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81" r:id="rId4"/>
    <p:sldId id="282" r:id="rId5"/>
    <p:sldId id="283" r:id="rId6"/>
    <p:sldId id="284" r:id="rId7"/>
    <p:sldId id="285" r:id="rId8"/>
    <p:sldId id="286" r:id="rId9"/>
    <p:sldId id="287" r:id="rId10"/>
    <p:sldId id="288" r:id="rId11"/>
    <p:sldId id="289" r:id="rId12"/>
    <p:sldId id="277" r:id="rId13"/>
    <p:sldId id="278" r:id="rId14"/>
    <p:sldId id="263" r:id="rId15"/>
    <p:sldId id="266" r:id="rId16"/>
    <p:sldId id="298" r:id="rId17"/>
    <p:sldId id="270" r:id="rId18"/>
    <p:sldId id="271" r:id="rId19"/>
    <p:sldId id="280" r:id="rId20"/>
    <p:sldId id="272" r:id="rId21"/>
    <p:sldId id="273" r:id="rId22"/>
    <p:sldId id="274" r:id="rId23"/>
    <p:sldId id="297" r:id="rId24"/>
    <p:sldId id="275" r:id="rId2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1938"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44BAA-CA66-4F04-B56B-0DFD6D5276D8}"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44BAA-CA66-4F04-B56B-0DFD6D5276D8}"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44BAA-CA66-4F04-B56B-0DFD6D5276D8}"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44BAA-CA66-4F04-B56B-0DFD6D5276D8}"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44BAA-CA66-4F04-B56B-0DFD6D5276D8}"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44BAA-CA66-4F04-B56B-0DFD6D5276D8}"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44BAA-CA66-4F04-B56B-0DFD6D5276D8}" type="datetimeFigureOut">
              <a:rPr lang="en-US" smtClean="0"/>
              <a:pPr/>
              <a:t>5/24/2012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44BAA-CA66-4F04-B56B-0DFD6D5276D8}" type="datetimeFigureOut">
              <a:rPr lang="en-US" smtClean="0"/>
              <a:pPr/>
              <a:t>5/24/2012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44BAA-CA66-4F04-B56B-0DFD6D5276D8}" type="datetimeFigureOut">
              <a:rPr lang="en-US" smtClean="0"/>
              <a:pPr/>
              <a:t>5/24/2012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44BAA-CA66-4F04-B56B-0DFD6D5276D8}"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44BAA-CA66-4F04-B56B-0DFD6D5276D8}"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6F14A-9856-4DBC-8586-F1568D679F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44BAA-CA66-4F04-B56B-0DFD6D5276D8}" type="datetimeFigureOut">
              <a:rPr lang="en-US" smtClean="0"/>
              <a:pPr/>
              <a:t>5/24/2012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6F14A-9856-4DBC-8586-F1568D679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Grp="1" noChangeAspect="1"/>
          </p:cNvPicPr>
          <p:nvPr isPhoto="1"/>
        </p:nvPicPr>
        <p:blipFill>
          <a:blip r:embed="rId2">
            <a:lum/>
          </a:blip>
          <a:stretch>
            <a:fillRect/>
          </a:stretch>
        </p:blipFill>
        <p:spPr>
          <a:xfrm>
            <a:off x="400050" y="0"/>
            <a:ext cx="8342313" cy="6858000"/>
          </a:xfrm>
          <a:prstGeom prst="rect">
            <a:avLst/>
          </a:prstGeom>
          <a:noFill/>
          <a:ln>
            <a:noFill/>
          </a:ln>
        </p:spPr>
      </p:pic>
      <p:sp>
        <p:nvSpPr>
          <p:cNvPr id="3" name="TextBox 5"/>
          <p:cNvSpPr txBox="1"/>
          <p:nvPr/>
        </p:nvSpPr>
        <p:spPr>
          <a:xfrm>
            <a:off x="609600" y="470355"/>
            <a:ext cx="1447800" cy="430887"/>
          </a:xfrm>
          <a:prstGeom prst="rect">
            <a:avLst/>
          </a:prstGeom>
          <a:solidFill>
            <a:schemeClr val="bg1"/>
          </a:solidFill>
          <a:ln>
            <a:solidFill>
              <a:schemeClr val="accent1"/>
            </a:solidFill>
          </a:ln>
        </p:spPr>
        <p:txBody>
          <a:bodyPr wrap="square" rtlCol="0">
            <a:spAutoFit/>
          </a:bodyPr>
          <a:lstStyle/>
          <a:p>
            <a:pPr algn="ctr"/>
            <a:r>
              <a:rPr lang="ar-JO" sz="1100" b="1" dirty="0" smtClean="0"/>
              <a:t>اضغط هنا للدخول لموقع نظام المعلومات</a:t>
            </a:r>
            <a:endParaRPr lang="en-US" sz="1100" b="1" dirty="0"/>
          </a:p>
        </p:txBody>
      </p:sp>
      <p:cxnSp>
        <p:nvCxnSpPr>
          <p:cNvPr id="5" name="رابط بشكل مرفق 4"/>
          <p:cNvCxnSpPr>
            <a:stCxn id="3" idx="1"/>
          </p:cNvCxnSpPr>
          <p:nvPr/>
        </p:nvCxnSpPr>
        <p:spPr>
          <a:xfrm rot="10800000" flipH="1" flipV="1">
            <a:off x="609599" y="685798"/>
            <a:ext cx="171451" cy="539979"/>
          </a:xfrm>
          <a:prstGeom prst="bentConnector4">
            <a:avLst>
              <a:gd name="adj1" fmla="val -133333"/>
              <a:gd name="adj2" fmla="val 6994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شكل بيضاوي 16"/>
          <p:cNvSpPr/>
          <p:nvPr/>
        </p:nvSpPr>
        <p:spPr>
          <a:xfrm>
            <a:off x="228600" y="1225777"/>
            <a:ext cx="1371600" cy="450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61544" y="0"/>
            <a:ext cx="92964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0241" r="723" b="10151"/>
          <a:stretch>
            <a:fillRect/>
          </a:stretch>
        </p:blipFill>
        <p:spPr bwMode="auto">
          <a:xfrm>
            <a:off x="1" y="0"/>
            <a:ext cx="9144000" cy="6858000"/>
          </a:xfrm>
          <a:prstGeom prst="rect">
            <a:avLst/>
          </a:prstGeom>
          <a:noFill/>
          <a:ln w="9525">
            <a:noFill/>
            <a:miter lim="800000"/>
            <a:headEnd/>
            <a:tailEnd/>
          </a:ln>
          <a:effectLst/>
        </p:spPr>
      </p:pic>
      <p:sp>
        <p:nvSpPr>
          <p:cNvPr id="2" name="شكل بيضاوي 1"/>
          <p:cNvSpPr/>
          <p:nvPr/>
        </p:nvSpPr>
        <p:spPr>
          <a:xfrm>
            <a:off x="2438400" y="3048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p:cNvSpPr txBox="1"/>
          <p:nvPr/>
        </p:nvSpPr>
        <p:spPr>
          <a:xfrm>
            <a:off x="3276600" y="147935"/>
            <a:ext cx="1905000" cy="600164"/>
          </a:xfrm>
          <a:prstGeom prst="rect">
            <a:avLst/>
          </a:prstGeom>
          <a:solidFill>
            <a:schemeClr val="bg1"/>
          </a:solidFill>
        </p:spPr>
        <p:txBody>
          <a:bodyPr wrap="square" rtlCol="0">
            <a:spAutoFit/>
          </a:bodyPr>
          <a:lstStyle/>
          <a:p>
            <a:pPr algn="r" rtl="1"/>
            <a:r>
              <a:rPr lang="ar-JO" sz="1100" b="1" dirty="0" smtClean="0">
                <a:solidFill>
                  <a:srgbClr val="FF0000"/>
                </a:solidFill>
              </a:rPr>
              <a:t>للبحث عن المدارس حسب المعلومات المتوفرة، نقوم بالضغط على المدارس من الأعلى فتظهر القائمة بالاسفل</a:t>
            </a:r>
            <a:endParaRPr lang="en-US" sz="1100" b="1" dirty="0">
              <a:solidFill>
                <a:srgbClr val="FF0000"/>
              </a:solidFill>
            </a:endParaRPr>
          </a:p>
        </p:txBody>
      </p:sp>
      <p:cxnSp>
        <p:nvCxnSpPr>
          <p:cNvPr id="5" name="رابط كسهم مستقيم 4"/>
          <p:cNvCxnSpPr/>
          <p:nvPr/>
        </p:nvCxnSpPr>
        <p:spPr>
          <a:xfrm>
            <a:off x="2628900" y="609600"/>
            <a:ext cx="4572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797923" y="3213556"/>
            <a:ext cx="1905000" cy="430887"/>
          </a:xfrm>
          <a:prstGeom prst="rect">
            <a:avLst/>
          </a:prstGeom>
          <a:solidFill>
            <a:schemeClr val="bg1"/>
          </a:solidFill>
        </p:spPr>
        <p:txBody>
          <a:bodyPr wrap="square" rtlCol="0">
            <a:spAutoFit/>
          </a:bodyPr>
          <a:lstStyle/>
          <a:p>
            <a:pPr algn="r" rtl="1"/>
            <a:r>
              <a:rPr lang="ar-JO" sz="1100" b="1" dirty="0" smtClean="0">
                <a:solidFill>
                  <a:srgbClr val="FF0000"/>
                </a:solidFill>
              </a:rPr>
              <a:t>ولتصدير النتائج إلى ملف اكسل ( فقط من صلاحيات المسؤول </a:t>
            </a:r>
            <a:r>
              <a:rPr lang="en-US" sz="1100" b="1" dirty="0" smtClean="0">
                <a:solidFill>
                  <a:srgbClr val="FF0000"/>
                </a:solidFill>
              </a:rPr>
              <a:t>Admin</a:t>
            </a:r>
            <a:r>
              <a:rPr lang="ar-JO" sz="1100" b="1" dirty="0" smtClean="0">
                <a:solidFill>
                  <a:srgbClr val="FF0000"/>
                </a:solidFill>
              </a:rPr>
              <a:t> )</a:t>
            </a:r>
            <a:endParaRPr lang="en-US" sz="1100" b="1" dirty="0">
              <a:solidFill>
                <a:srgbClr val="FF0000"/>
              </a:solidFill>
            </a:endParaRPr>
          </a:p>
        </p:txBody>
      </p:sp>
      <p:cxnSp>
        <p:nvCxnSpPr>
          <p:cNvPr id="10" name="رابط كسهم مستقيم 9"/>
          <p:cNvCxnSpPr/>
          <p:nvPr/>
        </p:nvCxnSpPr>
        <p:spPr>
          <a:xfrm>
            <a:off x="2702923" y="3428999"/>
            <a:ext cx="383177"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4876800" y="3048000"/>
            <a:ext cx="1905000" cy="430887"/>
          </a:xfrm>
          <a:prstGeom prst="rect">
            <a:avLst/>
          </a:prstGeom>
          <a:solidFill>
            <a:schemeClr val="bg1"/>
          </a:solidFill>
        </p:spPr>
        <p:txBody>
          <a:bodyPr wrap="square" rtlCol="0">
            <a:spAutoFit/>
          </a:bodyPr>
          <a:lstStyle/>
          <a:p>
            <a:pPr algn="r" rtl="1"/>
            <a:r>
              <a:rPr lang="ar-JO" sz="1100" b="1" dirty="0" smtClean="0">
                <a:solidFill>
                  <a:srgbClr val="FF0000"/>
                </a:solidFill>
              </a:rPr>
              <a:t>بالضغط على تحديد بتم تحديد وعرض موقع المدرسة على الخريطة</a:t>
            </a:r>
            <a:endParaRPr lang="en-US" sz="1100" b="1" dirty="0">
              <a:solidFill>
                <a:srgbClr val="FF0000"/>
              </a:solidFill>
            </a:endParaRPr>
          </a:p>
        </p:txBody>
      </p:sp>
      <p:cxnSp>
        <p:nvCxnSpPr>
          <p:cNvPr id="13" name="رابط كسهم مستقيم 12"/>
          <p:cNvCxnSpPr>
            <a:stCxn id="12" idx="3"/>
          </p:cNvCxnSpPr>
          <p:nvPr/>
        </p:nvCxnSpPr>
        <p:spPr>
          <a:xfrm>
            <a:off x="6781800" y="3263444"/>
            <a:ext cx="8709" cy="1003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34000" y="0"/>
            <a:ext cx="304800" cy="304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rPr>
              <a:t>1</a:t>
            </a:r>
            <a:endParaRPr lang="en-US" sz="1000" b="1" dirty="0">
              <a:solidFill>
                <a:srgbClr val="FF0000"/>
              </a:solidFill>
            </a:endParaRPr>
          </a:p>
        </p:txBody>
      </p:sp>
      <p:sp>
        <p:nvSpPr>
          <p:cNvPr id="14" name="Oval 13"/>
          <p:cNvSpPr/>
          <p:nvPr/>
        </p:nvSpPr>
        <p:spPr>
          <a:xfrm>
            <a:off x="6400800" y="1371600"/>
            <a:ext cx="304800" cy="304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2</a:t>
            </a:r>
            <a:endParaRPr lang="en-US" sz="1000" b="1" dirty="0">
              <a:solidFill>
                <a:srgbClr val="FF0000"/>
              </a:solidFill>
            </a:endParaRPr>
          </a:p>
        </p:txBody>
      </p:sp>
      <p:sp>
        <p:nvSpPr>
          <p:cNvPr id="15" name="مربع نص 2"/>
          <p:cNvSpPr txBox="1"/>
          <p:nvPr/>
        </p:nvSpPr>
        <p:spPr>
          <a:xfrm>
            <a:off x="4419600" y="1321713"/>
            <a:ext cx="1905000" cy="430887"/>
          </a:xfrm>
          <a:prstGeom prst="rect">
            <a:avLst/>
          </a:prstGeom>
          <a:solidFill>
            <a:schemeClr val="bg1"/>
          </a:solidFill>
        </p:spPr>
        <p:txBody>
          <a:bodyPr wrap="square" rtlCol="0">
            <a:spAutoFit/>
          </a:bodyPr>
          <a:lstStyle/>
          <a:p>
            <a:pPr algn="r" rtl="1"/>
            <a:r>
              <a:rPr lang="ar-JO" sz="1100" b="1" dirty="0" smtClean="0">
                <a:solidFill>
                  <a:srgbClr val="FF0000"/>
                </a:solidFill>
              </a:rPr>
              <a:t>تحديد بيانات المدرسة/المدارس المراد البحث عنها من القائمة </a:t>
            </a:r>
            <a:endParaRPr lang="en-US" sz="1100" b="1" dirty="0">
              <a:solidFill>
                <a:srgbClr val="FF0000"/>
              </a:solidFill>
            </a:endParaRPr>
          </a:p>
        </p:txBody>
      </p:sp>
      <p:sp>
        <p:nvSpPr>
          <p:cNvPr id="16" name="Oval 15"/>
          <p:cNvSpPr/>
          <p:nvPr/>
        </p:nvSpPr>
        <p:spPr>
          <a:xfrm>
            <a:off x="3886200" y="2971800"/>
            <a:ext cx="304800" cy="304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3</a:t>
            </a:r>
            <a:endParaRPr lang="en-US" sz="1000" b="1" dirty="0">
              <a:solidFill>
                <a:srgbClr val="FF0000"/>
              </a:solidFill>
            </a:endParaRPr>
          </a:p>
        </p:txBody>
      </p:sp>
      <p:sp>
        <p:nvSpPr>
          <p:cNvPr id="17" name="Oval 16"/>
          <p:cNvSpPr/>
          <p:nvPr/>
        </p:nvSpPr>
        <p:spPr>
          <a:xfrm>
            <a:off x="5638800" y="3733800"/>
            <a:ext cx="304800" cy="304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4</a:t>
            </a:r>
            <a:endParaRPr lang="en-US" sz="1000" b="1" dirty="0">
              <a:solidFill>
                <a:srgbClr val="FF0000"/>
              </a:solidFill>
            </a:endParaRPr>
          </a:p>
        </p:txBody>
      </p:sp>
      <p:sp>
        <p:nvSpPr>
          <p:cNvPr id="18" name="مربع نص 11"/>
          <p:cNvSpPr txBox="1"/>
          <p:nvPr/>
        </p:nvSpPr>
        <p:spPr>
          <a:xfrm>
            <a:off x="3733800" y="3657600"/>
            <a:ext cx="1905000" cy="430887"/>
          </a:xfrm>
          <a:prstGeom prst="rect">
            <a:avLst/>
          </a:prstGeom>
          <a:solidFill>
            <a:schemeClr val="bg1"/>
          </a:solidFill>
        </p:spPr>
        <p:txBody>
          <a:bodyPr wrap="square" rtlCol="0">
            <a:spAutoFit/>
          </a:bodyPr>
          <a:lstStyle/>
          <a:p>
            <a:pPr algn="r" rtl="1"/>
            <a:r>
              <a:rPr lang="ar-JO" sz="1100" b="1" dirty="0" smtClean="0">
                <a:solidFill>
                  <a:srgbClr val="FF0000"/>
                </a:solidFill>
              </a:rPr>
              <a:t>وبمجرد الضغط على بحث </a:t>
            </a:r>
            <a:r>
              <a:rPr lang="en-US" sz="1100" b="1" dirty="0" smtClean="0">
                <a:solidFill>
                  <a:srgbClr val="FF0000"/>
                </a:solidFill>
              </a:rPr>
              <a:t>search</a:t>
            </a:r>
            <a:r>
              <a:rPr lang="ar-JO" sz="1100" b="1" dirty="0" smtClean="0">
                <a:solidFill>
                  <a:srgbClr val="FF0000"/>
                </a:solidFill>
              </a:rPr>
              <a:t> تظهر النتائج كالتالي </a:t>
            </a:r>
            <a:endParaRPr lang="en-US" sz="11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477000"/>
          </a:xfrm>
          <a:prstGeom prst="rect">
            <a:avLst/>
          </a:prstGeom>
          <a:noFill/>
          <a:ln w="9525">
            <a:noFill/>
            <a:miter lim="800000"/>
            <a:headEnd/>
            <a:tailEnd/>
          </a:ln>
          <a:effectLst/>
        </p:spPr>
      </p:pic>
      <p:sp>
        <p:nvSpPr>
          <p:cNvPr id="2" name="شكل بيضاوي 1"/>
          <p:cNvSpPr/>
          <p:nvPr/>
        </p:nvSpPr>
        <p:spPr>
          <a:xfrm>
            <a:off x="2743200" y="381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p:cNvSpPr txBox="1"/>
          <p:nvPr/>
        </p:nvSpPr>
        <p:spPr>
          <a:xfrm>
            <a:off x="3657600" y="1295400"/>
            <a:ext cx="1524000" cy="1277273"/>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للبحث عن أي قطعة أرض انقر هنا من الاعلى وستظهر الشاشة الجانبية لتحديد بيانات قطعة الأرض المطلوب</a:t>
            </a:r>
            <a:r>
              <a:rPr lang="en-US" sz="1100" b="1" dirty="0" smtClean="0">
                <a:solidFill>
                  <a:srgbClr val="FF0000"/>
                </a:solidFill>
              </a:rPr>
              <a:t> </a:t>
            </a:r>
            <a:r>
              <a:rPr lang="ar-JO" sz="1100" b="1" dirty="0" smtClean="0">
                <a:solidFill>
                  <a:srgbClr val="FF0000"/>
                </a:solidFill>
              </a:rPr>
              <a:t> ايجادها  ومن ثم الضغط على عرض لبتم عرضها وتحديدها على الخريطة</a:t>
            </a:r>
            <a:endParaRPr lang="en-US" sz="1100" b="1" dirty="0">
              <a:solidFill>
                <a:srgbClr val="FF0000"/>
              </a:solidFill>
            </a:endParaRPr>
          </a:p>
        </p:txBody>
      </p:sp>
      <p:cxnSp>
        <p:nvCxnSpPr>
          <p:cNvPr id="5" name="رابط كسهم مستقيم 4"/>
          <p:cNvCxnSpPr>
            <a:stCxn id="2" idx="6"/>
          </p:cNvCxnSpPr>
          <p:nvPr/>
        </p:nvCxnSpPr>
        <p:spPr>
          <a:xfrm>
            <a:off x="3200400" y="495300"/>
            <a:ext cx="4800600" cy="419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a:stCxn id="3" idx="1"/>
            <a:endCxn id="2" idx="4"/>
          </p:cNvCxnSpPr>
          <p:nvPr/>
        </p:nvCxnSpPr>
        <p:spPr>
          <a:xfrm rot="10800000">
            <a:off x="2971800" y="609601"/>
            <a:ext cx="685800" cy="13244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شكل بيضاوي 12"/>
          <p:cNvSpPr/>
          <p:nvPr/>
        </p:nvSpPr>
        <p:spPr>
          <a:xfrm>
            <a:off x="8153400" y="2057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رابط كسهم مستقيم 4"/>
          <p:cNvCxnSpPr>
            <a:stCxn id="13" idx="3"/>
          </p:cNvCxnSpPr>
          <p:nvPr/>
        </p:nvCxnSpPr>
        <p:spPr>
          <a:xfrm rot="5400000">
            <a:off x="5655539" y="787984"/>
            <a:ext cx="1100278" cy="40293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Grp="1" noChangeAspect="1"/>
          </p:cNvPicPr>
          <p:nvPr isPhoto="1"/>
        </p:nvPicPr>
        <p:blipFill>
          <a:blip r:embed="rId2">
            <a:lum/>
          </a:blip>
          <a:stretch>
            <a:fillRect/>
          </a:stretch>
        </p:blipFill>
        <p:spPr>
          <a:xfrm>
            <a:off x="0" y="-2"/>
            <a:ext cx="9144000" cy="6858002"/>
          </a:xfrm>
          <a:prstGeom prst="rect">
            <a:avLst/>
          </a:prstGeom>
          <a:noFill/>
          <a:ln>
            <a:noFill/>
          </a:ln>
        </p:spPr>
      </p:pic>
      <p:sp>
        <p:nvSpPr>
          <p:cNvPr id="3" name="شكل بيضاوي 2"/>
          <p:cNvSpPr/>
          <p:nvPr/>
        </p:nvSpPr>
        <p:spPr>
          <a:xfrm>
            <a:off x="4648200" y="304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p:cNvSpPr txBox="1"/>
          <p:nvPr/>
        </p:nvSpPr>
        <p:spPr>
          <a:xfrm>
            <a:off x="5562600" y="794583"/>
            <a:ext cx="1524000" cy="1200329"/>
          </a:xfrm>
          <a:prstGeom prst="rect">
            <a:avLst/>
          </a:prstGeom>
          <a:solidFill>
            <a:schemeClr val="bg1"/>
          </a:solidFill>
          <a:ln>
            <a:solidFill>
              <a:schemeClr val="accent1"/>
            </a:solidFill>
          </a:ln>
        </p:spPr>
        <p:txBody>
          <a:bodyPr wrap="square" rtlCol="0">
            <a:spAutoFit/>
          </a:bodyPr>
          <a:lstStyle/>
          <a:p>
            <a:pPr algn="r" rtl="1"/>
            <a:r>
              <a:rPr lang="ar-JO" sz="1200" b="1" dirty="0" smtClean="0">
                <a:solidFill>
                  <a:srgbClr val="FF0000"/>
                </a:solidFill>
              </a:rPr>
              <a:t>للبحث عن أي قرية  انقر هنا وستظهر الشاشة الجانبية لتحديد بيانات القرية المطلوب</a:t>
            </a:r>
            <a:r>
              <a:rPr lang="en-US" sz="1200" b="1" dirty="0" smtClean="0">
                <a:solidFill>
                  <a:srgbClr val="FF0000"/>
                </a:solidFill>
              </a:rPr>
              <a:t> </a:t>
            </a:r>
            <a:r>
              <a:rPr lang="ar-JO" sz="1200" b="1" dirty="0" smtClean="0">
                <a:solidFill>
                  <a:srgbClr val="FF0000"/>
                </a:solidFill>
              </a:rPr>
              <a:t> ايجادها  ومن ثم الضغط على بحث لبتم عرضها على الخريطة</a:t>
            </a:r>
            <a:endParaRPr lang="en-US" sz="1200" b="1" dirty="0">
              <a:solidFill>
                <a:srgbClr val="FF0000"/>
              </a:solidFill>
            </a:endParaRPr>
          </a:p>
        </p:txBody>
      </p:sp>
      <p:cxnSp>
        <p:nvCxnSpPr>
          <p:cNvPr id="5" name="رابط كسهم مستقيم 4"/>
          <p:cNvCxnSpPr>
            <a:stCxn id="3" idx="6"/>
          </p:cNvCxnSpPr>
          <p:nvPr/>
        </p:nvCxnSpPr>
        <p:spPr>
          <a:xfrm>
            <a:off x="5105400" y="419100"/>
            <a:ext cx="2819400"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flipV="1">
            <a:off x="4876800" y="552451"/>
            <a:ext cx="685800" cy="24213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6"/>
          <p:cNvSpPr/>
          <p:nvPr/>
        </p:nvSpPr>
        <p:spPr>
          <a:xfrm>
            <a:off x="8114211" y="1510937"/>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Grp="1" noChangeAspect="1"/>
          </p:cNvPicPr>
          <p:nvPr isPhoto="1"/>
        </p:nvPicPr>
        <p:blipFill>
          <a:blip r:embed="rId2">
            <a:lum/>
          </a:blip>
          <a:stretch>
            <a:fillRect/>
          </a:stretch>
        </p:blipFill>
        <p:spPr>
          <a:xfrm>
            <a:off x="0" y="838200"/>
            <a:ext cx="9144000" cy="51816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242257" cy="6858000"/>
          </a:xfrm>
          <a:prstGeom prst="rect">
            <a:avLst/>
          </a:prstGeom>
          <a:noFill/>
          <a:ln w="9525">
            <a:noFill/>
            <a:miter lim="800000"/>
            <a:headEnd/>
            <a:tailEnd/>
          </a:ln>
          <a:effectLst/>
        </p:spPr>
      </p:pic>
      <p:sp>
        <p:nvSpPr>
          <p:cNvPr id="3" name="شكل بيضاوي 1"/>
          <p:cNvSpPr/>
          <p:nvPr/>
        </p:nvSpPr>
        <p:spPr>
          <a:xfrm>
            <a:off x="1752600" y="627727"/>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2"/>
          <p:cNvSpPr txBox="1"/>
          <p:nvPr/>
        </p:nvSpPr>
        <p:spPr>
          <a:xfrm>
            <a:off x="2667000" y="1542127"/>
            <a:ext cx="1524000" cy="1107996"/>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للدخول إلى الاعدادات يجب الدخول في البداية كمستخدم مسؤول (</a:t>
            </a:r>
            <a:r>
              <a:rPr lang="en-US" sz="1100" b="1" dirty="0" smtClean="0">
                <a:solidFill>
                  <a:srgbClr val="FF0000"/>
                </a:solidFill>
              </a:rPr>
              <a:t>Admin</a:t>
            </a:r>
            <a:r>
              <a:rPr lang="ar-JO" sz="1100" b="1" dirty="0" smtClean="0">
                <a:solidFill>
                  <a:srgbClr val="FF0000"/>
                </a:solidFill>
              </a:rPr>
              <a:t>) لصلاحية التعديل ثم النقر هنا من الاعلى وستظهر الشاشة الجانبية </a:t>
            </a:r>
            <a:endParaRPr lang="en-US" sz="1100" b="1" dirty="0">
              <a:solidFill>
                <a:srgbClr val="FF0000"/>
              </a:solidFill>
            </a:endParaRPr>
          </a:p>
        </p:txBody>
      </p:sp>
      <p:cxnSp>
        <p:nvCxnSpPr>
          <p:cNvPr id="6" name="رابط كسهم مستقيم 5"/>
          <p:cNvCxnSpPr>
            <a:stCxn id="4" idx="1"/>
            <a:endCxn id="3" idx="4"/>
          </p:cNvCxnSpPr>
          <p:nvPr/>
        </p:nvCxnSpPr>
        <p:spPr>
          <a:xfrm rot="10800000">
            <a:off x="1981200" y="856327"/>
            <a:ext cx="685800" cy="12397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5"/>
          <p:cNvCxnSpPr>
            <a:stCxn id="4" idx="0"/>
          </p:cNvCxnSpPr>
          <p:nvPr/>
        </p:nvCxnSpPr>
        <p:spPr>
          <a:xfrm rot="16200000" flipV="1">
            <a:off x="2924638" y="1037765"/>
            <a:ext cx="932527" cy="76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12.jpg"/>
          <p:cNvPicPr>
            <a:picLocks noGrp="1" noChangeAspect="1"/>
          </p:cNvPicPr>
          <p:nvPr isPhoto="1"/>
        </p:nvPicPr>
        <p:blipFill>
          <a:blip r:embed="rId3">
            <a:lum/>
          </a:blip>
          <a:stretch>
            <a:fillRect/>
          </a:stretch>
        </p:blipFill>
        <p:spPr>
          <a:xfrm>
            <a:off x="0" y="2971800"/>
            <a:ext cx="9144000" cy="7254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Grp="1" noChangeAspect="1"/>
          </p:cNvPicPr>
          <p:nvPr isPhoto="1"/>
        </p:nvPicPr>
        <p:blipFill>
          <a:blip r:embed="rId2">
            <a:lum/>
          </a:blip>
          <a:stretch>
            <a:fillRect/>
          </a:stretch>
        </p:blipFill>
        <p:spPr>
          <a:xfrm>
            <a:off x="0" y="838200"/>
            <a:ext cx="9144000" cy="5181600"/>
          </a:xfrm>
          <a:prstGeom prst="rect">
            <a:avLst/>
          </a:prstGeom>
          <a:noFill/>
          <a:ln>
            <a:noFill/>
          </a:ln>
        </p:spPr>
      </p:pic>
      <p:pic>
        <p:nvPicPr>
          <p:cNvPr id="3" name="Picture 2" descr="12.jpg"/>
          <p:cNvPicPr>
            <a:picLocks noGrp="1" noChangeAspect="1"/>
          </p:cNvPicPr>
          <p:nvPr isPhoto="1"/>
        </p:nvPicPr>
        <p:blipFill>
          <a:blip r:embed="rId3">
            <a:lum/>
          </a:blip>
          <a:stretch>
            <a:fillRect/>
          </a:stretch>
        </p:blipFill>
        <p:spPr>
          <a:xfrm>
            <a:off x="152400" y="217646"/>
            <a:ext cx="6400800" cy="507841"/>
          </a:xfrm>
          <a:prstGeom prst="rect">
            <a:avLst/>
          </a:prstGeom>
          <a:noFill/>
          <a:ln>
            <a:noFill/>
          </a:ln>
        </p:spPr>
      </p:pic>
      <p:sp>
        <p:nvSpPr>
          <p:cNvPr id="5" name="مربع نص 2"/>
          <p:cNvSpPr txBox="1"/>
          <p:nvPr/>
        </p:nvSpPr>
        <p:spPr>
          <a:xfrm>
            <a:off x="7010400" y="228600"/>
            <a:ext cx="1524000" cy="430887"/>
          </a:xfrm>
          <a:prstGeom prst="rect">
            <a:avLst/>
          </a:prstGeom>
          <a:solidFill>
            <a:schemeClr val="bg1"/>
          </a:solidFill>
          <a:ln>
            <a:solidFill>
              <a:srgbClr val="FF0000"/>
            </a:solidFill>
          </a:ln>
        </p:spPr>
        <p:txBody>
          <a:bodyPr wrap="square" rtlCol="0">
            <a:spAutoFit/>
          </a:bodyPr>
          <a:lstStyle/>
          <a:p>
            <a:pPr algn="ctr" rtl="1"/>
            <a:r>
              <a:rPr lang="ar-JO" sz="1100" b="1" dirty="0" smtClean="0">
                <a:solidFill>
                  <a:srgbClr val="FF0000"/>
                </a:solidFill>
              </a:rPr>
              <a:t>من صلاحيات المستخدم المسؤول (</a:t>
            </a:r>
            <a:r>
              <a:rPr lang="en-US" sz="1100" b="1" dirty="0" smtClean="0">
                <a:solidFill>
                  <a:srgbClr val="FF0000"/>
                </a:solidFill>
              </a:rPr>
              <a:t>Admin</a:t>
            </a:r>
            <a:r>
              <a:rPr lang="ar-JO" sz="1100" b="1" dirty="0" smtClean="0">
                <a:solidFill>
                  <a:srgbClr val="FF0000"/>
                </a:solidFill>
              </a:rPr>
              <a:t>)</a:t>
            </a:r>
            <a:endParaRPr lang="en-US" sz="1100" b="1" dirty="0">
              <a:solidFill>
                <a:srgbClr val="FF0000"/>
              </a:solidFill>
            </a:endParaRPr>
          </a:p>
        </p:txBody>
      </p:sp>
      <p:sp>
        <p:nvSpPr>
          <p:cNvPr id="6" name="شكل بيضاوي 1"/>
          <p:cNvSpPr/>
          <p:nvPr/>
        </p:nvSpPr>
        <p:spPr>
          <a:xfrm>
            <a:off x="7543800" y="1295400"/>
            <a:ext cx="1447800" cy="252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رابط كسهم مستقيم 5"/>
          <p:cNvCxnSpPr>
            <a:stCxn id="6" idx="2"/>
          </p:cNvCxnSpPr>
          <p:nvPr/>
        </p:nvCxnSpPr>
        <p:spPr>
          <a:xfrm rot="10800000" flipV="1">
            <a:off x="4724400" y="1421892"/>
            <a:ext cx="2819400" cy="259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4" name="Oval 3"/>
          <p:cNvSpPr/>
          <p:nvPr/>
        </p:nvSpPr>
        <p:spPr>
          <a:xfrm>
            <a:off x="7620000" y="9906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2"/>
          </p:cNvCxnSpPr>
          <p:nvPr/>
        </p:nvCxnSpPr>
        <p:spPr>
          <a:xfrm rot="10800000">
            <a:off x="4495800" y="838200"/>
            <a:ext cx="3124200" cy="266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67400" y="457200"/>
            <a:ext cx="1676400" cy="400110"/>
          </a:xfrm>
          <a:prstGeom prst="rect">
            <a:avLst/>
          </a:prstGeom>
          <a:noFill/>
          <a:ln>
            <a:solidFill>
              <a:srgbClr val="FF0000"/>
            </a:solidFill>
          </a:ln>
        </p:spPr>
        <p:txBody>
          <a:bodyPr wrap="square" rtlCol="0">
            <a:spAutoFit/>
          </a:bodyPr>
          <a:lstStyle/>
          <a:p>
            <a:pPr algn="r" rtl="1"/>
            <a:r>
              <a:rPr lang="ar-JO" sz="1000" b="1" dirty="0" smtClean="0">
                <a:solidFill>
                  <a:srgbClr val="FF0000"/>
                </a:solidFill>
              </a:rPr>
              <a:t>للبحث أي من الاحصاءات المضافة لعملية الادخال</a:t>
            </a:r>
            <a:endParaRPr lang="en-US" sz="1000" b="1" dirty="0">
              <a:solidFill>
                <a:srgbClr val="FF0000"/>
              </a:solidFill>
            </a:endParaRPr>
          </a:p>
        </p:txBody>
      </p:sp>
      <p:sp>
        <p:nvSpPr>
          <p:cNvPr id="7" name="Oval 6"/>
          <p:cNvSpPr/>
          <p:nvPr/>
        </p:nvSpPr>
        <p:spPr>
          <a:xfrm>
            <a:off x="3352800" y="19050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2057400"/>
            <a:ext cx="2133600" cy="400110"/>
          </a:xfrm>
          <a:prstGeom prst="rect">
            <a:avLst/>
          </a:prstGeom>
          <a:solidFill>
            <a:schemeClr val="bg1"/>
          </a:solidFill>
          <a:ln>
            <a:solidFill>
              <a:srgbClr val="FF0000"/>
            </a:solidFill>
          </a:ln>
        </p:spPr>
        <p:txBody>
          <a:bodyPr wrap="square" rtlCol="0">
            <a:spAutoFit/>
          </a:bodyPr>
          <a:lstStyle/>
          <a:p>
            <a:pPr algn="r" rtl="1"/>
            <a:r>
              <a:rPr lang="ar-JO" sz="1000" b="1" dirty="0" smtClean="0">
                <a:solidFill>
                  <a:srgbClr val="FF0000"/>
                </a:solidFill>
              </a:rPr>
              <a:t>إضفاة أي احصاءات جديدة لا بد من الدخول كمستخدم مسؤول</a:t>
            </a:r>
            <a:endParaRPr lang="en-US" sz="1000" b="1" dirty="0">
              <a:solidFill>
                <a:srgbClr val="FF0000"/>
              </a:solidFill>
            </a:endParaRPr>
          </a:p>
        </p:txBody>
      </p:sp>
      <p:cxnSp>
        <p:nvCxnSpPr>
          <p:cNvPr id="9" name="Straight Arrow Connector 8"/>
          <p:cNvCxnSpPr>
            <a:stCxn id="7" idx="5"/>
          </p:cNvCxnSpPr>
          <p:nvPr/>
        </p:nvCxnSpPr>
        <p:spPr>
          <a:xfrm rot="16200000" flipH="1">
            <a:off x="5065385" y="1102985"/>
            <a:ext cx="566878" cy="2561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p:cNvCxnSpPr>
          <p:nvPr/>
        </p:nvCxnSpPr>
        <p:spPr>
          <a:xfrm>
            <a:off x="2362200" y="2257455"/>
            <a:ext cx="914400" cy="285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95363" y="666750"/>
            <a:ext cx="7153275" cy="55245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242257" cy="6858000"/>
          </a:xfrm>
          <a:prstGeom prst="rect">
            <a:avLst/>
          </a:prstGeom>
          <a:noFill/>
          <a:ln w="9525">
            <a:noFill/>
            <a:miter lim="800000"/>
            <a:headEnd/>
            <a:tailEnd/>
          </a:ln>
          <a:effectLst/>
        </p:spPr>
      </p:pic>
      <p:sp>
        <p:nvSpPr>
          <p:cNvPr id="4" name="TextBox 3"/>
          <p:cNvSpPr txBox="1"/>
          <p:nvPr/>
        </p:nvSpPr>
        <p:spPr>
          <a:xfrm>
            <a:off x="3200400" y="2438400"/>
            <a:ext cx="2743200" cy="369332"/>
          </a:xfrm>
          <a:prstGeom prst="rect">
            <a:avLst/>
          </a:prstGeom>
          <a:noFill/>
        </p:spPr>
        <p:txBody>
          <a:bodyPr wrap="square" rtlCol="0">
            <a:spAutoFit/>
          </a:bodyPr>
          <a:lstStyle/>
          <a:p>
            <a:pPr algn="ctr"/>
            <a:r>
              <a:rPr lang="ar-JO" dirty="0" smtClean="0">
                <a:solidFill>
                  <a:srgbClr val="FF0000"/>
                </a:solidFill>
              </a:rPr>
              <a:t>الصفحة الرئيسية للموقع</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4" name="Oval 3"/>
          <p:cNvSpPr/>
          <p:nvPr/>
        </p:nvSpPr>
        <p:spPr>
          <a:xfrm>
            <a:off x="7620000" y="13716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2"/>
          </p:cNvCxnSpPr>
          <p:nvPr/>
        </p:nvCxnSpPr>
        <p:spPr>
          <a:xfrm rot="10800000">
            <a:off x="5867400" y="914400"/>
            <a:ext cx="1752600" cy="571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52800" y="1447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447800"/>
            <a:ext cx="2133600" cy="400110"/>
          </a:xfrm>
          <a:prstGeom prst="rect">
            <a:avLst/>
          </a:prstGeom>
          <a:solidFill>
            <a:schemeClr val="bg1"/>
          </a:solidFill>
          <a:ln>
            <a:solidFill>
              <a:srgbClr val="FF0000"/>
            </a:solidFill>
          </a:ln>
        </p:spPr>
        <p:txBody>
          <a:bodyPr wrap="square" rtlCol="0">
            <a:spAutoFit/>
          </a:bodyPr>
          <a:lstStyle/>
          <a:p>
            <a:pPr algn="r" rtl="1"/>
            <a:r>
              <a:rPr lang="ar-JO" sz="1000" b="1" dirty="0" smtClean="0">
                <a:solidFill>
                  <a:srgbClr val="FF0000"/>
                </a:solidFill>
              </a:rPr>
              <a:t>إضفاة أي أراضي فارغة  لا بد من الدخول كمستخدم مسؤول مدير مديرية</a:t>
            </a:r>
            <a:endParaRPr lang="en-US" sz="1000" b="1" dirty="0">
              <a:solidFill>
                <a:srgbClr val="FF0000"/>
              </a:solidFill>
            </a:endParaRPr>
          </a:p>
        </p:txBody>
      </p:sp>
      <p:cxnSp>
        <p:nvCxnSpPr>
          <p:cNvPr id="8" name="Straight Arrow Connector 7"/>
          <p:cNvCxnSpPr>
            <a:stCxn id="6" idx="5"/>
          </p:cNvCxnSpPr>
          <p:nvPr/>
        </p:nvCxnSpPr>
        <p:spPr>
          <a:xfrm rot="16200000" flipH="1">
            <a:off x="4303385" y="1407785"/>
            <a:ext cx="871678" cy="13419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a:off x="2362200" y="1647855"/>
            <a:ext cx="914400" cy="285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srcRect/>
          <a:stretch>
            <a:fillRect/>
          </a:stretch>
        </p:blipFill>
        <p:spPr bwMode="auto">
          <a:xfrm>
            <a:off x="228601" y="3043632"/>
            <a:ext cx="7086600" cy="320476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pic>
        <p:nvPicPr>
          <p:cNvPr id="3074" name="Picture 2"/>
          <p:cNvPicPr>
            <a:picLocks noChangeAspect="1" noChangeArrowheads="1"/>
          </p:cNvPicPr>
          <p:nvPr/>
        </p:nvPicPr>
        <p:blipFill>
          <a:blip r:embed="rId3"/>
          <a:srcRect/>
          <a:stretch>
            <a:fillRect/>
          </a:stretch>
        </p:blipFill>
        <p:spPr bwMode="auto">
          <a:xfrm>
            <a:off x="304800" y="3581400"/>
            <a:ext cx="7143750" cy="3000375"/>
          </a:xfrm>
          <a:prstGeom prst="rect">
            <a:avLst/>
          </a:prstGeom>
          <a:noFill/>
          <a:ln w="9525">
            <a:noFill/>
            <a:miter lim="800000"/>
            <a:headEnd/>
            <a:tailEnd/>
          </a:ln>
          <a:effectLst/>
        </p:spPr>
      </p:pic>
      <p:sp>
        <p:nvSpPr>
          <p:cNvPr id="4" name="Oval 3"/>
          <p:cNvSpPr/>
          <p:nvPr/>
        </p:nvSpPr>
        <p:spPr>
          <a:xfrm>
            <a:off x="7620000" y="17526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2"/>
          </p:cNvCxnSpPr>
          <p:nvPr/>
        </p:nvCxnSpPr>
        <p:spPr>
          <a:xfrm rot="10800000">
            <a:off x="5867400" y="1295400"/>
            <a:ext cx="1752600" cy="571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52800" y="1447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447800"/>
            <a:ext cx="2133600" cy="707886"/>
          </a:xfrm>
          <a:prstGeom prst="rect">
            <a:avLst/>
          </a:prstGeom>
          <a:solidFill>
            <a:schemeClr val="bg1"/>
          </a:solidFill>
          <a:ln>
            <a:solidFill>
              <a:srgbClr val="FF0000"/>
            </a:solidFill>
          </a:ln>
        </p:spPr>
        <p:txBody>
          <a:bodyPr wrap="square" rtlCol="0">
            <a:spAutoFit/>
          </a:bodyPr>
          <a:lstStyle/>
          <a:p>
            <a:pPr algn="r" rtl="1"/>
            <a:r>
              <a:rPr lang="ar-JO" sz="1000" b="1" dirty="0" smtClean="0">
                <a:solidFill>
                  <a:srgbClr val="FF0000"/>
                </a:solidFill>
              </a:rPr>
              <a:t>إضافة أي مباني وزارة تربية جديدة (لا بد من الدخول كمستخدم مسؤول مدير مديرية) بمجرد الضغط على إضافة جديدة تظهر الشاشة التالية في الأسفل</a:t>
            </a:r>
            <a:endParaRPr lang="en-US" sz="1000" b="1" dirty="0">
              <a:solidFill>
                <a:srgbClr val="FF0000"/>
              </a:solidFill>
            </a:endParaRPr>
          </a:p>
        </p:txBody>
      </p:sp>
      <p:cxnSp>
        <p:nvCxnSpPr>
          <p:cNvPr id="8" name="Straight Arrow Connector 7"/>
          <p:cNvCxnSpPr>
            <a:stCxn id="6" idx="5"/>
          </p:cNvCxnSpPr>
          <p:nvPr/>
        </p:nvCxnSpPr>
        <p:spPr>
          <a:xfrm rot="16200000" flipH="1">
            <a:off x="3998585" y="1712585"/>
            <a:ext cx="1862278" cy="17229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flipV="1">
            <a:off x="2362200" y="1676401"/>
            <a:ext cx="914400" cy="1253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jpg"/>
          <p:cNvPicPr>
            <a:picLocks noGrp="1" noChangeAspect="1"/>
          </p:cNvPicPr>
          <p:nvPr isPhoto="1"/>
        </p:nvPicPr>
        <p:blipFill>
          <a:blip r:embed="rId2">
            <a:lum/>
          </a:blip>
          <a:stretch>
            <a:fillRect/>
          </a:stretch>
        </p:blipFill>
        <p:spPr>
          <a:xfrm>
            <a:off x="0" y="0"/>
            <a:ext cx="9144000" cy="6857999"/>
          </a:xfrm>
          <a:prstGeom prst="rect">
            <a:avLst/>
          </a:prstGeom>
          <a:noFill/>
          <a:ln>
            <a:noFill/>
          </a:ln>
        </p:spPr>
      </p:pic>
      <p:pic>
        <p:nvPicPr>
          <p:cNvPr id="5" name="Picture 2"/>
          <p:cNvPicPr>
            <a:picLocks noChangeAspect="1" noChangeArrowheads="1"/>
          </p:cNvPicPr>
          <p:nvPr/>
        </p:nvPicPr>
        <p:blipFill>
          <a:blip r:embed="rId3"/>
          <a:srcRect/>
          <a:stretch>
            <a:fillRect/>
          </a:stretch>
        </p:blipFill>
        <p:spPr bwMode="auto">
          <a:xfrm>
            <a:off x="76200" y="3249424"/>
            <a:ext cx="7429500" cy="3151376"/>
          </a:xfrm>
          <a:prstGeom prst="rect">
            <a:avLst/>
          </a:prstGeom>
          <a:noFill/>
          <a:ln w="9525">
            <a:noFill/>
            <a:miter lim="800000"/>
            <a:headEnd/>
            <a:tailEnd/>
          </a:ln>
          <a:effectLst/>
        </p:spPr>
      </p:pic>
      <p:sp>
        <p:nvSpPr>
          <p:cNvPr id="6" name="Oval 5"/>
          <p:cNvSpPr/>
          <p:nvPr/>
        </p:nvSpPr>
        <p:spPr>
          <a:xfrm>
            <a:off x="7620000" y="20574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2"/>
          </p:cNvCxnSpPr>
          <p:nvPr/>
        </p:nvCxnSpPr>
        <p:spPr>
          <a:xfrm rot="10800000">
            <a:off x="5715000" y="838200"/>
            <a:ext cx="1905000" cy="1333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352800" y="1447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1447800"/>
            <a:ext cx="2133600" cy="707886"/>
          </a:xfrm>
          <a:prstGeom prst="rect">
            <a:avLst/>
          </a:prstGeom>
          <a:solidFill>
            <a:schemeClr val="bg1"/>
          </a:solidFill>
          <a:ln>
            <a:solidFill>
              <a:srgbClr val="FF0000"/>
            </a:solidFill>
          </a:ln>
        </p:spPr>
        <p:txBody>
          <a:bodyPr wrap="square" rtlCol="0">
            <a:spAutoFit/>
          </a:bodyPr>
          <a:lstStyle/>
          <a:p>
            <a:pPr algn="r" rtl="1"/>
            <a:r>
              <a:rPr lang="ar-JO" sz="1000" b="1" dirty="0" smtClean="0">
                <a:solidFill>
                  <a:srgbClr val="FF0000"/>
                </a:solidFill>
              </a:rPr>
              <a:t>إضافة أي مدرسة جديدة (لا بد من الدخول كمستخدم مسؤول مدير مديرية) بمجرد الضغط على إضافة جديدة تظهر الشاشة التالية في الأسفل</a:t>
            </a:r>
            <a:endParaRPr lang="en-US" sz="1000" b="1" dirty="0">
              <a:solidFill>
                <a:srgbClr val="FF0000"/>
              </a:solidFill>
            </a:endParaRPr>
          </a:p>
        </p:txBody>
      </p:sp>
      <p:cxnSp>
        <p:nvCxnSpPr>
          <p:cNvPr id="10" name="Straight Arrow Connector 9"/>
          <p:cNvCxnSpPr>
            <a:stCxn id="8" idx="5"/>
          </p:cNvCxnSpPr>
          <p:nvPr/>
        </p:nvCxnSpPr>
        <p:spPr>
          <a:xfrm rot="16200000" flipH="1">
            <a:off x="4150985" y="1560185"/>
            <a:ext cx="1633678" cy="1799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p:cNvCxnSpPr>
          <p:nvPr/>
        </p:nvCxnSpPr>
        <p:spPr>
          <a:xfrm flipV="1">
            <a:off x="2362200" y="1676401"/>
            <a:ext cx="914400" cy="1253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0"/>
            <a:ext cx="9144000" cy="53721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66800" y="3048000"/>
            <a:ext cx="5867400" cy="3165129"/>
          </a:xfrm>
          <a:prstGeom prst="rect">
            <a:avLst/>
          </a:prstGeom>
          <a:noFill/>
          <a:ln w="9525">
            <a:noFill/>
            <a:miter lim="800000"/>
            <a:headEnd/>
            <a:tailEnd/>
          </a:ln>
          <a:effectLst/>
        </p:spPr>
      </p:pic>
      <p:sp>
        <p:nvSpPr>
          <p:cNvPr id="4" name="Oval 3"/>
          <p:cNvSpPr/>
          <p:nvPr/>
        </p:nvSpPr>
        <p:spPr>
          <a:xfrm>
            <a:off x="7620000" y="20574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2"/>
          </p:cNvCxnSpPr>
          <p:nvPr/>
        </p:nvCxnSpPr>
        <p:spPr>
          <a:xfrm rot="10800000">
            <a:off x="5638800" y="990600"/>
            <a:ext cx="1981200" cy="1181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457200"/>
            <a:ext cx="1676400" cy="553998"/>
          </a:xfrm>
          <a:prstGeom prst="rect">
            <a:avLst/>
          </a:prstGeom>
          <a:noFill/>
          <a:ln>
            <a:solidFill>
              <a:srgbClr val="FF0000"/>
            </a:solidFill>
          </a:ln>
        </p:spPr>
        <p:txBody>
          <a:bodyPr wrap="square" rtlCol="0">
            <a:spAutoFit/>
          </a:bodyPr>
          <a:lstStyle/>
          <a:p>
            <a:pPr algn="r" rtl="1"/>
            <a:r>
              <a:rPr lang="ar-JO" sz="1000" b="1" dirty="0" smtClean="0">
                <a:solidFill>
                  <a:srgbClr val="FF0000"/>
                </a:solidFill>
              </a:rPr>
              <a:t>للبحث عن المدارس الجديدة التي تم إضافتها نقوم بتعبئة بياناتها أو باحتيارها من القائمة في الأسفل</a:t>
            </a:r>
            <a:endParaRPr lang="en-US" sz="1000" b="1" dirty="0">
              <a:solidFill>
                <a:srgbClr val="FF0000"/>
              </a:solidFill>
            </a:endParaRPr>
          </a:p>
        </p:txBody>
      </p:sp>
      <p:sp>
        <p:nvSpPr>
          <p:cNvPr id="10" name="Oval 9"/>
          <p:cNvSpPr/>
          <p:nvPr/>
        </p:nvSpPr>
        <p:spPr>
          <a:xfrm>
            <a:off x="3352800" y="16764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0" y="1447800"/>
            <a:ext cx="2133600" cy="707886"/>
          </a:xfrm>
          <a:prstGeom prst="rect">
            <a:avLst/>
          </a:prstGeom>
          <a:solidFill>
            <a:schemeClr val="bg1"/>
          </a:solidFill>
          <a:ln>
            <a:solidFill>
              <a:srgbClr val="FF0000"/>
            </a:solidFill>
          </a:ln>
        </p:spPr>
        <p:txBody>
          <a:bodyPr wrap="square" rtlCol="0">
            <a:spAutoFit/>
          </a:bodyPr>
          <a:lstStyle/>
          <a:p>
            <a:pPr algn="r" rtl="1"/>
            <a:r>
              <a:rPr lang="ar-JO" sz="1000" b="1" dirty="0" smtClean="0">
                <a:solidFill>
                  <a:srgbClr val="FF0000"/>
                </a:solidFill>
              </a:rPr>
              <a:t>أو لإضافة مدارس جديدة لم يتم إضافتها نقوم بالضغط على ”إضافة جديدة“ فتظهر الشاشة التي بالأسفل ، نقوم بتعبئة بياناتها ثم الضغط على إضافة</a:t>
            </a:r>
            <a:endParaRPr lang="en-US" sz="1000" b="1" dirty="0">
              <a:solidFill>
                <a:srgbClr val="FF0000"/>
              </a:solidFill>
            </a:endParaRPr>
          </a:p>
        </p:txBody>
      </p:sp>
      <p:cxnSp>
        <p:nvCxnSpPr>
          <p:cNvPr id="12" name="Straight Arrow Connector 11"/>
          <p:cNvCxnSpPr>
            <a:stCxn id="10" idx="4"/>
          </p:cNvCxnSpPr>
          <p:nvPr/>
        </p:nvCxnSpPr>
        <p:spPr>
          <a:xfrm rot="16200000" flipH="1">
            <a:off x="4133850" y="1543050"/>
            <a:ext cx="1295400" cy="2019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jpg"/>
          <p:cNvPicPr>
            <a:picLocks noGrp="1" noChangeAspect="1"/>
          </p:cNvPicPr>
          <p:nvPr isPhoto="1"/>
        </p:nvPicPr>
        <p:blipFill>
          <a:blip r:embed="rId2">
            <a:lum/>
          </a:blip>
          <a:stretch>
            <a:fillRect/>
          </a:stretch>
        </p:blipFill>
        <p:spPr>
          <a:xfrm>
            <a:off x="0" y="823913"/>
            <a:ext cx="9144000" cy="52085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034" y="0"/>
            <a:ext cx="9233034"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وسيلة شرح بيضاوية 2"/>
          <p:cNvSpPr/>
          <p:nvPr/>
        </p:nvSpPr>
        <p:spPr>
          <a:xfrm>
            <a:off x="4614813" y="1466850"/>
            <a:ext cx="327058" cy="266700"/>
          </a:xfrm>
          <a:prstGeom prst="wedgeEllipseCallout">
            <a:avLst>
              <a:gd name="adj1" fmla="val 214818"/>
              <a:gd name="adj2" fmla="val -18484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1</a:t>
            </a:r>
            <a:endParaRPr lang="en-US" sz="1000" b="1" dirty="0">
              <a:solidFill>
                <a:srgbClr val="FF0000"/>
              </a:solidFill>
            </a:endParaRPr>
          </a:p>
        </p:txBody>
      </p:sp>
      <p:sp>
        <p:nvSpPr>
          <p:cNvPr id="5" name="وسيلة شرح بيضاوية 4"/>
          <p:cNvSpPr/>
          <p:nvPr/>
        </p:nvSpPr>
        <p:spPr>
          <a:xfrm>
            <a:off x="5181600" y="1333500"/>
            <a:ext cx="327058" cy="266700"/>
          </a:xfrm>
          <a:prstGeom prst="wedgeEllipseCallout">
            <a:avLst>
              <a:gd name="adj1" fmla="val 130942"/>
              <a:gd name="adj2" fmla="val -14076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2</a:t>
            </a:r>
            <a:endParaRPr lang="en-US" sz="1000" b="1" dirty="0">
              <a:solidFill>
                <a:srgbClr val="FF0000"/>
              </a:solidFill>
            </a:endParaRPr>
          </a:p>
        </p:txBody>
      </p:sp>
      <p:sp>
        <p:nvSpPr>
          <p:cNvPr id="6" name="وسيلة شرح بيضاوية 5"/>
          <p:cNvSpPr/>
          <p:nvPr/>
        </p:nvSpPr>
        <p:spPr>
          <a:xfrm>
            <a:off x="5018071" y="1854382"/>
            <a:ext cx="327058" cy="266700"/>
          </a:xfrm>
          <a:prstGeom prst="wedgeEllipseCallout">
            <a:avLst>
              <a:gd name="adj1" fmla="val 242775"/>
              <a:gd name="adj2" fmla="val -33668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3</a:t>
            </a:r>
            <a:endParaRPr lang="en-US" sz="1000" b="1" dirty="0">
              <a:solidFill>
                <a:srgbClr val="FF0000"/>
              </a:solidFill>
            </a:endParaRPr>
          </a:p>
        </p:txBody>
      </p:sp>
      <p:sp>
        <p:nvSpPr>
          <p:cNvPr id="7" name="وسيلة شرح بيضاوية 6"/>
          <p:cNvSpPr/>
          <p:nvPr/>
        </p:nvSpPr>
        <p:spPr>
          <a:xfrm>
            <a:off x="5615174" y="1572442"/>
            <a:ext cx="327058" cy="266700"/>
          </a:xfrm>
          <a:prstGeom prst="wedgeEllipseCallout">
            <a:avLst>
              <a:gd name="adj1" fmla="val 102983"/>
              <a:gd name="adj2" fmla="val -2191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4</a:t>
            </a:r>
            <a:endParaRPr lang="en-US" sz="1000" b="1" dirty="0">
              <a:solidFill>
                <a:srgbClr val="FF0000"/>
              </a:solidFill>
            </a:endParaRPr>
          </a:p>
        </p:txBody>
      </p:sp>
      <p:sp>
        <p:nvSpPr>
          <p:cNvPr id="8" name="وسيلة شرح بيضاوية 7"/>
          <p:cNvSpPr/>
          <p:nvPr/>
        </p:nvSpPr>
        <p:spPr>
          <a:xfrm>
            <a:off x="5776243" y="1854382"/>
            <a:ext cx="327058" cy="266700"/>
          </a:xfrm>
          <a:prstGeom prst="wedgeEllipseCallout">
            <a:avLst>
              <a:gd name="adj1" fmla="val 110971"/>
              <a:gd name="adj2" fmla="val -33668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5</a:t>
            </a:r>
            <a:endParaRPr lang="en-US" sz="1000" b="1" dirty="0">
              <a:solidFill>
                <a:srgbClr val="FF0000"/>
              </a:solidFill>
            </a:endParaRPr>
          </a:p>
        </p:txBody>
      </p:sp>
      <p:sp>
        <p:nvSpPr>
          <p:cNvPr id="9" name="وسيلة شرح بيضاوية 8"/>
          <p:cNvSpPr/>
          <p:nvPr/>
        </p:nvSpPr>
        <p:spPr>
          <a:xfrm>
            <a:off x="6201515" y="1740081"/>
            <a:ext cx="327058" cy="266700"/>
          </a:xfrm>
          <a:prstGeom prst="wedgeEllipseCallout">
            <a:avLst>
              <a:gd name="adj1" fmla="val 51061"/>
              <a:gd name="adj2" fmla="val -27790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6</a:t>
            </a:r>
            <a:endParaRPr lang="en-US" sz="1000" b="1" dirty="0">
              <a:solidFill>
                <a:srgbClr val="FF0000"/>
              </a:solidFill>
            </a:endParaRPr>
          </a:p>
        </p:txBody>
      </p:sp>
      <p:sp>
        <p:nvSpPr>
          <p:cNvPr id="10" name="وسيلة شرح بيضاوية 9"/>
          <p:cNvSpPr/>
          <p:nvPr/>
        </p:nvSpPr>
        <p:spPr>
          <a:xfrm>
            <a:off x="6505880" y="1487533"/>
            <a:ext cx="327058" cy="266700"/>
          </a:xfrm>
          <a:prstGeom prst="wedgeEllipseCallout">
            <a:avLst>
              <a:gd name="adj1" fmla="val 19108"/>
              <a:gd name="adj2" fmla="val -19954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7</a:t>
            </a:r>
            <a:endParaRPr lang="en-US" sz="1000" b="1" dirty="0">
              <a:solidFill>
                <a:srgbClr val="FF0000"/>
              </a:solidFill>
            </a:endParaRPr>
          </a:p>
        </p:txBody>
      </p:sp>
      <p:sp>
        <p:nvSpPr>
          <p:cNvPr id="11" name="وسيلة شرح بيضاوية 10"/>
          <p:cNvSpPr/>
          <p:nvPr/>
        </p:nvSpPr>
        <p:spPr>
          <a:xfrm>
            <a:off x="6669409" y="1854382"/>
            <a:ext cx="327058" cy="266700"/>
          </a:xfrm>
          <a:prstGeom prst="wedgeEllipseCallout">
            <a:avLst>
              <a:gd name="adj1" fmla="val 27096"/>
              <a:gd name="adj2" fmla="val -3268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8</a:t>
            </a:r>
            <a:endParaRPr lang="en-US" sz="1000" b="1" dirty="0">
              <a:solidFill>
                <a:srgbClr val="FF0000"/>
              </a:solidFill>
            </a:endParaRPr>
          </a:p>
        </p:txBody>
      </p:sp>
      <p:sp>
        <p:nvSpPr>
          <p:cNvPr id="12" name="مربع نص 11"/>
          <p:cNvSpPr txBox="1"/>
          <p:nvPr/>
        </p:nvSpPr>
        <p:spPr>
          <a:xfrm>
            <a:off x="4379156" y="3048000"/>
            <a:ext cx="2097844" cy="246221"/>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لمسح آثار البحث على الخريطة</a:t>
            </a:r>
            <a:endParaRPr lang="en-US" sz="1000" b="1" dirty="0">
              <a:solidFill>
                <a:srgbClr val="FF0000"/>
              </a:solidFill>
            </a:endParaRPr>
          </a:p>
        </p:txBody>
      </p:sp>
      <p:sp>
        <p:nvSpPr>
          <p:cNvPr id="4" name="شكل بيضاوي 3"/>
          <p:cNvSpPr/>
          <p:nvPr/>
        </p:nvSpPr>
        <p:spPr>
          <a:xfrm>
            <a:off x="6400800" y="3048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1</a:t>
            </a:r>
            <a:endParaRPr lang="en-US" sz="1000" b="1" dirty="0">
              <a:solidFill>
                <a:srgbClr val="FF0000"/>
              </a:solidFill>
            </a:endParaRPr>
          </a:p>
        </p:txBody>
      </p:sp>
      <p:sp>
        <p:nvSpPr>
          <p:cNvPr id="14" name="مربع نص 13"/>
          <p:cNvSpPr txBox="1"/>
          <p:nvPr/>
        </p:nvSpPr>
        <p:spPr>
          <a:xfrm>
            <a:off x="4009720" y="3418318"/>
            <a:ext cx="2467280" cy="400110"/>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للتحكم بإظهار المدارس على الخريطة (حسب الأقاليم، المديريات، المحافظات، المديريات، السلطة)</a:t>
            </a:r>
            <a:endParaRPr lang="en-US" sz="1000" b="1" dirty="0">
              <a:solidFill>
                <a:srgbClr val="FF0000"/>
              </a:solidFill>
            </a:endParaRPr>
          </a:p>
        </p:txBody>
      </p:sp>
      <p:sp>
        <p:nvSpPr>
          <p:cNvPr id="15" name="شكل بيضاوي 14"/>
          <p:cNvSpPr/>
          <p:nvPr/>
        </p:nvSpPr>
        <p:spPr>
          <a:xfrm>
            <a:off x="6429680" y="3418318"/>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2</a:t>
            </a:r>
            <a:endParaRPr lang="en-US" sz="1000" b="1" dirty="0">
              <a:solidFill>
                <a:srgbClr val="FF0000"/>
              </a:solidFill>
            </a:endParaRPr>
          </a:p>
        </p:txBody>
      </p:sp>
      <p:sp>
        <p:nvSpPr>
          <p:cNvPr id="16" name="مربع نص 15"/>
          <p:cNvSpPr txBox="1"/>
          <p:nvPr/>
        </p:nvSpPr>
        <p:spPr>
          <a:xfrm>
            <a:off x="3886200" y="3868579"/>
            <a:ext cx="2642373" cy="246221"/>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لا ظهار اسم جزء معين على الخريطة بمجرد النقر عليه</a:t>
            </a:r>
            <a:endParaRPr lang="en-US" sz="1000" b="1" dirty="0">
              <a:solidFill>
                <a:srgbClr val="FF0000"/>
              </a:solidFill>
            </a:endParaRPr>
          </a:p>
        </p:txBody>
      </p:sp>
      <p:sp>
        <p:nvSpPr>
          <p:cNvPr id="17" name="شكل بيضاوي 16"/>
          <p:cNvSpPr/>
          <p:nvPr/>
        </p:nvSpPr>
        <p:spPr>
          <a:xfrm>
            <a:off x="6452373" y="3810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3</a:t>
            </a:r>
            <a:endParaRPr lang="en-US" sz="1000" b="1" dirty="0">
              <a:solidFill>
                <a:srgbClr val="FF0000"/>
              </a:solidFill>
            </a:endParaRPr>
          </a:p>
        </p:txBody>
      </p:sp>
      <p:sp>
        <p:nvSpPr>
          <p:cNvPr id="18" name="مربع نص 17"/>
          <p:cNvSpPr txBox="1"/>
          <p:nvPr/>
        </p:nvSpPr>
        <p:spPr>
          <a:xfrm>
            <a:off x="4419600" y="4191000"/>
            <a:ext cx="2097844" cy="246221"/>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لقياس المسافة بين أي موقعين على الخريطة</a:t>
            </a:r>
            <a:endParaRPr lang="en-US" sz="1000" b="1" dirty="0">
              <a:solidFill>
                <a:srgbClr val="FF0000"/>
              </a:solidFill>
            </a:endParaRPr>
          </a:p>
        </p:txBody>
      </p:sp>
      <p:sp>
        <p:nvSpPr>
          <p:cNvPr id="19" name="شكل بيضاوي 18"/>
          <p:cNvSpPr/>
          <p:nvPr/>
        </p:nvSpPr>
        <p:spPr>
          <a:xfrm>
            <a:off x="6476782" y="4191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4</a:t>
            </a:r>
            <a:endParaRPr lang="en-US" sz="1000" b="1" dirty="0">
              <a:solidFill>
                <a:srgbClr val="FF0000"/>
              </a:solidFill>
            </a:endParaRPr>
          </a:p>
        </p:txBody>
      </p:sp>
      <p:sp>
        <p:nvSpPr>
          <p:cNvPr id="20" name="مربع نص 19"/>
          <p:cNvSpPr txBox="1"/>
          <p:nvPr/>
        </p:nvSpPr>
        <p:spPr>
          <a:xfrm>
            <a:off x="4419600" y="4572000"/>
            <a:ext cx="2097844" cy="246221"/>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استرجاع الحجم المناسب للخريطة</a:t>
            </a:r>
            <a:endParaRPr lang="en-US" sz="1000" b="1" dirty="0">
              <a:solidFill>
                <a:srgbClr val="FF0000"/>
              </a:solidFill>
            </a:endParaRPr>
          </a:p>
        </p:txBody>
      </p:sp>
      <p:sp>
        <p:nvSpPr>
          <p:cNvPr id="21" name="شكل بيضاوي 20"/>
          <p:cNvSpPr/>
          <p:nvPr/>
        </p:nvSpPr>
        <p:spPr>
          <a:xfrm>
            <a:off x="6512168" y="4572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5</a:t>
            </a:r>
            <a:endParaRPr lang="en-US" sz="1000" b="1" dirty="0">
              <a:solidFill>
                <a:srgbClr val="FF0000"/>
              </a:solidFill>
            </a:endParaRPr>
          </a:p>
        </p:txBody>
      </p:sp>
      <p:sp>
        <p:nvSpPr>
          <p:cNvPr id="22" name="مربع نص 21"/>
          <p:cNvSpPr txBox="1"/>
          <p:nvPr/>
        </p:nvSpPr>
        <p:spPr>
          <a:xfrm>
            <a:off x="4495800" y="4953000"/>
            <a:ext cx="2097844" cy="246221"/>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لسحب الجزء المراد استعراضه من الخريطة</a:t>
            </a:r>
            <a:endParaRPr lang="en-US" sz="1000" b="1" dirty="0">
              <a:solidFill>
                <a:srgbClr val="FF0000"/>
              </a:solidFill>
            </a:endParaRPr>
          </a:p>
        </p:txBody>
      </p:sp>
      <p:sp>
        <p:nvSpPr>
          <p:cNvPr id="23" name="شكل بيضاوي 22"/>
          <p:cNvSpPr/>
          <p:nvPr/>
        </p:nvSpPr>
        <p:spPr>
          <a:xfrm>
            <a:off x="6532722" y="4953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a:solidFill>
                  <a:srgbClr val="FF0000"/>
                </a:solidFill>
              </a:rPr>
              <a:t>6</a:t>
            </a:r>
            <a:endParaRPr lang="en-US" sz="1000" b="1" dirty="0">
              <a:solidFill>
                <a:srgbClr val="FF0000"/>
              </a:solidFill>
            </a:endParaRPr>
          </a:p>
        </p:txBody>
      </p:sp>
      <p:sp>
        <p:nvSpPr>
          <p:cNvPr id="24" name="مربع نص 23"/>
          <p:cNvSpPr txBox="1"/>
          <p:nvPr/>
        </p:nvSpPr>
        <p:spPr>
          <a:xfrm>
            <a:off x="4495800" y="5334000"/>
            <a:ext cx="2097844" cy="246221"/>
          </a:xfrm>
          <a:prstGeom prst="rect">
            <a:avLst/>
          </a:prstGeom>
          <a:noFill/>
          <a:ln>
            <a:solidFill>
              <a:schemeClr val="tx1"/>
            </a:solidFill>
          </a:ln>
        </p:spPr>
        <p:txBody>
          <a:bodyPr wrap="square" rtlCol="0">
            <a:spAutoFit/>
          </a:bodyPr>
          <a:lstStyle/>
          <a:p>
            <a:pPr algn="r" rtl="1"/>
            <a:r>
              <a:rPr lang="ar-JO" sz="1000" b="1" dirty="0" smtClean="0">
                <a:solidFill>
                  <a:srgbClr val="FF0000"/>
                </a:solidFill>
              </a:rPr>
              <a:t>لعمل تصغير للخريطة</a:t>
            </a:r>
            <a:endParaRPr lang="en-US" sz="1000" b="1" dirty="0">
              <a:solidFill>
                <a:srgbClr val="FF0000"/>
              </a:solidFill>
            </a:endParaRPr>
          </a:p>
        </p:txBody>
      </p:sp>
      <p:sp>
        <p:nvSpPr>
          <p:cNvPr id="25" name="شكل بيضاوي 24"/>
          <p:cNvSpPr/>
          <p:nvPr/>
        </p:nvSpPr>
        <p:spPr>
          <a:xfrm>
            <a:off x="6532722" y="5334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7</a:t>
            </a:r>
            <a:endParaRPr lang="en-US" sz="1000" b="1" dirty="0">
              <a:solidFill>
                <a:srgbClr val="FF0000"/>
              </a:solidFill>
            </a:endParaRPr>
          </a:p>
        </p:txBody>
      </p:sp>
      <p:sp>
        <p:nvSpPr>
          <p:cNvPr id="26" name="مربع نص 25"/>
          <p:cNvSpPr txBox="1"/>
          <p:nvPr/>
        </p:nvSpPr>
        <p:spPr>
          <a:xfrm>
            <a:off x="4495800" y="5715000"/>
            <a:ext cx="2097844" cy="246221"/>
          </a:xfrm>
          <a:prstGeom prst="rect">
            <a:avLst/>
          </a:prstGeom>
          <a:solidFill>
            <a:schemeClr val="bg1"/>
          </a:solidFill>
          <a:ln>
            <a:solidFill>
              <a:schemeClr val="tx1"/>
            </a:solidFill>
          </a:ln>
        </p:spPr>
        <p:txBody>
          <a:bodyPr wrap="square" rtlCol="0">
            <a:spAutoFit/>
          </a:bodyPr>
          <a:lstStyle/>
          <a:p>
            <a:pPr algn="r" rtl="1"/>
            <a:r>
              <a:rPr lang="ar-JO" sz="1000" b="1" dirty="0">
                <a:solidFill>
                  <a:srgbClr val="FF0000"/>
                </a:solidFill>
              </a:rPr>
              <a:t>لعمل </a:t>
            </a:r>
            <a:r>
              <a:rPr lang="ar-JO" sz="1000" b="1" dirty="0" smtClean="0">
                <a:solidFill>
                  <a:srgbClr val="FF0000"/>
                </a:solidFill>
              </a:rPr>
              <a:t>تكبير للخريطة</a:t>
            </a:r>
            <a:endParaRPr lang="en-US" sz="1000" b="1" dirty="0">
              <a:solidFill>
                <a:srgbClr val="FF0000"/>
              </a:solidFill>
            </a:endParaRPr>
          </a:p>
        </p:txBody>
      </p:sp>
      <p:sp>
        <p:nvSpPr>
          <p:cNvPr id="27" name="شكل بيضاوي 26"/>
          <p:cNvSpPr/>
          <p:nvPr/>
        </p:nvSpPr>
        <p:spPr>
          <a:xfrm>
            <a:off x="6532722" y="5715000"/>
            <a:ext cx="304365"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000" b="1" dirty="0" smtClean="0">
                <a:solidFill>
                  <a:srgbClr val="FF0000"/>
                </a:solidFill>
              </a:rPr>
              <a:t>8</a:t>
            </a:r>
            <a:endParaRPr lang="en-US" sz="1000" b="1" dirty="0">
              <a:solidFill>
                <a:srgbClr val="FF0000"/>
              </a:solidFill>
            </a:endParaRPr>
          </a:p>
        </p:txBody>
      </p:sp>
      <p:pic>
        <p:nvPicPr>
          <p:cNvPr id="102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580" t="3728" b="-1274"/>
          <a:stretch/>
        </p:blipFill>
        <p:spPr bwMode="auto">
          <a:xfrm>
            <a:off x="1724296" y="2834640"/>
            <a:ext cx="1761853" cy="2499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8" name="رابط كسهم مستقيم 27"/>
          <p:cNvCxnSpPr>
            <a:stCxn id="14" idx="1"/>
          </p:cNvCxnSpPr>
          <p:nvPr/>
        </p:nvCxnSpPr>
        <p:spPr>
          <a:xfrm flipH="1" flipV="1">
            <a:off x="3457270" y="3541429"/>
            <a:ext cx="552450" cy="76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8660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37294" cy="6858000"/>
          </a:xfrm>
          <a:prstGeom prst="rect">
            <a:avLst/>
          </a:prstGeom>
          <a:noFill/>
          <a:ln w="9525">
            <a:noFill/>
            <a:miter lim="800000"/>
            <a:headEnd/>
            <a:tailEnd/>
          </a:ln>
          <a:effectLst/>
        </p:spPr>
      </p:pic>
      <p:sp>
        <p:nvSpPr>
          <p:cNvPr id="3" name="شكل بيضاوي 1"/>
          <p:cNvSpPr/>
          <p:nvPr/>
        </p:nvSpPr>
        <p:spPr>
          <a:xfrm>
            <a:off x="7315200" y="609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2"/>
          <p:cNvSpPr txBox="1"/>
          <p:nvPr/>
        </p:nvSpPr>
        <p:spPr>
          <a:xfrm>
            <a:off x="3657600" y="1295400"/>
            <a:ext cx="1524000" cy="1107996"/>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للبحث عن أي معلم من المعالم الشاشة الجانبية لتحديد بيانات قطعة الأرض المطلوب</a:t>
            </a:r>
            <a:r>
              <a:rPr lang="en-US" sz="1100" b="1" dirty="0" smtClean="0">
                <a:solidFill>
                  <a:srgbClr val="FF0000"/>
                </a:solidFill>
              </a:rPr>
              <a:t> </a:t>
            </a:r>
            <a:r>
              <a:rPr lang="ar-JO" sz="1100" b="1" dirty="0" smtClean="0">
                <a:solidFill>
                  <a:srgbClr val="FF0000"/>
                </a:solidFill>
              </a:rPr>
              <a:t> ايجادها  ومن ثم الضغط على عرض لبتم عرضها على الخريطة</a:t>
            </a:r>
            <a:endParaRPr lang="en-US" sz="1100" b="1" dirty="0">
              <a:solidFill>
                <a:srgbClr val="FF0000"/>
              </a:solidFill>
            </a:endParaRPr>
          </a:p>
        </p:txBody>
      </p:sp>
      <p:cxnSp>
        <p:nvCxnSpPr>
          <p:cNvPr id="5" name="رابط كسهم مستقيم 4"/>
          <p:cNvCxnSpPr>
            <a:stCxn id="3" idx="5"/>
          </p:cNvCxnSpPr>
          <p:nvPr/>
        </p:nvCxnSpPr>
        <p:spPr>
          <a:xfrm rot="16200000" flipH="1">
            <a:off x="7760283" y="749883"/>
            <a:ext cx="262078" cy="3717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a:stCxn id="4" idx="3"/>
            <a:endCxn id="3" idx="4"/>
          </p:cNvCxnSpPr>
          <p:nvPr/>
        </p:nvCxnSpPr>
        <p:spPr>
          <a:xfrm flipV="1">
            <a:off x="5181600" y="838200"/>
            <a:ext cx="2362200" cy="1011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12"/>
          <p:cNvSpPr/>
          <p:nvPr/>
        </p:nvSpPr>
        <p:spPr>
          <a:xfrm>
            <a:off x="8153400" y="1828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61847" cy="6858000"/>
          </a:xfrm>
          <a:prstGeom prst="rect">
            <a:avLst/>
          </a:prstGeom>
          <a:noFill/>
          <a:ln w="9525">
            <a:noFill/>
            <a:miter lim="800000"/>
            <a:headEnd/>
            <a:tailEnd/>
          </a:ln>
          <a:effectLst/>
        </p:spPr>
      </p:pic>
      <p:sp>
        <p:nvSpPr>
          <p:cNvPr id="3" name="شكل بيضاوي 1"/>
          <p:cNvSpPr/>
          <p:nvPr/>
        </p:nvSpPr>
        <p:spPr>
          <a:xfrm>
            <a:off x="7315200" y="457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2"/>
          <p:cNvSpPr txBox="1"/>
          <p:nvPr/>
        </p:nvSpPr>
        <p:spPr>
          <a:xfrm>
            <a:off x="3657600" y="1295400"/>
            <a:ext cx="1524000" cy="1446550"/>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بعد الضغط على بحث تظهر عدة خيارات باسم المعلم فبمجرد الضغط على عرض يتم تحديد ذلك المعلم على الخريطة (بداية المسار ونهاية المسار هي لتحديد أقرب طريق للوصول من نقطة لأخرى)</a:t>
            </a:r>
            <a:endParaRPr lang="en-US" sz="1100" b="1" dirty="0">
              <a:solidFill>
                <a:srgbClr val="FF0000"/>
              </a:solidFill>
            </a:endParaRPr>
          </a:p>
        </p:txBody>
      </p:sp>
      <p:cxnSp>
        <p:nvCxnSpPr>
          <p:cNvPr id="6" name="رابط كسهم مستقيم 5"/>
          <p:cNvCxnSpPr>
            <a:stCxn id="4" idx="3"/>
            <a:endCxn id="7" idx="2"/>
          </p:cNvCxnSpPr>
          <p:nvPr/>
        </p:nvCxnSpPr>
        <p:spPr>
          <a:xfrm flipV="1">
            <a:off x="5181600" y="1638300"/>
            <a:ext cx="3352800" cy="380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12"/>
          <p:cNvSpPr/>
          <p:nvPr/>
        </p:nvSpPr>
        <p:spPr>
          <a:xfrm>
            <a:off x="8534400" y="1524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رابط كسهم مستقيم 4"/>
          <p:cNvCxnSpPr>
            <a:stCxn id="7" idx="3"/>
          </p:cNvCxnSpPr>
          <p:nvPr/>
        </p:nvCxnSpPr>
        <p:spPr>
          <a:xfrm rot="5400000">
            <a:off x="5388838" y="521285"/>
            <a:ext cx="2014680" cy="44103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شكل بيضاوي 1"/>
          <p:cNvSpPr/>
          <p:nvPr/>
        </p:nvSpPr>
        <p:spPr>
          <a:xfrm>
            <a:off x="6336792" y="356616"/>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2"/>
          <p:cNvSpPr txBox="1"/>
          <p:nvPr/>
        </p:nvSpPr>
        <p:spPr>
          <a:xfrm>
            <a:off x="3657600" y="1295400"/>
            <a:ext cx="1524000" cy="1446550"/>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للبحث عن أي شارع حسب الاسم  بعد الضغط على الشوارع من الأعلى تظهر الشاشة الجانبية يتم تحديد بيانات الشارع المطلوب</a:t>
            </a:r>
            <a:r>
              <a:rPr lang="en-US" sz="1100" b="1" dirty="0" smtClean="0">
                <a:solidFill>
                  <a:srgbClr val="FF0000"/>
                </a:solidFill>
              </a:rPr>
              <a:t> </a:t>
            </a:r>
            <a:r>
              <a:rPr lang="ar-JO" sz="1100" b="1" dirty="0" smtClean="0">
                <a:solidFill>
                  <a:srgbClr val="FF0000"/>
                </a:solidFill>
              </a:rPr>
              <a:t> ايجاده ومن ثم الضغط على بحث لبتم عرضها على الخريطة</a:t>
            </a:r>
            <a:endParaRPr lang="en-US" sz="1100" b="1" dirty="0">
              <a:solidFill>
                <a:srgbClr val="FF0000"/>
              </a:solidFill>
            </a:endParaRPr>
          </a:p>
        </p:txBody>
      </p:sp>
      <p:cxnSp>
        <p:nvCxnSpPr>
          <p:cNvPr id="5" name="رابط كسهم مستقيم 4"/>
          <p:cNvCxnSpPr>
            <a:stCxn id="3" idx="5"/>
          </p:cNvCxnSpPr>
          <p:nvPr/>
        </p:nvCxnSpPr>
        <p:spPr>
          <a:xfrm rot="16200000" flipH="1">
            <a:off x="7220788" y="57986"/>
            <a:ext cx="362662" cy="13501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a:stCxn id="4" idx="3"/>
            <a:endCxn id="3" idx="4"/>
          </p:cNvCxnSpPr>
          <p:nvPr/>
        </p:nvCxnSpPr>
        <p:spPr>
          <a:xfrm flipV="1">
            <a:off x="5181600" y="585216"/>
            <a:ext cx="1383792" cy="14334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12"/>
          <p:cNvSpPr/>
          <p:nvPr/>
        </p:nvSpPr>
        <p:spPr>
          <a:xfrm>
            <a:off x="8153400" y="1600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7315200" y="609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p:cNvSpPr txBox="1"/>
          <p:nvPr/>
        </p:nvSpPr>
        <p:spPr>
          <a:xfrm>
            <a:off x="3657600" y="1295400"/>
            <a:ext cx="1524000" cy="1107996"/>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للبحث عن أي معلم من المعالم الشاشة الجانبية لتحديد بيانات قطعة الأرض المطلوب</a:t>
            </a:r>
            <a:r>
              <a:rPr lang="en-US" sz="1100" b="1" dirty="0" smtClean="0">
                <a:solidFill>
                  <a:srgbClr val="FF0000"/>
                </a:solidFill>
              </a:rPr>
              <a:t> </a:t>
            </a:r>
            <a:r>
              <a:rPr lang="ar-JO" sz="1100" b="1" dirty="0" smtClean="0">
                <a:solidFill>
                  <a:srgbClr val="FF0000"/>
                </a:solidFill>
              </a:rPr>
              <a:t> ايجادها  ومن ثم الضغط على عرض لبتم عرضها على الخريطة</a:t>
            </a:r>
            <a:endParaRPr lang="en-US" sz="1100" b="1" dirty="0">
              <a:solidFill>
                <a:srgbClr val="FF0000"/>
              </a:solidFill>
            </a:endParaRPr>
          </a:p>
        </p:txBody>
      </p:sp>
      <p:cxnSp>
        <p:nvCxnSpPr>
          <p:cNvPr id="4" name="رابط كسهم مستقيم 4"/>
          <p:cNvCxnSpPr>
            <a:stCxn id="2" idx="5"/>
          </p:cNvCxnSpPr>
          <p:nvPr/>
        </p:nvCxnSpPr>
        <p:spPr>
          <a:xfrm rot="16200000" flipH="1">
            <a:off x="7760283" y="749883"/>
            <a:ext cx="262078" cy="3717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5"/>
          <p:cNvCxnSpPr>
            <a:stCxn id="3" idx="3"/>
            <a:endCxn id="2" idx="4"/>
          </p:cNvCxnSpPr>
          <p:nvPr/>
        </p:nvCxnSpPr>
        <p:spPr>
          <a:xfrm flipV="1">
            <a:off x="5181600" y="838200"/>
            <a:ext cx="2362200" cy="10111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شكل بيضاوي 12"/>
          <p:cNvSpPr/>
          <p:nvPr/>
        </p:nvSpPr>
        <p:spPr>
          <a:xfrm>
            <a:off x="8153400" y="1828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رابط كسهم مستقيم 4"/>
          <p:cNvCxnSpPr>
            <a:stCxn id="6" idx="3"/>
          </p:cNvCxnSpPr>
          <p:nvPr/>
        </p:nvCxnSpPr>
        <p:spPr>
          <a:xfrm rot="5400000">
            <a:off x="5655539" y="559384"/>
            <a:ext cx="1100278" cy="40293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مربع نص 2"/>
          <p:cNvSpPr txBox="1"/>
          <p:nvPr/>
        </p:nvSpPr>
        <p:spPr>
          <a:xfrm>
            <a:off x="3657600" y="1295400"/>
            <a:ext cx="1524000" cy="938719"/>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بعد ذلك يتم عرض عدة خيارات لنتائج البحث يتم اختيار الأنسب والضغط على السهم ثم عرض لاظهاره على الخريطة</a:t>
            </a:r>
            <a:endParaRPr lang="en-US" sz="1100" b="1" dirty="0">
              <a:solidFill>
                <a:srgbClr val="FF0000"/>
              </a:solidFill>
            </a:endParaRPr>
          </a:p>
        </p:txBody>
      </p:sp>
      <p:cxnSp>
        <p:nvCxnSpPr>
          <p:cNvPr id="6" name="رابط كسهم مستقيم 5"/>
          <p:cNvCxnSpPr>
            <a:stCxn id="4" idx="3"/>
          </p:cNvCxnSpPr>
          <p:nvPr/>
        </p:nvCxnSpPr>
        <p:spPr>
          <a:xfrm flipV="1">
            <a:off x="5181600" y="1295401"/>
            <a:ext cx="3048000" cy="4693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12"/>
          <p:cNvSpPr/>
          <p:nvPr/>
        </p:nvSpPr>
        <p:spPr>
          <a:xfrm>
            <a:off x="8458200" y="1371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رابط كسهم مستقيم 4"/>
          <p:cNvCxnSpPr>
            <a:stCxn id="7" idx="3"/>
          </p:cNvCxnSpPr>
          <p:nvPr/>
        </p:nvCxnSpPr>
        <p:spPr>
          <a:xfrm rot="5400000">
            <a:off x="5503138" y="559385"/>
            <a:ext cx="2014680" cy="40293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شكل بيضاوي 2"/>
          <p:cNvSpPr/>
          <p:nvPr/>
        </p:nvSpPr>
        <p:spPr>
          <a:xfrm>
            <a:off x="5410200" y="381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p:cNvSpPr txBox="1"/>
          <p:nvPr/>
        </p:nvSpPr>
        <p:spPr>
          <a:xfrm>
            <a:off x="3657600" y="1295400"/>
            <a:ext cx="1524000" cy="938719"/>
          </a:xfrm>
          <a:prstGeom prst="rect">
            <a:avLst/>
          </a:prstGeom>
          <a:solidFill>
            <a:schemeClr val="bg1"/>
          </a:solidFill>
          <a:ln>
            <a:solidFill>
              <a:srgbClr val="FF0000"/>
            </a:solidFill>
          </a:ln>
        </p:spPr>
        <p:txBody>
          <a:bodyPr wrap="square" rtlCol="0">
            <a:spAutoFit/>
          </a:bodyPr>
          <a:lstStyle/>
          <a:p>
            <a:pPr algn="r" rtl="1"/>
            <a:r>
              <a:rPr lang="ar-JO" sz="1100" b="1" dirty="0" smtClean="0">
                <a:solidFill>
                  <a:srgbClr val="FF0000"/>
                </a:solidFill>
              </a:rPr>
              <a:t>للبحث عن أي مدينة بالضغط على المدن وتحديد بيانات البحث من الشاشة الجانبية ومن ثم الضغط على عرض لبتم عرضها على الخريطة</a:t>
            </a:r>
            <a:endParaRPr lang="en-US" sz="1100" b="1" dirty="0">
              <a:solidFill>
                <a:srgbClr val="FF0000"/>
              </a:solidFill>
            </a:endParaRPr>
          </a:p>
        </p:txBody>
      </p:sp>
      <p:cxnSp>
        <p:nvCxnSpPr>
          <p:cNvPr id="5" name="رابط كسهم مستقيم 4"/>
          <p:cNvCxnSpPr>
            <a:stCxn id="3" idx="5"/>
          </p:cNvCxnSpPr>
          <p:nvPr/>
        </p:nvCxnSpPr>
        <p:spPr>
          <a:xfrm>
            <a:off x="5800445" y="576122"/>
            <a:ext cx="2419913" cy="12526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a:stCxn id="4" idx="3"/>
            <a:endCxn id="3" idx="4"/>
          </p:cNvCxnSpPr>
          <p:nvPr/>
        </p:nvCxnSpPr>
        <p:spPr>
          <a:xfrm flipV="1">
            <a:off x="5181600" y="609600"/>
            <a:ext cx="457200" cy="11551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12"/>
          <p:cNvSpPr/>
          <p:nvPr/>
        </p:nvSpPr>
        <p:spPr>
          <a:xfrm>
            <a:off x="8534400" y="1828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رابط كسهم مستقيم 4"/>
          <p:cNvCxnSpPr>
            <a:stCxn id="7" idx="3"/>
          </p:cNvCxnSpPr>
          <p:nvPr/>
        </p:nvCxnSpPr>
        <p:spPr>
          <a:xfrm rot="5400000">
            <a:off x="6036539" y="559384"/>
            <a:ext cx="1100278" cy="40293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TotalTime>
  <Words>489</Words>
  <Application>Microsoft Office PowerPoint</Application>
  <PresentationFormat>On-screen Show (4:3)</PresentationFormat>
  <Paragraphs>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Mohammad.Al-Qawasmeh</dc:creator>
  <cp:lastModifiedBy>Mohammad.Al-Qawasmeh</cp:lastModifiedBy>
  <cp:revision>91</cp:revision>
  <dcterms:created xsi:type="dcterms:W3CDTF">2012-05-17T09:27:19Z</dcterms:created>
  <dcterms:modified xsi:type="dcterms:W3CDTF">2012-05-24T09:35:10Z</dcterms:modified>
</cp:coreProperties>
</file>