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3">
  <p:sldMasterIdLst>
    <p:sldMasterId id="2147483660" r:id="rId1"/>
  </p:sldMasterIdLst>
  <p:sldIdLst>
    <p:sldId id="538" r:id="rId2"/>
    <p:sldId id="256" r:id="rId3"/>
    <p:sldId id="257" r:id="rId4"/>
    <p:sldId id="258" r:id="rId5"/>
    <p:sldId id="259" r:id="rId6"/>
    <p:sldId id="260"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2" r:id="rId35"/>
    <p:sldId id="293" r:id="rId36"/>
    <p:sldId id="294"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10" r:id="rId51"/>
    <p:sldId id="311" r:id="rId52"/>
    <p:sldId id="312" r:id="rId53"/>
    <p:sldId id="313" r:id="rId54"/>
    <p:sldId id="316" r:id="rId55"/>
    <p:sldId id="317" r:id="rId56"/>
    <p:sldId id="319" r:id="rId57"/>
    <p:sldId id="322" r:id="rId58"/>
    <p:sldId id="323" r:id="rId59"/>
    <p:sldId id="324" r:id="rId60"/>
    <p:sldId id="325" r:id="rId61"/>
    <p:sldId id="326" r:id="rId62"/>
    <p:sldId id="327" r:id="rId63"/>
    <p:sldId id="328" r:id="rId64"/>
    <p:sldId id="329" r:id="rId65"/>
    <p:sldId id="331" r:id="rId66"/>
    <p:sldId id="332" r:id="rId67"/>
    <p:sldId id="333" r:id="rId68"/>
    <p:sldId id="334" r:id="rId69"/>
    <p:sldId id="335" r:id="rId70"/>
    <p:sldId id="337" r:id="rId71"/>
    <p:sldId id="338" r:id="rId72"/>
    <p:sldId id="339" r:id="rId73"/>
    <p:sldId id="340" r:id="rId74"/>
    <p:sldId id="341" r:id="rId75"/>
    <p:sldId id="343" r:id="rId76"/>
    <p:sldId id="345" r:id="rId77"/>
    <p:sldId id="346" r:id="rId78"/>
    <p:sldId id="347" r:id="rId79"/>
    <p:sldId id="348" r:id="rId80"/>
    <p:sldId id="350" r:id="rId81"/>
    <p:sldId id="352" r:id="rId82"/>
    <p:sldId id="353" r:id="rId83"/>
    <p:sldId id="354" r:id="rId84"/>
    <p:sldId id="355" r:id="rId85"/>
    <p:sldId id="356" r:id="rId86"/>
    <p:sldId id="357" r:id="rId87"/>
    <p:sldId id="358"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4" r:id="rId113"/>
    <p:sldId id="385" r:id="rId114"/>
    <p:sldId id="387" r:id="rId115"/>
    <p:sldId id="388" r:id="rId116"/>
    <p:sldId id="389" r:id="rId117"/>
    <p:sldId id="390" r:id="rId118"/>
    <p:sldId id="391" r:id="rId119"/>
    <p:sldId id="392" r:id="rId120"/>
    <p:sldId id="393" r:id="rId121"/>
    <p:sldId id="394" r:id="rId122"/>
    <p:sldId id="395" r:id="rId123"/>
    <p:sldId id="396" r:id="rId124"/>
    <p:sldId id="397" r:id="rId125"/>
    <p:sldId id="398" r:id="rId126"/>
    <p:sldId id="399" r:id="rId127"/>
    <p:sldId id="400" r:id="rId128"/>
    <p:sldId id="401" r:id="rId129"/>
    <p:sldId id="402" r:id="rId130"/>
    <p:sldId id="403" r:id="rId131"/>
    <p:sldId id="404" r:id="rId132"/>
    <p:sldId id="405" r:id="rId133"/>
    <p:sldId id="406" r:id="rId134"/>
    <p:sldId id="407" r:id="rId1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9" autoAdjust="0"/>
    <p:restoredTop sz="94676" autoAdjust="0"/>
  </p:normalViewPr>
  <p:slideViewPr>
    <p:cSldViewPr>
      <p:cViewPr>
        <p:scale>
          <a:sx n="78" d="100"/>
          <a:sy n="78" d="100"/>
        </p:scale>
        <p:origin x="-1332" y="-300"/>
      </p:cViewPr>
      <p:guideLst>
        <p:guide orient="horz" pos="2160"/>
        <p:guide pos="2880"/>
      </p:guideLst>
    </p:cSldViewPr>
  </p:slideViewPr>
  <p:outlineViewPr>
    <p:cViewPr>
      <p:scale>
        <a:sx n="33" d="100"/>
        <a:sy n="33" d="100"/>
      </p:scale>
      <p:origin x="0" y="944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3600" b="1" u="sng">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6019800"/>
            <a:ext cx="9147765" cy="8452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0153AE-4F0E-4DEF-AB39-190458C68A17}" type="datetimeFigureOut">
              <a:rPr lang="ar-SA" smtClean="0"/>
              <a:pPr/>
              <a:t>26/06/1433</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0EB1C0-FA3A-4485-9C89-742756E44AE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26/06/1433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26/06/1433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26/06/1433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26/06/1433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0153AE-4F0E-4DEF-AB39-190458C68A17}" type="datetimeFigureOut">
              <a:rPr lang="ar-SA" smtClean="0"/>
              <a:pPr/>
              <a:t>26/06/1433</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
        <p:nvSpPr>
          <p:cNvPr id="9" name="Title 7"/>
          <p:cNvSpPr txBox="1">
            <a:spLocks/>
          </p:cNvSpPr>
          <p:nvPr userDrawn="1"/>
        </p:nvSpPr>
        <p:spPr>
          <a:xfrm>
            <a:off x="457200"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extLst/>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0153AE-4F0E-4DEF-AB39-190458C68A17}" type="datetimeFigureOut">
              <a:rPr lang="ar-SA" smtClean="0"/>
              <a:pPr/>
              <a:t>26/06/1433</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0153AE-4F0E-4DEF-AB39-190458C68A17}" type="datetimeFigureOut">
              <a:rPr lang="ar-SA" smtClean="0"/>
              <a:pPr/>
              <a:t>26/06/1433</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0153AE-4F0E-4DEF-AB39-190458C68A17}" type="datetimeFigureOut">
              <a:rPr lang="ar-SA" smtClean="0"/>
              <a:pPr/>
              <a:t>26/06/1433</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0153AE-4F0E-4DEF-AB39-190458C68A17}" type="datetimeFigureOut">
              <a:rPr lang="ar-SA" smtClean="0"/>
              <a:pPr/>
              <a:t>26/06/1433</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0153AE-4F0E-4DEF-AB39-190458C68A17}" type="datetimeFigureOut">
              <a:rPr lang="ar-SA" smtClean="0"/>
              <a:pPr/>
              <a:t>26/06/1433</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0EB1C0-FA3A-4485-9C89-742756E44AE0}" type="slidenum">
              <a:rPr lang="ar-SA" smtClean="0"/>
              <a:pPr/>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D0153AE-4F0E-4DEF-AB39-190458C68A17}" type="datetimeFigureOut">
              <a:rPr lang="ar-SA" smtClean="0"/>
              <a:pPr/>
              <a:t>26/06/1433</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0EB1C0-FA3A-4485-9C89-742756E44AE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10562"/>
          </a:xfrm>
        </p:spPr>
        <p:txBody>
          <a:bodyPr>
            <a:normAutofit/>
          </a:bodyPr>
          <a:lstStyle/>
          <a:p>
            <a:r>
              <a:rPr lang="ar-SA" sz="2800" dirty="0" smtClean="0"/>
              <a:t>إغلاق برنامج إكسل</a:t>
            </a:r>
            <a:endParaRPr lang="ar-SA" sz="2800" dirty="0"/>
          </a:p>
        </p:txBody>
      </p:sp>
      <p:sp>
        <p:nvSpPr>
          <p:cNvPr id="3" name="Subtitle 2"/>
          <p:cNvSpPr>
            <a:spLocks noGrp="1"/>
          </p:cNvSpPr>
          <p:nvPr>
            <p:ph type="subTitle" idx="1"/>
          </p:nvPr>
        </p:nvSpPr>
        <p:spPr>
          <a:xfrm>
            <a:off x="685800" y="1066800"/>
            <a:ext cx="7772400" cy="4419600"/>
          </a:xfrm>
        </p:spPr>
        <p:txBody>
          <a:bodyPr/>
          <a:lstStyle/>
          <a:p>
            <a:r>
              <a:rPr lang="ar-SA" dirty="0" smtClean="0"/>
              <a:t>إذا نظرت في الركن العلوي الأيسر من نافذة إكسل، فسوف ترى زرين إغلاق: </a:t>
            </a:r>
            <a:endParaRPr lang="ar-JO" dirty="0" smtClean="0"/>
          </a:p>
          <a:p>
            <a:endParaRPr lang="ar-JO" dirty="0" smtClean="0"/>
          </a:p>
          <a:p>
            <a:endParaRPr lang="ar-JO" dirty="0" smtClean="0"/>
          </a:p>
          <a:p>
            <a:r>
              <a:rPr lang="ar-SA" dirty="0" smtClean="0"/>
              <a:t>يستخدم </a:t>
            </a:r>
            <a:r>
              <a:rPr lang="ar-SA" dirty="0" smtClean="0"/>
              <a:t>الزر العلوي لإغلاق البرنامج، بينما يستخدم الزر السفلي لإغلاق الملف المفتوح </a:t>
            </a:r>
            <a:r>
              <a:rPr lang="ar-SA" dirty="0" smtClean="0"/>
              <a:t>حالياً</a:t>
            </a:r>
            <a:endParaRPr lang="ar-JO" dirty="0" smtClean="0"/>
          </a:p>
          <a:p>
            <a:endParaRPr lang="en-US" dirty="0" smtClean="0"/>
          </a:p>
          <a:p>
            <a:endParaRPr lang="ar-SA" dirty="0"/>
          </a:p>
        </p:txBody>
      </p:sp>
      <p:pic>
        <p:nvPicPr>
          <p:cNvPr id="6146" name="Picture 2"/>
          <p:cNvPicPr>
            <a:picLocks noChangeAspect="1" noChangeArrowheads="1"/>
          </p:cNvPicPr>
          <p:nvPr/>
        </p:nvPicPr>
        <p:blipFill>
          <a:blip r:embed="rId2" cstate="print"/>
          <a:srcRect/>
          <a:stretch>
            <a:fillRect/>
          </a:stretch>
        </p:blipFill>
        <p:spPr bwMode="auto">
          <a:xfrm>
            <a:off x="3810000" y="1676400"/>
            <a:ext cx="1543050"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rmAutofit/>
          </a:bodyPr>
          <a:lstStyle/>
          <a:p>
            <a:pPr algn="ctr"/>
            <a:r>
              <a:rPr lang="ar-SA" sz="2800" dirty="0" smtClean="0"/>
              <a:t>القسم 5: طباعة ومعاينة المصنف</a:t>
            </a:r>
            <a:endParaRPr lang="ar-SA" sz="2800" dirty="0"/>
          </a:p>
        </p:txBody>
      </p:sp>
      <p:sp>
        <p:nvSpPr>
          <p:cNvPr id="3" name="Subtitle 2"/>
          <p:cNvSpPr>
            <a:spLocks noGrp="1"/>
          </p:cNvSpPr>
          <p:nvPr>
            <p:ph type="subTitle" idx="1"/>
          </p:nvPr>
        </p:nvSpPr>
        <p:spPr>
          <a:xfrm>
            <a:off x="685800" y="914400"/>
            <a:ext cx="7772400" cy="5105400"/>
          </a:xfrm>
        </p:spPr>
        <p:txBody>
          <a:bodyPr numCol="2" rtlCol="1">
            <a:normAutofit/>
          </a:bodyPr>
          <a:lstStyle/>
          <a:p>
            <a:r>
              <a:rPr lang="ar-SA" b="1" dirty="0" smtClean="0"/>
              <a:t>ستتعلم في هذا </a:t>
            </a:r>
            <a:r>
              <a:rPr lang="ar-SA" b="1" dirty="0" err="1" smtClean="0"/>
              <a:t>القسم:</a:t>
            </a:r>
            <a:r>
              <a:rPr lang="ar-SA" b="1" dirty="0" smtClean="0"/>
              <a:t> </a:t>
            </a:r>
            <a:endParaRPr lang="en-US" dirty="0" smtClean="0"/>
          </a:p>
          <a:p>
            <a:pPr lvl="0">
              <a:buFont typeface="Wingdings" pitchFamily="2" charset="2"/>
              <a:buChar char="v"/>
            </a:pPr>
            <a:r>
              <a:rPr lang="ar-SA" dirty="0" smtClean="0"/>
              <a:t>استخدام العرض العادي، معاينة فواصل الصفحات، عرض تخطيط الصفحة، وعرض ملء </a:t>
            </a:r>
            <a:r>
              <a:rPr lang="ar-SA" dirty="0" err="1" smtClean="0"/>
              <a:t>الشاشة.</a:t>
            </a:r>
            <a:r>
              <a:rPr lang="ar-SA" dirty="0" smtClean="0"/>
              <a:t> </a:t>
            </a:r>
            <a:endParaRPr lang="en-US" dirty="0" smtClean="0"/>
          </a:p>
          <a:p>
            <a:pPr lvl="0">
              <a:buFont typeface="Wingdings" pitchFamily="2" charset="2"/>
              <a:buChar char="v"/>
            </a:pPr>
            <a:r>
              <a:rPr lang="ar-SA" dirty="0" smtClean="0"/>
              <a:t>إدارة نافذة واحدة.</a:t>
            </a:r>
            <a:endParaRPr lang="en-US" dirty="0" smtClean="0"/>
          </a:p>
          <a:p>
            <a:pPr lvl="0">
              <a:buFont typeface="Wingdings" pitchFamily="2" charset="2"/>
              <a:buChar char="v"/>
            </a:pPr>
            <a:r>
              <a:rPr lang="ar-SA" dirty="0" smtClean="0"/>
              <a:t>إنشاء، إخفاء، وإظهار نافذة.</a:t>
            </a:r>
            <a:endParaRPr lang="en-US" dirty="0" smtClean="0"/>
          </a:p>
          <a:p>
            <a:pPr lvl="0">
              <a:buFont typeface="Wingdings" pitchFamily="2" charset="2"/>
              <a:buChar char="v"/>
            </a:pPr>
            <a:r>
              <a:rPr lang="ar-SA" dirty="0" smtClean="0"/>
              <a:t>تجميد أجزاء.</a:t>
            </a:r>
            <a:endParaRPr lang="en-US" dirty="0" smtClean="0"/>
          </a:p>
          <a:p>
            <a:pPr lvl="0">
              <a:buFont typeface="Wingdings" pitchFamily="2" charset="2"/>
              <a:buChar char="v"/>
            </a:pPr>
            <a:r>
              <a:rPr lang="ar-SA" dirty="0" smtClean="0"/>
              <a:t>تقسم ورقة عمل لعرض عدة مساحات مرةً </a:t>
            </a:r>
            <a:r>
              <a:rPr lang="ar-SA" dirty="0" err="1" smtClean="0"/>
              <a:t>واحدة.</a:t>
            </a:r>
            <a:r>
              <a:rPr lang="ar-SA" dirty="0" smtClean="0"/>
              <a:t> </a:t>
            </a:r>
            <a:endParaRPr lang="en-US" dirty="0" smtClean="0"/>
          </a:p>
          <a:p>
            <a:pPr lvl="0">
              <a:buFont typeface="Wingdings" pitchFamily="2" charset="2"/>
              <a:buChar char="v"/>
            </a:pPr>
            <a:r>
              <a:rPr lang="ar-SA" dirty="0" smtClean="0"/>
              <a:t>إدارة عدة نوافذ.</a:t>
            </a:r>
            <a:endParaRPr lang="en-US" dirty="0" smtClean="0"/>
          </a:p>
          <a:p>
            <a:pPr lvl="0">
              <a:buFont typeface="Wingdings" pitchFamily="2" charset="2"/>
              <a:buChar char="v"/>
            </a:pPr>
            <a:r>
              <a:rPr lang="ar-SA" dirty="0" smtClean="0"/>
              <a:t>التبديل بين مصنفات مفتوحة.</a:t>
            </a:r>
            <a:endParaRPr lang="en-US" dirty="0" smtClean="0"/>
          </a:p>
          <a:p>
            <a:pPr lvl="0">
              <a:buFont typeface="Wingdings" pitchFamily="2" charset="2"/>
              <a:buChar char="v"/>
            </a:pPr>
            <a:endParaRPr lang="ar-JO" dirty="0" smtClean="0"/>
          </a:p>
          <a:p>
            <a:pPr lvl="0">
              <a:buFont typeface="Wingdings" pitchFamily="2" charset="2"/>
              <a:buChar char="v"/>
            </a:pPr>
            <a:r>
              <a:rPr lang="ar-SA" dirty="0" smtClean="0"/>
              <a:t>ترتيب النوافذ.</a:t>
            </a:r>
            <a:endParaRPr lang="en-US" dirty="0" smtClean="0"/>
          </a:p>
          <a:p>
            <a:pPr lvl="0">
              <a:buFont typeface="Wingdings" pitchFamily="2" charset="2"/>
              <a:buChar char="v"/>
            </a:pPr>
            <a:r>
              <a:rPr lang="ar-SA" dirty="0" smtClean="0"/>
              <a:t>عرض المصنفات جنباً إلى جنب.</a:t>
            </a:r>
            <a:endParaRPr lang="en-US" dirty="0" smtClean="0"/>
          </a:p>
          <a:p>
            <a:pPr lvl="0">
              <a:buFont typeface="Wingdings" pitchFamily="2" charset="2"/>
              <a:buChar char="v"/>
            </a:pPr>
            <a:r>
              <a:rPr lang="ar-SA" dirty="0" smtClean="0"/>
              <a:t>إعادة إعداد النوافذ.</a:t>
            </a:r>
            <a:endParaRPr lang="en-US" dirty="0" smtClean="0"/>
          </a:p>
          <a:p>
            <a:pPr lvl="0">
              <a:buFont typeface="Wingdings" pitchFamily="2" charset="2"/>
              <a:buChar char="v"/>
            </a:pPr>
            <a:r>
              <a:rPr lang="ar-SA" dirty="0" smtClean="0"/>
              <a:t>استخدام التمرير المتزامن.</a:t>
            </a:r>
            <a:endParaRPr lang="en-US" dirty="0" smtClean="0"/>
          </a:p>
          <a:p>
            <a:pPr lvl="0">
              <a:buFont typeface="Wingdings" pitchFamily="2" charset="2"/>
              <a:buChar char="v"/>
            </a:pPr>
            <a:r>
              <a:rPr lang="ar-SA" dirty="0" smtClean="0"/>
              <a:t>حفظ مساحة العمل.</a:t>
            </a:r>
            <a:endParaRPr lang="en-US" dirty="0" smtClean="0"/>
          </a:p>
          <a:p>
            <a:pPr lvl="0">
              <a:buFont typeface="Wingdings" pitchFamily="2" charset="2"/>
              <a:buChar char="v"/>
            </a:pPr>
            <a:r>
              <a:rPr lang="ar-SA" dirty="0" smtClean="0"/>
              <a:t>طباعة المصنف.</a:t>
            </a:r>
            <a:endParaRPr lang="en-US" dirty="0" smtClean="0"/>
          </a:p>
          <a:p>
            <a:pPr lvl="0">
              <a:buFont typeface="Wingdings" pitchFamily="2" charset="2"/>
              <a:buChar char="v"/>
            </a:pPr>
            <a:r>
              <a:rPr lang="ar-SA" dirty="0" smtClean="0"/>
              <a:t>استخدام معاينة </a:t>
            </a:r>
            <a:r>
              <a:rPr lang="ar-SA" dirty="0" err="1" smtClean="0"/>
              <a:t>الطباعة.</a:t>
            </a:r>
            <a:r>
              <a:rPr lang="ar-SA" dirty="0" smtClean="0"/>
              <a:t> </a:t>
            </a:r>
            <a:endParaRPr lang="en-US" dirty="0" smtClean="0"/>
          </a:p>
          <a:p>
            <a:pPr>
              <a:buFont typeface="Wingdings" pitchFamily="2" charset="2"/>
              <a:buChar char="v"/>
            </a:pPr>
            <a:r>
              <a:rPr lang="ar-SA" dirty="0" smtClean="0"/>
              <a:t>إعداد خيارات </a:t>
            </a:r>
            <a:r>
              <a:rPr lang="ar-SA" dirty="0" err="1" smtClean="0"/>
              <a:t>الطابعة.</a:t>
            </a:r>
            <a:r>
              <a:rPr lang="ar-SA" dirty="0" smtClean="0"/>
              <a:t> </a:t>
            </a:r>
            <a:endParaRPr lang="ar-SA"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r>
              <a:rPr lang="ar-SA" sz="2800" dirty="0" smtClean="0"/>
              <a:t>الدرس 5-1: استخدام </a:t>
            </a:r>
            <a:r>
              <a:rPr lang="ar-SA" sz="2800" dirty="0" err="1" smtClean="0"/>
              <a:t>التبويبة</a:t>
            </a:r>
            <a:r>
              <a:rPr lang="ar-SA" sz="2800" dirty="0" smtClean="0"/>
              <a:t> عرض</a:t>
            </a:r>
            <a:endParaRPr lang="ar-SA" sz="2800" dirty="0"/>
          </a:p>
        </p:txBody>
      </p:sp>
      <p:sp>
        <p:nvSpPr>
          <p:cNvPr id="3" name="Subtitle 2"/>
          <p:cNvSpPr>
            <a:spLocks noGrp="1"/>
          </p:cNvSpPr>
          <p:nvPr>
            <p:ph type="subTitle" idx="1"/>
          </p:nvPr>
        </p:nvSpPr>
        <p:spPr>
          <a:xfrm>
            <a:off x="685800" y="990600"/>
            <a:ext cx="7772400" cy="5029200"/>
          </a:xfrm>
        </p:spPr>
        <p:txBody>
          <a:bodyPr>
            <a:normAutofit/>
          </a:bodyPr>
          <a:lstStyle/>
          <a:p>
            <a:r>
              <a:rPr lang="ar-SA" dirty="0" smtClean="0"/>
              <a:t>لإكسل خيارات عرض مختلفة تجعل عرض المصنف اسهل في حالات </a:t>
            </a:r>
            <a:r>
              <a:rPr lang="ar-SA" dirty="0" err="1" smtClean="0"/>
              <a:t>معينة.</a:t>
            </a:r>
            <a:r>
              <a:rPr lang="ar-SA" dirty="0" smtClean="0"/>
              <a:t> على سبيل المثال، إذا كنت تريد الطباعة، فقد لا تكون راغباً في عرض المصنف كلوحة </a:t>
            </a:r>
            <a:r>
              <a:rPr lang="ar-SA" dirty="0" err="1" smtClean="0"/>
              <a:t>جدولية</a:t>
            </a:r>
            <a:r>
              <a:rPr lang="ar-SA" dirty="0" smtClean="0"/>
              <a:t> عادية لأنه من الصعب معرفة أين تبدأ وأين تنتهي الصفحات المطبوعة بشكل </a:t>
            </a:r>
            <a:r>
              <a:rPr lang="ar-SA" dirty="0" err="1" smtClean="0"/>
              <a:t>دقيق.</a:t>
            </a:r>
            <a:r>
              <a:rPr lang="ar-SA" dirty="0" smtClean="0"/>
              <a:t> وقد ترغب أحياناً في عرض جزء كبير من منطقة الشبكة أو عرض عدة صفحات لوحة </a:t>
            </a:r>
            <a:r>
              <a:rPr lang="ar-SA" dirty="0" err="1" smtClean="0"/>
              <a:t>جدولية</a:t>
            </a:r>
            <a:r>
              <a:rPr lang="ar-SA" dirty="0" smtClean="0"/>
              <a:t> مرةً واحدة.</a:t>
            </a:r>
            <a:endParaRPr lang="ar-JO" dirty="0" smtClean="0"/>
          </a:p>
          <a:p>
            <a:endParaRPr lang="ar-JO" sz="1200"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استخدام العرض العادي</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تسمح لك مجموعة عرض المصنف في </a:t>
            </a:r>
            <a:r>
              <a:rPr lang="ar-SA" dirty="0" err="1" smtClean="0"/>
              <a:t>تبويبة</a:t>
            </a:r>
            <a:r>
              <a:rPr lang="ar-SA" dirty="0" smtClean="0"/>
              <a:t> العرض التبديل بين جميع أنواع العرض </a:t>
            </a:r>
            <a:r>
              <a:rPr lang="ar-SA" dirty="0" err="1" smtClean="0"/>
              <a:t>المختلفة.</a:t>
            </a:r>
            <a:r>
              <a:rPr lang="ar-SA" dirty="0" smtClean="0"/>
              <a:t> فعندما تبدأ إكسل، يكون العرض العادي هو </a:t>
            </a:r>
            <a:r>
              <a:rPr lang="ar-SA" dirty="0" err="1" smtClean="0"/>
              <a:t>المظلل:</a:t>
            </a:r>
            <a:r>
              <a:rPr lang="ar-SA" dirty="0" smtClean="0"/>
              <a:t> </a:t>
            </a:r>
            <a:endParaRPr lang="ar-JO" dirty="0" smtClean="0"/>
          </a:p>
          <a:p>
            <a:endParaRPr lang="ar-SA" dirty="0"/>
          </a:p>
        </p:txBody>
      </p:sp>
      <p:pic>
        <p:nvPicPr>
          <p:cNvPr id="159745" name="Picture 1"/>
          <p:cNvPicPr>
            <a:picLocks noChangeAspect="1" noChangeArrowheads="1"/>
          </p:cNvPicPr>
          <p:nvPr/>
        </p:nvPicPr>
        <p:blipFill>
          <a:blip r:embed="rId2" cstate="print"/>
          <a:srcRect/>
          <a:stretch>
            <a:fillRect/>
          </a:stretch>
        </p:blipFill>
        <p:spPr bwMode="auto">
          <a:xfrm>
            <a:off x="3124200" y="5029200"/>
            <a:ext cx="2590800" cy="1066800"/>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smtClean="0"/>
              <a:t>استخدام عرض ملء الشاشة</a:t>
            </a:r>
            <a:endParaRPr lang="ar-SA" sz="2800" dirty="0"/>
          </a:p>
        </p:txBody>
      </p:sp>
      <p:sp>
        <p:nvSpPr>
          <p:cNvPr id="3" name="Subtitle 2"/>
          <p:cNvSpPr>
            <a:spLocks noGrp="1"/>
          </p:cNvSpPr>
          <p:nvPr>
            <p:ph type="subTitle" idx="1"/>
          </p:nvPr>
        </p:nvSpPr>
        <p:spPr>
          <a:xfrm>
            <a:off x="609600" y="685800"/>
            <a:ext cx="7772400" cy="5334000"/>
          </a:xfrm>
        </p:spPr>
        <p:txBody>
          <a:bodyPr/>
          <a:lstStyle/>
          <a:p>
            <a:r>
              <a:rPr lang="ar-SA" dirty="0" smtClean="0"/>
              <a:t>يسمح لك العرض العادي بالإطلاع على جميع الأوامر والأدوات التي تحتاجها لتعديل ورقة </a:t>
            </a:r>
            <a:r>
              <a:rPr lang="ar-SA" dirty="0" err="1" smtClean="0"/>
              <a:t>العمل.</a:t>
            </a:r>
            <a:r>
              <a:rPr lang="ar-SA" dirty="0" smtClean="0"/>
              <a:t> على أي حال، لا تتمكن أحياناً من رؤية جميع البيانات مرة واحدة، مما يعني أن عليك تكبيرها أو تصغيرها قليلاً أو استخدام أشرطة </a:t>
            </a:r>
            <a:r>
              <a:rPr lang="ar-SA" dirty="0" err="1" smtClean="0"/>
              <a:t>التمرير.</a:t>
            </a:r>
            <a:r>
              <a:rPr lang="ar-SA" dirty="0" smtClean="0"/>
              <a:t> ربما تحتاج أيضاً إلى إعطاء عرض مرتجل عن عملك في </a:t>
            </a:r>
            <a:r>
              <a:rPr lang="ar-SA" dirty="0" err="1" smtClean="0"/>
              <a:t>إكسل.</a:t>
            </a:r>
            <a:r>
              <a:rPr lang="ar-SA" dirty="0" smtClean="0"/>
              <a:t> </a:t>
            </a:r>
            <a:endParaRPr lang="en-US" dirty="0" smtClean="0"/>
          </a:p>
          <a:p>
            <a:r>
              <a:rPr lang="ar-SA" dirty="0" smtClean="0"/>
              <a:t> </a:t>
            </a:r>
            <a:endParaRPr lang="en-US" dirty="0" smtClean="0"/>
          </a:p>
          <a:p>
            <a:r>
              <a:rPr lang="ar-SA" dirty="0" smtClean="0"/>
              <a:t>للمساعدة في هذه المواضيع، يوفر إكسل عرض ملء </a:t>
            </a:r>
            <a:r>
              <a:rPr lang="ar-SA" dirty="0" err="1" smtClean="0"/>
              <a:t>الشاشة.</a:t>
            </a:r>
            <a:r>
              <a:rPr lang="ar-SA" dirty="0" smtClean="0"/>
              <a:t> للتحويل إلى هذا العرض، أنقر </a:t>
            </a:r>
            <a:r>
              <a:rPr lang="ar-SA" dirty="0" err="1" smtClean="0"/>
              <a:t>عرض </a:t>
            </a:r>
            <a:r>
              <a:rPr lang="ar-SA" dirty="0" smtClean="0"/>
              <a:t>← ملء الشاشة:</a:t>
            </a:r>
            <a:endParaRPr lang="ar-JO" dirty="0" smtClean="0"/>
          </a:p>
          <a:p>
            <a:endParaRPr lang="ar-SA" dirty="0"/>
          </a:p>
        </p:txBody>
      </p:sp>
      <p:pic>
        <p:nvPicPr>
          <p:cNvPr id="158721" name="Picture 1"/>
          <p:cNvPicPr>
            <a:picLocks noChangeAspect="1" noChangeArrowheads="1"/>
          </p:cNvPicPr>
          <p:nvPr/>
        </p:nvPicPr>
        <p:blipFill>
          <a:blip r:embed="rId2" cstate="print"/>
          <a:srcRect/>
          <a:stretch>
            <a:fillRect/>
          </a:stretch>
        </p:blipFill>
        <p:spPr bwMode="auto">
          <a:xfrm>
            <a:off x="2819400" y="4343400"/>
            <a:ext cx="2628900" cy="1600200"/>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smtClean="0"/>
              <a:t>استخدام عرض تخطيط الصفحة</a:t>
            </a:r>
            <a:endParaRPr lang="ar-SA" sz="2800" dirty="0"/>
          </a:p>
        </p:txBody>
      </p:sp>
      <p:sp>
        <p:nvSpPr>
          <p:cNvPr id="3" name="Subtitle 2"/>
          <p:cNvSpPr>
            <a:spLocks noGrp="1"/>
          </p:cNvSpPr>
          <p:nvPr>
            <p:ph type="subTitle" idx="1"/>
          </p:nvPr>
        </p:nvSpPr>
        <p:spPr>
          <a:xfrm>
            <a:off x="685800" y="1066800"/>
            <a:ext cx="7772400" cy="4876800"/>
          </a:xfrm>
        </p:spPr>
        <p:txBody>
          <a:bodyPr>
            <a:normAutofit/>
          </a:bodyPr>
          <a:lstStyle/>
          <a:p>
            <a:r>
              <a:rPr lang="ar-SA" dirty="0" smtClean="0"/>
              <a:t>يسمح لك عرض تخطيط الصفحة بعرض ورقة العمل كما لو كانت مطبوعة على </a:t>
            </a:r>
            <a:r>
              <a:rPr lang="ar-SA" dirty="0" err="1" smtClean="0"/>
              <a:t>ورقة.</a:t>
            </a:r>
            <a:r>
              <a:rPr lang="ar-SA" dirty="0" smtClean="0"/>
              <a:t> ويشبه هذا العرض أوامر الطباعة التي </a:t>
            </a:r>
            <a:r>
              <a:rPr lang="ar-SA" dirty="0" err="1" smtClean="0"/>
              <a:t>تناولناها</a:t>
            </a:r>
            <a:r>
              <a:rPr lang="ar-SA" dirty="0" smtClean="0"/>
              <a:t> في الدرس </a:t>
            </a:r>
            <a:r>
              <a:rPr lang="ar-SA" dirty="0" err="1" smtClean="0"/>
              <a:t>3.1.</a:t>
            </a:r>
            <a:r>
              <a:rPr lang="ar-SA" dirty="0" smtClean="0"/>
              <a:t> ولرؤية هذا العرض، أنقر </a:t>
            </a:r>
            <a:r>
              <a:rPr lang="ar-SA" dirty="0" err="1" smtClean="0"/>
              <a:t>عرض </a:t>
            </a:r>
            <a:r>
              <a:rPr lang="ar-SA" dirty="0" smtClean="0"/>
              <a:t>← تخطيط الصفحة أو أنقر زر العرض الأوسط على شريط </a:t>
            </a:r>
            <a:r>
              <a:rPr lang="ar-SA" dirty="0" err="1" smtClean="0"/>
              <a:t>الحالة:</a:t>
            </a:r>
            <a:r>
              <a:rPr lang="ar-SA" dirty="0" smtClean="0"/>
              <a:t> </a:t>
            </a:r>
            <a:endParaRPr lang="en-US" dirty="0" smtClean="0"/>
          </a:p>
          <a:p>
            <a:endParaRPr lang="ar-SA" dirty="0"/>
          </a:p>
        </p:txBody>
      </p:sp>
      <p:pic>
        <p:nvPicPr>
          <p:cNvPr id="157697" name="Picture 1"/>
          <p:cNvPicPr>
            <a:picLocks noChangeAspect="1" noChangeArrowheads="1"/>
          </p:cNvPicPr>
          <p:nvPr/>
        </p:nvPicPr>
        <p:blipFill>
          <a:blip r:embed="rId2" cstate="print"/>
          <a:srcRect/>
          <a:stretch>
            <a:fillRect/>
          </a:stretch>
        </p:blipFill>
        <p:spPr bwMode="auto">
          <a:xfrm>
            <a:off x="609600" y="2895600"/>
            <a:ext cx="4724400" cy="2638425"/>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rmAutofit/>
          </a:bodyPr>
          <a:lstStyle/>
          <a:p>
            <a:r>
              <a:rPr lang="ar-SA" sz="2800" dirty="0" smtClean="0"/>
              <a:t>معاينة فواصل الصفحات</a:t>
            </a:r>
            <a:endParaRPr lang="ar-SA" sz="2800" dirty="0"/>
          </a:p>
        </p:txBody>
      </p:sp>
      <p:sp>
        <p:nvSpPr>
          <p:cNvPr id="3" name="Subtitle 2"/>
          <p:cNvSpPr>
            <a:spLocks noGrp="1"/>
          </p:cNvSpPr>
          <p:nvPr>
            <p:ph type="subTitle" idx="1"/>
          </p:nvPr>
        </p:nvSpPr>
        <p:spPr>
          <a:xfrm>
            <a:off x="685800" y="990600"/>
            <a:ext cx="7772400" cy="3820711"/>
          </a:xfrm>
        </p:spPr>
        <p:txBody>
          <a:bodyPr>
            <a:normAutofit/>
          </a:bodyPr>
          <a:lstStyle/>
          <a:p>
            <a:r>
              <a:rPr lang="ar-SA" dirty="0" smtClean="0"/>
              <a:t>يمكن أن تكون ورقة عمل إكسل كبيرة </a:t>
            </a:r>
            <a:r>
              <a:rPr lang="ar-SA" dirty="0" err="1" smtClean="0"/>
              <a:t>جداً.</a:t>
            </a:r>
            <a:r>
              <a:rPr lang="ar-SA" dirty="0" smtClean="0"/>
              <a:t> بالحقيقة، تحتوي معظم أوراق العمل الفعلية بيانات كثيرة جداً لتناسب صفحة مطبوعة </a:t>
            </a:r>
            <a:r>
              <a:rPr lang="ar-SA" dirty="0" err="1" smtClean="0"/>
              <a:t>واحدة.</a:t>
            </a:r>
            <a:r>
              <a:rPr lang="ar-SA" dirty="0" smtClean="0"/>
              <a:t> لطباعة ورقة عمل كبيرة، عليك تقسيم البيانات في أقسام يمكن </a:t>
            </a:r>
            <a:r>
              <a:rPr lang="ar-SA" dirty="0" err="1" smtClean="0"/>
              <a:t>إدارتها.</a:t>
            </a:r>
            <a:r>
              <a:rPr lang="ar-SA" dirty="0" smtClean="0"/>
              <a:t> وتدعى النقطة التي تنقسم عندها ورقة بيانات واحدة إلى صفحات منفصلة بفاصل </a:t>
            </a:r>
            <a:r>
              <a:rPr lang="ar-SA" dirty="0" err="1" smtClean="0"/>
              <a:t>الصفحة.</a:t>
            </a:r>
            <a:r>
              <a:rPr lang="ar-SA" dirty="0" smtClean="0"/>
              <a:t> </a:t>
            </a:r>
            <a:endParaRPr lang="ar-JO" dirty="0" smtClean="0"/>
          </a:p>
          <a:p>
            <a:r>
              <a:rPr lang="ar-SA" dirty="0" smtClean="0"/>
              <a:t>أنقر </a:t>
            </a:r>
            <a:r>
              <a:rPr lang="ar-SA" dirty="0" err="1" smtClean="0"/>
              <a:t>عرض </a:t>
            </a:r>
            <a:r>
              <a:rPr lang="ar-SA" dirty="0" smtClean="0"/>
              <a:t>← معاينة فواصل الصفحات لعرض فواصل </a:t>
            </a:r>
            <a:r>
              <a:rPr lang="ar-SA" dirty="0" err="1" smtClean="0"/>
              <a:t>الصفحات.</a:t>
            </a:r>
            <a:r>
              <a:rPr lang="ar-SA" dirty="0" smtClean="0"/>
              <a:t> سيظهر تنبيه يفيد أن بإمكانك ضبط فواصل الصفحات يدوياً لتكون البيانات المطبوعة ذات </a:t>
            </a:r>
            <a:r>
              <a:rPr lang="ar-SA" dirty="0" err="1" smtClean="0"/>
              <a:t>معنى:</a:t>
            </a:r>
            <a:r>
              <a:rPr lang="ar-SA" dirty="0" smtClean="0"/>
              <a:t> </a:t>
            </a:r>
            <a:endParaRPr lang="ar-SA" dirty="0"/>
          </a:p>
        </p:txBody>
      </p:sp>
      <p:pic>
        <p:nvPicPr>
          <p:cNvPr id="156673" name="Picture 1"/>
          <p:cNvPicPr>
            <a:picLocks noChangeAspect="1" noChangeArrowheads="1"/>
          </p:cNvPicPr>
          <p:nvPr/>
        </p:nvPicPr>
        <p:blipFill>
          <a:blip r:embed="rId2" cstate="print"/>
          <a:srcRect/>
          <a:stretch>
            <a:fillRect/>
          </a:stretch>
        </p:blipFill>
        <p:spPr bwMode="auto">
          <a:xfrm>
            <a:off x="1219200" y="4191000"/>
            <a:ext cx="3848100" cy="1828800"/>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Autofit/>
          </a:bodyPr>
          <a:lstStyle/>
          <a:p>
            <a:pPr algn="ctr"/>
            <a:r>
              <a:rPr lang="ar-SA" sz="2800" dirty="0" smtClean="0"/>
              <a:t>الدرس 5-2: إدارة نافذة </a:t>
            </a:r>
            <a:r>
              <a:rPr lang="ar-SA" sz="2800" dirty="0" smtClean="0"/>
              <a:t>واحدة</a:t>
            </a:r>
            <a:endParaRPr lang="ar-SA" sz="2800" dirty="0"/>
          </a:p>
        </p:txBody>
      </p:sp>
      <p:sp>
        <p:nvSpPr>
          <p:cNvPr id="3" name="Subtitle 2"/>
          <p:cNvSpPr>
            <a:spLocks noGrp="1"/>
          </p:cNvSpPr>
          <p:nvPr>
            <p:ph type="subTitle" idx="1"/>
          </p:nvPr>
        </p:nvSpPr>
        <p:spPr>
          <a:xfrm>
            <a:off x="609600" y="914400"/>
            <a:ext cx="7772400" cy="4876800"/>
          </a:xfrm>
        </p:spPr>
        <p:txBody>
          <a:bodyPr>
            <a:normAutofit lnSpcReduction="10000"/>
          </a:bodyPr>
          <a:lstStyle/>
          <a:p>
            <a:r>
              <a:rPr lang="ar-SA" sz="2800" b="1" u="sng" dirty="0" smtClean="0"/>
              <a:t>إنشاء نافذة جديدة</a:t>
            </a:r>
            <a:endParaRPr lang="ar-JO" sz="2800" b="1" u="sng" dirty="0" smtClean="0"/>
          </a:p>
          <a:p>
            <a:r>
              <a:rPr lang="ar-SA" dirty="0" smtClean="0"/>
              <a:t>من </a:t>
            </a:r>
            <a:r>
              <a:rPr lang="ar-SA" dirty="0" smtClean="0"/>
              <a:t>السهل إنشاء نافذة </a:t>
            </a:r>
            <a:r>
              <a:rPr lang="ar-SA" dirty="0" err="1" smtClean="0"/>
              <a:t>جديدة.</a:t>
            </a:r>
            <a:r>
              <a:rPr lang="ar-SA" dirty="0" smtClean="0"/>
              <a:t> إذا كان لديك مصنف مفتوح، أنقر </a:t>
            </a:r>
            <a:r>
              <a:rPr lang="ar-SA" dirty="0" err="1" smtClean="0"/>
              <a:t>عرض </a:t>
            </a:r>
            <a:r>
              <a:rPr lang="ar-SA" dirty="0" smtClean="0"/>
              <a:t>← نافذة جديدة:</a:t>
            </a:r>
            <a:endParaRPr lang="ar-JO" dirty="0" smtClean="0"/>
          </a:p>
          <a:p>
            <a:endParaRPr lang="ar-JO" dirty="0" smtClean="0"/>
          </a:p>
          <a:p>
            <a:endParaRPr lang="ar-JO" dirty="0" smtClean="0"/>
          </a:p>
          <a:p>
            <a:endParaRPr lang="ar-JO" dirty="0" smtClean="0"/>
          </a:p>
          <a:p>
            <a:endParaRPr lang="ar-JO" dirty="0" smtClean="0"/>
          </a:p>
          <a:p>
            <a:r>
              <a:rPr lang="ar-SA" dirty="0" smtClean="0"/>
              <a:t>سيقوم هذا بإنشاء نافذة جديدة بناءً على نفس </a:t>
            </a:r>
            <a:r>
              <a:rPr lang="ar-SA" dirty="0" err="1" smtClean="0"/>
              <a:t>المصنف.</a:t>
            </a:r>
            <a:r>
              <a:rPr lang="ar-SA" dirty="0" smtClean="0"/>
              <a:t> وسيتم ترقيم كل نسخة من المصنف كاسم ملف: 2، اسم ملف: </a:t>
            </a:r>
            <a:r>
              <a:rPr lang="ar-SA" dirty="0" err="1" smtClean="0"/>
              <a:t>3 ....</a:t>
            </a:r>
            <a:r>
              <a:rPr lang="ar-SA" dirty="0" smtClean="0"/>
              <a:t> </a:t>
            </a:r>
            <a:r>
              <a:rPr lang="ar-SA" dirty="0" err="1" smtClean="0"/>
              <a:t>وهكذا.</a:t>
            </a:r>
            <a:r>
              <a:rPr lang="ar-SA" dirty="0" smtClean="0"/>
              <a:t> يمكنك هنا رؤية اسمين ملف، ملف الميزانية:1 هو الملف الأصلي </a:t>
            </a:r>
            <a:r>
              <a:rPr lang="ar-SA" dirty="0" err="1" smtClean="0"/>
              <a:t>منها:</a:t>
            </a:r>
            <a:r>
              <a:rPr lang="ar-SA" dirty="0" smtClean="0"/>
              <a:t> </a:t>
            </a:r>
            <a:endParaRPr lang="en-US" dirty="0" smtClean="0"/>
          </a:p>
          <a:p>
            <a:r>
              <a:rPr lang="ar-SA" dirty="0" smtClean="0"/>
              <a:t> </a:t>
            </a:r>
            <a:endParaRPr lang="ar-SA" dirty="0"/>
          </a:p>
        </p:txBody>
      </p:sp>
      <p:pic>
        <p:nvPicPr>
          <p:cNvPr id="155649" name="Picture 1"/>
          <p:cNvPicPr>
            <a:picLocks noChangeAspect="1" noChangeArrowheads="1"/>
          </p:cNvPicPr>
          <p:nvPr/>
        </p:nvPicPr>
        <p:blipFill>
          <a:blip r:embed="rId2" cstate="print"/>
          <a:srcRect/>
          <a:stretch>
            <a:fillRect/>
          </a:stretch>
        </p:blipFill>
        <p:spPr bwMode="auto">
          <a:xfrm>
            <a:off x="3657600" y="1981200"/>
            <a:ext cx="1933575" cy="1676400"/>
          </a:xfrm>
          <a:prstGeom prst="rect">
            <a:avLst/>
          </a:prstGeom>
          <a:noFill/>
          <a:ln w="9525">
            <a:noFill/>
            <a:miter lim="800000"/>
            <a:headEnd/>
            <a:tailEnd/>
          </a:ln>
          <a:effec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534362"/>
          </a:xfrm>
        </p:spPr>
        <p:txBody>
          <a:bodyPr>
            <a:normAutofit/>
          </a:bodyPr>
          <a:lstStyle/>
          <a:p>
            <a:r>
              <a:rPr lang="ar-SA" sz="2800" dirty="0" smtClean="0"/>
              <a:t>إخفاء نافذة</a:t>
            </a:r>
            <a:endParaRPr lang="ar-SA" sz="2800" dirty="0"/>
          </a:p>
        </p:txBody>
      </p:sp>
      <p:sp>
        <p:nvSpPr>
          <p:cNvPr id="3" name="Subtitle 2"/>
          <p:cNvSpPr>
            <a:spLocks noGrp="1"/>
          </p:cNvSpPr>
          <p:nvPr>
            <p:ph type="subTitle" idx="1"/>
          </p:nvPr>
        </p:nvSpPr>
        <p:spPr>
          <a:xfrm>
            <a:off x="3581400" y="762000"/>
            <a:ext cx="4876800" cy="4953000"/>
          </a:xfrm>
        </p:spPr>
        <p:txBody>
          <a:bodyPr>
            <a:normAutofit/>
          </a:bodyPr>
          <a:lstStyle/>
          <a:p>
            <a:r>
              <a:rPr lang="ar-SA" dirty="0" smtClean="0"/>
              <a:t>لإخفاء نافذة من عرض، أنقر الزر إخفاء في </a:t>
            </a:r>
            <a:r>
              <a:rPr lang="ar-SA" dirty="0" err="1" smtClean="0"/>
              <a:t>تبويبة</a:t>
            </a:r>
            <a:r>
              <a:rPr lang="ar-SA" dirty="0" smtClean="0"/>
              <a:t> عرض</a:t>
            </a:r>
            <a:endParaRPr lang="ar-JO" dirty="0" smtClean="0"/>
          </a:p>
          <a:p>
            <a:endParaRPr lang="ar-JO" dirty="0" smtClean="0"/>
          </a:p>
          <a:p>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إظهار نافذة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أنقر زر الإظهار الواقع تحت زر الإخفاء مباشرةً لإظهار قائمة بأي نوافذ </a:t>
            </a:r>
            <a:r>
              <a:rPr lang="ar-SA" dirty="0" err="1" smtClean="0"/>
              <a:t>مخفية.</a:t>
            </a:r>
            <a:r>
              <a:rPr lang="ar-SA" dirty="0" smtClean="0"/>
              <a:t> اختر نافذة من القائمة وأنقر </a:t>
            </a:r>
            <a:r>
              <a:rPr lang="ar-SA" dirty="0" err="1" smtClean="0"/>
              <a:t>موافق:</a:t>
            </a:r>
            <a:r>
              <a:rPr lang="ar-SA" dirty="0" smtClean="0"/>
              <a:t> </a:t>
            </a:r>
            <a:endParaRPr lang="ar-SA" dirty="0"/>
          </a:p>
        </p:txBody>
      </p:sp>
      <p:pic>
        <p:nvPicPr>
          <p:cNvPr id="154625" name="Picture 1"/>
          <p:cNvPicPr>
            <a:picLocks noChangeAspect="1" noChangeArrowheads="1"/>
          </p:cNvPicPr>
          <p:nvPr/>
        </p:nvPicPr>
        <p:blipFill>
          <a:blip r:embed="rId2" cstate="print"/>
          <a:srcRect/>
          <a:stretch>
            <a:fillRect/>
          </a:stretch>
        </p:blipFill>
        <p:spPr bwMode="auto">
          <a:xfrm>
            <a:off x="1066800" y="914400"/>
            <a:ext cx="1409700" cy="1895475"/>
          </a:xfrm>
          <a:prstGeom prst="rect">
            <a:avLst/>
          </a:prstGeom>
          <a:noFill/>
          <a:ln w="9525">
            <a:noFill/>
            <a:miter lim="800000"/>
            <a:headEnd/>
            <a:tailEnd/>
          </a:ln>
          <a:effectLst/>
        </p:spPr>
      </p:pic>
      <p:pic>
        <p:nvPicPr>
          <p:cNvPr id="154626" name="Picture 2"/>
          <p:cNvPicPr>
            <a:picLocks noChangeAspect="1" noChangeArrowheads="1"/>
          </p:cNvPicPr>
          <p:nvPr/>
        </p:nvPicPr>
        <p:blipFill>
          <a:blip r:embed="rId3" cstate="print"/>
          <a:srcRect/>
          <a:stretch>
            <a:fillRect/>
          </a:stretch>
        </p:blipFill>
        <p:spPr bwMode="auto">
          <a:xfrm>
            <a:off x="228600" y="3886200"/>
            <a:ext cx="3098800" cy="198120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1"/>
          </a:xfrm>
        </p:spPr>
        <p:txBody>
          <a:bodyPr>
            <a:normAutofit/>
          </a:bodyPr>
          <a:lstStyle/>
          <a:p>
            <a:r>
              <a:rPr lang="ar-SA" sz="2800" dirty="0" smtClean="0"/>
              <a:t>تجميد الأجزاء</a:t>
            </a:r>
            <a:endParaRPr lang="ar-SA" sz="2800" dirty="0"/>
          </a:p>
        </p:txBody>
      </p:sp>
      <p:sp>
        <p:nvSpPr>
          <p:cNvPr id="3" name="Subtitle 2"/>
          <p:cNvSpPr>
            <a:spLocks noGrp="1"/>
          </p:cNvSpPr>
          <p:nvPr>
            <p:ph type="subTitle" idx="1"/>
          </p:nvPr>
        </p:nvSpPr>
        <p:spPr>
          <a:xfrm>
            <a:off x="2819400" y="914400"/>
            <a:ext cx="5638800" cy="5105400"/>
          </a:xfrm>
        </p:spPr>
        <p:txBody>
          <a:bodyPr>
            <a:normAutofit/>
          </a:bodyPr>
          <a:lstStyle/>
          <a:p>
            <a:r>
              <a:rPr lang="ar-SA" dirty="0" smtClean="0"/>
              <a:t>لاستخدام التجميد، افتح نافذة المصنف، وأنقر الزر تجميد أجزاء على </a:t>
            </a:r>
            <a:r>
              <a:rPr lang="ar-SA" dirty="0" err="1" smtClean="0"/>
              <a:t>تبويبة</a:t>
            </a:r>
            <a:r>
              <a:rPr lang="ar-SA" dirty="0" smtClean="0"/>
              <a:t> </a:t>
            </a:r>
            <a:r>
              <a:rPr lang="ar-SA" dirty="0" err="1" smtClean="0"/>
              <a:t>عرض:</a:t>
            </a:r>
            <a:r>
              <a:rPr lang="ar-SA" dirty="0" smtClean="0"/>
              <a:t> </a:t>
            </a:r>
            <a:endParaRPr lang="en-US" dirty="0" smtClean="0"/>
          </a:p>
          <a:p>
            <a:pPr>
              <a:buFont typeface="Wingdings" pitchFamily="2" charset="2"/>
              <a:buChar char="v"/>
            </a:pPr>
            <a:r>
              <a:rPr lang="ar-SA" b="1" dirty="0" smtClean="0"/>
              <a:t>تجميد الأجزاء</a:t>
            </a:r>
            <a:endParaRPr lang="ar-JO" b="1" dirty="0" smtClean="0"/>
          </a:p>
          <a:p>
            <a:pPr>
              <a:buFont typeface="Wingdings" pitchFamily="2" charset="2"/>
              <a:buChar char="v"/>
            </a:pPr>
            <a:r>
              <a:rPr lang="ar-SA" b="1" dirty="0" smtClean="0"/>
              <a:t>تجميد الصف العلوي </a:t>
            </a:r>
            <a:endParaRPr lang="ar-JO" b="1" dirty="0" smtClean="0"/>
          </a:p>
          <a:p>
            <a:pPr>
              <a:buFont typeface="Wingdings" pitchFamily="2" charset="2"/>
              <a:buChar char="v"/>
            </a:pPr>
            <a:r>
              <a:rPr lang="ar-SA" b="1" dirty="0" smtClean="0"/>
              <a:t>تجميد العمود الأول </a:t>
            </a:r>
            <a:endParaRPr lang="ar-JO" b="1" dirty="0" smtClean="0"/>
          </a:p>
          <a:p>
            <a:endParaRPr lang="ar-JO" b="1" dirty="0" smtClean="0"/>
          </a:p>
          <a:p>
            <a:r>
              <a:rPr lang="ar-SA" dirty="0" smtClean="0"/>
              <a:t>عند الانتهاء من استخدام الأمر تجميد أجزاء، أنقر تجميد </a:t>
            </a:r>
            <a:r>
              <a:rPr lang="ar-SA" dirty="0" err="1" smtClean="0"/>
              <a:t>أجزاء </a:t>
            </a:r>
            <a:r>
              <a:rPr lang="ar-SA" dirty="0" smtClean="0"/>
              <a:t>← إلغاء تجميد </a:t>
            </a:r>
            <a:r>
              <a:rPr lang="ar-SA" dirty="0" err="1" smtClean="0"/>
              <a:t>الأجزاء:</a:t>
            </a:r>
            <a:r>
              <a:rPr lang="ar-SA" dirty="0" smtClean="0"/>
              <a:t> </a:t>
            </a:r>
            <a:endParaRPr lang="ar-SA" dirty="0"/>
          </a:p>
        </p:txBody>
      </p:sp>
      <p:pic>
        <p:nvPicPr>
          <p:cNvPr id="153601" name="Picture 1"/>
          <p:cNvPicPr>
            <a:picLocks noChangeAspect="1" noChangeArrowheads="1"/>
          </p:cNvPicPr>
          <p:nvPr/>
        </p:nvPicPr>
        <p:blipFill>
          <a:blip r:embed="rId2" cstate="print"/>
          <a:srcRect/>
          <a:stretch>
            <a:fillRect/>
          </a:stretch>
        </p:blipFill>
        <p:spPr bwMode="auto">
          <a:xfrm>
            <a:off x="0" y="838200"/>
            <a:ext cx="2514600" cy="2009775"/>
          </a:xfrm>
          <a:prstGeom prst="rect">
            <a:avLst/>
          </a:prstGeom>
          <a:noFill/>
        </p:spPr>
      </p:pic>
      <p:pic>
        <p:nvPicPr>
          <p:cNvPr id="153602" name="Picture 2"/>
          <p:cNvPicPr>
            <a:picLocks noChangeAspect="1" noChangeArrowheads="1"/>
          </p:cNvPicPr>
          <p:nvPr/>
        </p:nvPicPr>
        <p:blipFill>
          <a:blip r:embed="rId3" cstate="print"/>
          <a:srcRect/>
          <a:stretch>
            <a:fillRect/>
          </a:stretch>
        </p:blipFill>
        <p:spPr bwMode="auto">
          <a:xfrm>
            <a:off x="0" y="3657600"/>
            <a:ext cx="2486025" cy="2009775"/>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rmAutofit/>
          </a:bodyPr>
          <a:lstStyle/>
          <a:p>
            <a:r>
              <a:rPr lang="ar-SA" sz="2800" dirty="0" smtClean="0"/>
              <a:t>تقسيم ورقة العمل</a:t>
            </a:r>
            <a:endParaRPr lang="ar-SA" sz="2800" dirty="0"/>
          </a:p>
        </p:txBody>
      </p:sp>
      <p:sp>
        <p:nvSpPr>
          <p:cNvPr id="3" name="Subtitle 2"/>
          <p:cNvSpPr>
            <a:spLocks noGrp="1"/>
          </p:cNvSpPr>
          <p:nvPr>
            <p:ph type="subTitle" idx="1"/>
          </p:nvPr>
        </p:nvSpPr>
        <p:spPr>
          <a:xfrm>
            <a:off x="685800" y="1219200"/>
            <a:ext cx="7772400" cy="4724400"/>
          </a:xfrm>
        </p:spPr>
        <p:txBody>
          <a:bodyPr>
            <a:normAutofit/>
          </a:bodyPr>
          <a:lstStyle/>
          <a:p>
            <a:r>
              <a:rPr lang="ar-SA" dirty="0" smtClean="0"/>
              <a:t>يسمح لك الأمر انقسام بعرض الأجزاء الأربع المختلفة من ورقة العمل في نفس </a:t>
            </a:r>
            <a:r>
              <a:rPr lang="ar-SA" dirty="0" err="1" smtClean="0"/>
              <a:t>الوقت.</a:t>
            </a:r>
            <a:r>
              <a:rPr lang="ar-SA" dirty="0" smtClean="0"/>
              <a:t> وهو شبيه بالأمر تجميد، باستثناء أن لديك خيار التمرير خلال أجزاء النافذة </a:t>
            </a:r>
            <a:r>
              <a:rPr lang="ar-SA" dirty="0" err="1" smtClean="0"/>
              <a:t>المجمدة.</a:t>
            </a:r>
            <a:r>
              <a:rPr lang="ar-SA" dirty="0" smtClean="0"/>
              <a:t> هذا الأمر مفيد إذا كان لديك عدة جداول من البيانات المستخدمة لإنشاء مخطط؛ يمكنك عرض المخطط عند تعديل القيم في بيانات </a:t>
            </a:r>
            <a:r>
              <a:rPr lang="ar-SA" dirty="0" err="1" smtClean="0"/>
              <a:t>المصدر.</a:t>
            </a:r>
            <a:r>
              <a:rPr lang="ar-SA" dirty="0" smtClean="0"/>
              <a:t> </a:t>
            </a:r>
            <a:endParaRPr lang="en-US" dirty="0" smtClean="0"/>
          </a:p>
          <a:p>
            <a:r>
              <a:rPr lang="ar-SA" dirty="0" smtClean="0"/>
              <a:t> </a:t>
            </a:r>
            <a:endParaRPr lang="en-US" dirty="0" smtClean="0"/>
          </a:p>
          <a:p>
            <a:r>
              <a:rPr lang="ar-SA" dirty="0" smtClean="0"/>
              <a:t>قبل إضافة انقسام، أنقر في أي مكان في بيانات </a:t>
            </a:r>
            <a:r>
              <a:rPr lang="ar-SA" dirty="0" err="1" smtClean="0"/>
              <a:t>المصدر.</a:t>
            </a:r>
            <a:r>
              <a:rPr lang="ar-SA" dirty="0" smtClean="0"/>
              <a:t> سيتم إضافة انقسام حول هذه </a:t>
            </a:r>
            <a:r>
              <a:rPr lang="ar-SA" dirty="0" err="1" smtClean="0"/>
              <a:t>الخلية.</a:t>
            </a:r>
            <a:r>
              <a:rPr lang="ar-SA" dirty="0" smtClean="0"/>
              <a:t> أنقر </a:t>
            </a:r>
            <a:r>
              <a:rPr lang="ar-SA" dirty="0" err="1" smtClean="0"/>
              <a:t>عرض </a:t>
            </a:r>
            <a:r>
              <a:rPr lang="ar-SA" dirty="0" smtClean="0"/>
              <a:t>← </a:t>
            </a:r>
            <a:r>
              <a:rPr lang="ar-SA" dirty="0" err="1" smtClean="0"/>
              <a:t>انقسام.</a:t>
            </a:r>
            <a:r>
              <a:rPr lang="ar-SA" dirty="0" smtClean="0"/>
              <a:t> يعمل هذا الأمر كوصلة </a:t>
            </a:r>
            <a:r>
              <a:rPr lang="ar-SA" dirty="0" err="1" smtClean="0"/>
              <a:t>مفصلية.</a:t>
            </a:r>
            <a:r>
              <a:rPr lang="ar-SA" dirty="0" smtClean="0"/>
              <a:t> أنقر </a:t>
            </a:r>
            <a:r>
              <a:rPr lang="ar-SA" dirty="0" err="1" smtClean="0"/>
              <a:t>للتنشيط </a:t>
            </a:r>
            <a:r>
              <a:rPr lang="ar-SA" dirty="0" smtClean="0"/>
              <a:t>/ عدم </a:t>
            </a:r>
            <a:r>
              <a:rPr lang="ar-SA" dirty="0" err="1" smtClean="0"/>
              <a:t>التنشيط.</a:t>
            </a:r>
            <a:r>
              <a:rPr lang="ar-SA" dirty="0" smtClean="0"/>
              <a:t> </a:t>
            </a:r>
            <a:endParaRPr lang="ar-JO" dirty="0"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609600"/>
          </a:xfrm>
        </p:spPr>
        <p:txBody>
          <a:bodyPr>
            <a:noAutofit/>
          </a:bodyPr>
          <a:lstStyle/>
          <a:p>
            <a:pPr algn="ctr"/>
            <a:r>
              <a:rPr lang="ar-SA" sz="2800" dirty="0" smtClean="0"/>
              <a:t>الدرس 5-3: إدارة عدة </a:t>
            </a:r>
            <a:r>
              <a:rPr lang="ar-SA" sz="2800" dirty="0" smtClean="0"/>
              <a:t>نوافذ</a:t>
            </a:r>
            <a:endParaRPr lang="ar-SA" sz="2800" dirty="0"/>
          </a:p>
        </p:txBody>
      </p:sp>
      <p:sp>
        <p:nvSpPr>
          <p:cNvPr id="3" name="Subtitle 2"/>
          <p:cNvSpPr>
            <a:spLocks noGrp="1"/>
          </p:cNvSpPr>
          <p:nvPr>
            <p:ph type="subTitle" idx="1"/>
          </p:nvPr>
        </p:nvSpPr>
        <p:spPr>
          <a:xfrm>
            <a:off x="685800" y="762000"/>
            <a:ext cx="7772400" cy="5029200"/>
          </a:xfrm>
        </p:spPr>
        <p:txBody>
          <a:bodyPr>
            <a:normAutofit/>
          </a:bodyPr>
          <a:lstStyle/>
          <a:p>
            <a:r>
              <a:rPr lang="ar-SA" sz="2800" b="1" u="sng" dirty="0" smtClean="0"/>
              <a:t>التبديل بين مصنفات مفتوحة</a:t>
            </a:r>
            <a:endParaRPr lang="ar-JO" sz="2800" b="1" u="sng" dirty="0" smtClean="0"/>
          </a:p>
          <a:p>
            <a:r>
              <a:rPr lang="ar-SA" dirty="0" smtClean="0"/>
              <a:t>إذا </a:t>
            </a:r>
            <a:r>
              <a:rPr lang="ar-SA" dirty="0" smtClean="0"/>
              <a:t>كان لديك عدة مصنفات مفتوحة في نفس الوقت، تكون جميعها قابلة للوصول من نفس نافذة </a:t>
            </a:r>
            <a:r>
              <a:rPr lang="ar-SA" dirty="0" err="1" smtClean="0"/>
              <a:t>إكسل.</a:t>
            </a:r>
            <a:r>
              <a:rPr lang="ar-SA" dirty="0" smtClean="0"/>
              <a:t> للتبديل بين مصنفات مفتوحة، استخدم الرموز على شريط المهام للتبديل بين الملفات المختلفة</a:t>
            </a:r>
            <a:r>
              <a:rPr lang="ar-JO" dirty="0" err="1" smtClean="0"/>
              <a:t>.</a:t>
            </a:r>
            <a:endParaRPr lang="ar-JO" dirty="0" smtClean="0"/>
          </a:p>
          <a:p>
            <a:endParaRPr lang="ar-JO" dirty="0" smtClean="0"/>
          </a:p>
          <a:p>
            <a:endParaRPr lang="ar-JO" dirty="0" smtClean="0"/>
          </a:p>
          <a:p>
            <a:endParaRPr lang="ar-JO" dirty="0" smtClean="0"/>
          </a:p>
          <a:p>
            <a:r>
              <a:rPr lang="ar-SA" dirty="0" smtClean="0"/>
              <a:t>يمكنك أيضاً نقر </a:t>
            </a:r>
            <a:r>
              <a:rPr lang="ar-SA" dirty="0" err="1" smtClean="0"/>
              <a:t>عرض </a:t>
            </a:r>
            <a:r>
              <a:rPr lang="ar-SA" dirty="0" smtClean="0"/>
              <a:t>← تبديل </a:t>
            </a:r>
            <a:r>
              <a:rPr lang="ar-SA" dirty="0" err="1" smtClean="0"/>
              <a:t>النوافذ.</a:t>
            </a:r>
            <a:r>
              <a:rPr lang="ar-SA" dirty="0" smtClean="0"/>
              <a:t> أي اسم ملف بجانبه إشارة </a:t>
            </a:r>
            <a:r>
              <a:rPr lang="en-US" dirty="0" smtClean="0">
                <a:sym typeface="Wingdings 2"/>
              </a:rPr>
              <a:t></a:t>
            </a:r>
            <a:r>
              <a:rPr lang="ar-SA" dirty="0" smtClean="0"/>
              <a:t> يكون هو الملف المرئي حالياً؛ أنقر اسم ليس أمامه إشارة </a:t>
            </a:r>
            <a:r>
              <a:rPr lang="en-US" dirty="0" smtClean="0">
                <a:sym typeface="Wingdings 2"/>
              </a:rPr>
              <a:t></a:t>
            </a:r>
            <a:r>
              <a:rPr lang="en-US" dirty="0" smtClean="0"/>
              <a:t> </a:t>
            </a:r>
            <a:r>
              <a:rPr lang="ar-SA" dirty="0" smtClean="0"/>
              <a:t>لعرض هذا الملف:</a:t>
            </a:r>
            <a:endParaRPr lang="en-US" dirty="0" smtClean="0"/>
          </a:p>
          <a:p>
            <a:endParaRPr lang="ar-JO" dirty="0" smtClean="0"/>
          </a:p>
        </p:txBody>
      </p:sp>
      <p:pic>
        <p:nvPicPr>
          <p:cNvPr id="151553" name="Picture 1"/>
          <p:cNvPicPr>
            <a:picLocks noChangeAspect="1" noChangeArrowheads="1"/>
          </p:cNvPicPr>
          <p:nvPr/>
        </p:nvPicPr>
        <p:blipFill>
          <a:blip r:embed="rId2" cstate="print"/>
          <a:srcRect/>
          <a:stretch>
            <a:fillRect/>
          </a:stretch>
        </p:blipFill>
        <p:spPr bwMode="auto">
          <a:xfrm>
            <a:off x="228600" y="2438400"/>
            <a:ext cx="2209800" cy="1409700"/>
          </a:xfrm>
          <a:prstGeom prst="rect">
            <a:avLst/>
          </a:prstGeom>
          <a:noFill/>
        </p:spPr>
      </p:pic>
      <p:pic>
        <p:nvPicPr>
          <p:cNvPr id="151554" name="Picture 2"/>
          <p:cNvPicPr>
            <a:picLocks noChangeAspect="1" noChangeArrowheads="1"/>
          </p:cNvPicPr>
          <p:nvPr/>
        </p:nvPicPr>
        <p:blipFill>
          <a:blip r:embed="rId3" cstate="print"/>
          <a:srcRect/>
          <a:stretch>
            <a:fillRect/>
          </a:stretch>
        </p:blipFill>
        <p:spPr bwMode="auto">
          <a:xfrm>
            <a:off x="609600" y="4724400"/>
            <a:ext cx="1828800" cy="137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55625"/>
          </a:xfrm>
        </p:spPr>
        <p:txBody>
          <a:bodyPr>
            <a:normAutofit fontScale="90000"/>
          </a:bodyPr>
          <a:lstStyle/>
          <a:p>
            <a:pPr algn="ctr"/>
            <a:r>
              <a:rPr lang="x-none" sz="2800" i="1" smtClean="0"/>
              <a:t/>
            </a:r>
            <a:br>
              <a:rPr lang="x-none" sz="2800" i="1" smtClean="0"/>
            </a:br>
            <a:r>
              <a:rPr lang="ar-JO" sz="3100" dirty="0" smtClean="0"/>
              <a:t>الدرس </a:t>
            </a:r>
            <a:r>
              <a:rPr lang="ar-JO" sz="3100" dirty="0" smtClean="0"/>
              <a:t>1-2: لمحة عن المصنفات</a:t>
            </a:r>
            <a:endParaRPr lang="ar-SA" sz="3100" dirty="0"/>
          </a:p>
        </p:txBody>
      </p:sp>
      <p:sp>
        <p:nvSpPr>
          <p:cNvPr id="3" name="Subtitle 2"/>
          <p:cNvSpPr>
            <a:spLocks noGrp="1"/>
          </p:cNvSpPr>
          <p:nvPr>
            <p:ph type="subTitle" idx="1"/>
          </p:nvPr>
        </p:nvSpPr>
        <p:spPr>
          <a:xfrm>
            <a:off x="1371600" y="1219200"/>
            <a:ext cx="7010400" cy="4800600"/>
          </a:xfrm>
        </p:spPr>
        <p:txBody>
          <a:bodyPr>
            <a:normAutofit/>
          </a:bodyPr>
          <a:lstStyle/>
          <a:p>
            <a:r>
              <a:rPr lang="ar-SA" dirty="0" smtClean="0"/>
              <a:t>يمكن أن يحتوي المصنف ورقة عمل واحدة أو أكثر؛ مجموعة كبيرة من الخلايا التي تحتوي بيانات. كثير من الناس يستخدم كلمة "أوراق عمل" لوصف ورقة عمل أو مصنف، لكننا سنتقيد بالأسماء الصحيحة للتمييز بين الاثنين.</a:t>
            </a:r>
            <a:endParaRPr lang="ar-SA"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r>
              <a:rPr lang="ar-SA" sz="2800" dirty="0" smtClean="0"/>
              <a:t>ترتيب المصنفات</a:t>
            </a:r>
            <a:endParaRPr lang="ar-SA" sz="2800" dirty="0"/>
          </a:p>
        </p:txBody>
      </p:sp>
      <p:sp>
        <p:nvSpPr>
          <p:cNvPr id="3" name="Subtitle 2"/>
          <p:cNvSpPr>
            <a:spLocks noGrp="1"/>
          </p:cNvSpPr>
          <p:nvPr>
            <p:ph type="subTitle" idx="1"/>
          </p:nvPr>
        </p:nvSpPr>
        <p:spPr>
          <a:xfrm>
            <a:off x="685800" y="914400"/>
            <a:ext cx="7772400" cy="5105400"/>
          </a:xfrm>
        </p:spPr>
        <p:txBody>
          <a:bodyPr>
            <a:normAutofit lnSpcReduction="10000"/>
          </a:bodyPr>
          <a:lstStyle/>
          <a:p>
            <a:r>
              <a:rPr lang="ar-SA" dirty="0" smtClean="0"/>
              <a:t>تعلمنا سابقاً أنه يمكنك تجميد أجزاء أو استخدام انقسام لفحص جزأين أو أكثر من نفس ورقة العمل في نفس </a:t>
            </a:r>
            <a:r>
              <a:rPr lang="ar-SA" dirty="0" err="1" smtClean="0"/>
              <a:t>الوقت.</a:t>
            </a:r>
            <a:r>
              <a:rPr lang="ar-SA" dirty="0" smtClean="0"/>
              <a:t> إذا أردت عرض مصنفين أو أكثر في نفس الوقت، فانقر </a:t>
            </a:r>
            <a:r>
              <a:rPr lang="ar-SA" dirty="0" err="1" smtClean="0"/>
              <a:t>عرض </a:t>
            </a:r>
            <a:r>
              <a:rPr lang="ar-SA" dirty="0" smtClean="0"/>
              <a:t>← ترتيب </a:t>
            </a:r>
            <a:r>
              <a:rPr lang="ar-SA" dirty="0" err="1" smtClean="0"/>
              <a:t>الكل:</a:t>
            </a:r>
            <a:r>
              <a:rPr lang="ar-SA" dirty="0" smtClean="0"/>
              <a:t> </a:t>
            </a:r>
            <a:endParaRPr lang="ar-JO" dirty="0" smtClean="0"/>
          </a:p>
          <a:p>
            <a:endParaRPr lang="ar-JO" dirty="0" smtClean="0"/>
          </a:p>
          <a:p>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عرض المصنفات جنباً إلى جنب</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إذا كنت ترغب في مقارنة وثائق فستقوم بإلقاء نظرة على وثيقتين منهما جنباً إلى </a:t>
            </a:r>
            <a:r>
              <a:rPr lang="ar-SA" dirty="0" err="1" smtClean="0"/>
              <a:t>جنب.</a:t>
            </a:r>
            <a:r>
              <a:rPr lang="ar-SA" dirty="0" smtClean="0"/>
              <a:t> خيارات المحاذاة </a:t>
            </a:r>
            <a:r>
              <a:rPr lang="ar-SA" dirty="0" err="1" smtClean="0"/>
              <a:t>الأفقية </a:t>
            </a:r>
            <a:r>
              <a:rPr lang="ar-SA" dirty="0" smtClean="0"/>
              <a:t>/ العمود </a:t>
            </a:r>
            <a:r>
              <a:rPr lang="ar-SA" dirty="0" err="1" smtClean="0"/>
              <a:t>ية</a:t>
            </a:r>
            <a:r>
              <a:rPr lang="ar-SA" dirty="0" smtClean="0"/>
              <a:t> الظاهرة سابقاً مفيدة لكن فقط إذا كان لديك مصنفين </a:t>
            </a:r>
            <a:r>
              <a:rPr lang="ar-SA" dirty="0" err="1" smtClean="0"/>
              <a:t>مفتوحين.</a:t>
            </a:r>
            <a:r>
              <a:rPr lang="ar-SA" dirty="0" smtClean="0"/>
              <a:t> لذلك يوفر إكسل أمراً للعرض جنباً إلى جنب فقط</a:t>
            </a:r>
            <a:endParaRPr lang="ar-SA" dirty="0"/>
          </a:p>
        </p:txBody>
      </p:sp>
      <p:pic>
        <p:nvPicPr>
          <p:cNvPr id="150529" name="Picture 1"/>
          <p:cNvPicPr>
            <a:picLocks noChangeAspect="1" noChangeArrowheads="1"/>
          </p:cNvPicPr>
          <p:nvPr/>
        </p:nvPicPr>
        <p:blipFill>
          <a:blip r:embed="rId2" cstate="print"/>
          <a:srcRect/>
          <a:stretch>
            <a:fillRect/>
          </a:stretch>
        </p:blipFill>
        <p:spPr bwMode="auto">
          <a:xfrm>
            <a:off x="838200" y="1905000"/>
            <a:ext cx="1390650" cy="1619250"/>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SA" sz="2800" dirty="0" smtClean="0"/>
              <a:t>التمرير المتزامن وإعادة تعيين موضع النافذة</a:t>
            </a:r>
            <a:endParaRPr lang="ar-SA" sz="2800" dirty="0"/>
          </a:p>
        </p:txBody>
      </p:sp>
      <p:sp>
        <p:nvSpPr>
          <p:cNvPr id="3" name="Subtitle 2"/>
          <p:cNvSpPr>
            <a:spLocks noGrp="1"/>
          </p:cNvSpPr>
          <p:nvPr>
            <p:ph type="subTitle" idx="1"/>
          </p:nvPr>
        </p:nvSpPr>
        <p:spPr>
          <a:xfrm>
            <a:off x="685800" y="1066800"/>
            <a:ext cx="7772400" cy="4876800"/>
          </a:xfrm>
        </p:spPr>
        <p:txBody>
          <a:bodyPr>
            <a:normAutofit fontScale="92500" lnSpcReduction="20000"/>
          </a:bodyPr>
          <a:lstStyle/>
          <a:p>
            <a:r>
              <a:rPr lang="ar-SA" dirty="0" smtClean="0"/>
              <a:t>إذا نقرت على العرض جنباً إلى جنب، فسيستخدم إكسل تلقائياً التمرير </a:t>
            </a:r>
            <a:r>
              <a:rPr lang="ar-SA" dirty="0" err="1" smtClean="0"/>
              <a:t>المتزامن.</a:t>
            </a:r>
            <a:r>
              <a:rPr lang="ar-SA" dirty="0" smtClean="0"/>
              <a:t> وهذا يعني أنه إذا مررت إلى الأعلى في مصنف واحد، فسوم يتم التمرير في المصنف الآخر </a:t>
            </a:r>
            <a:r>
              <a:rPr lang="ar-SA" dirty="0" err="1" smtClean="0"/>
              <a:t>أيضاً.</a:t>
            </a:r>
            <a:r>
              <a:rPr lang="ar-SA" dirty="0" smtClean="0"/>
              <a:t> لتمكين أو عدم تمكين هذه السمة عند مقارنة المصنفات، أنقر هذا </a:t>
            </a:r>
            <a:r>
              <a:rPr lang="ar-SA" dirty="0" err="1" smtClean="0"/>
              <a:t>الأمر:</a:t>
            </a:r>
            <a:r>
              <a:rPr lang="ar-SA" dirty="0" smtClean="0"/>
              <a:t> </a:t>
            </a:r>
            <a:endParaRPr lang="ar-JO" dirty="0" smtClean="0"/>
          </a:p>
          <a:p>
            <a:endParaRPr lang="ar-JO" dirty="0" smtClean="0"/>
          </a:p>
          <a:p>
            <a:endParaRPr lang="ar-JO" dirty="0" smtClean="0"/>
          </a:p>
          <a:p>
            <a:endParaRPr lang="ar-JO" dirty="0" smtClean="0"/>
          </a:p>
          <a:p>
            <a:endParaRPr lang="ar-JO" dirty="0" smtClean="0"/>
          </a:p>
          <a:p>
            <a:pPr>
              <a:spcBef>
                <a:spcPct val="0"/>
              </a:spcBef>
            </a:pPr>
            <a:r>
              <a:rPr lang="ar-SA" sz="3000" b="1" u="sng" dirty="0" smtClean="0">
                <a:effectLst>
                  <a:outerShdw blurRad="31750" dist="25400" dir="5400000" algn="tl" rotWithShape="0">
                    <a:srgbClr val="000000">
                      <a:alpha val="25000"/>
                    </a:srgbClr>
                  </a:outerShdw>
                </a:effectLst>
                <a:latin typeface="+mj-lt"/>
                <a:ea typeface="+mj-ea"/>
                <a:cs typeface="+mj-cs"/>
              </a:rPr>
              <a:t>حفظ مساحة العمل</a:t>
            </a:r>
            <a:endParaRPr lang="ar-JO" sz="30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إذا كنت تعمل مع عدة مصنفات ونوافذ، فقد يكون من الجيد استخدام مساحة </a:t>
            </a:r>
            <a:r>
              <a:rPr lang="ar-SA" dirty="0" err="1" smtClean="0"/>
              <a:t>العمل.</a:t>
            </a:r>
            <a:r>
              <a:rPr lang="ar-SA" dirty="0" smtClean="0"/>
              <a:t> عند حفظ مساحة العمل، فسوف ترتبط معاً جميع المصنفات المفتوحة في نفس </a:t>
            </a:r>
            <a:r>
              <a:rPr lang="ar-SA" dirty="0" err="1" smtClean="0"/>
              <a:t>الوقت.</a:t>
            </a:r>
            <a:r>
              <a:rPr lang="ar-SA" dirty="0" smtClean="0"/>
              <a:t> </a:t>
            </a:r>
            <a:endParaRPr lang="en-US" dirty="0" smtClean="0"/>
          </a:p>
          <a:p>
            <a:r>
              <a:rPr lang="ar-SA" dirty="0" smtClean="0"/>
              <a:t> </a:t>
            </a:r>
            <a:endParaRPr lang="en-US" dirty="0" smtClean="0"/>
          </a:p>
          <a:p>
            <a:r>
              <a:rPr lang="ar-SA" dirty="0" smtClean="0"/>
              <a:t>أنقر </a:t>
            </a:r>
            <a:r>
              <a:rPr lang="ar-SA" dirty="0" err="1" smtClean="0"/>
              <a:t>عرض </a:t>
            </a:r>
            <a:r>
              <a:rPr lang="ar-SA" dirty="0" smtClean="0"/>
              <a:t>← حفظ مساحة العمل لحفظ مساحة لعمل</a:t>
            </a:r>
            <a:endParaRPr lang="ar-JO" dirty="0" smtClean="0"/>
          </a:p>
          <a:p>
            <a:endParaRPr lang="ar-SA" dirty="0"/>
          </a:p>
        </p:txBody>
      </p:sp>
      <p:pic>
        <p:nvPicPr>
          <p:cNvPr id="149505" name="Picture 1"/>
          <p:cNvPicPr>
            <a:picLocks noChangeAspect="1" noChangeArrowheads="1"/>
          </p:cNvPicPr>
          <p:nvPr/>
        </p:nvPicPr>
        <p:blipFill>
          <a:blip r:embed="rId2" cstate="print"/>
          <a:srcRect/>
          <a:stretch>
            <a:fillRect/>
          </a:stretch>
        </p:blipFill>
        <p:spPr bwMode="auto">
          <a:xfrm>
            <a:off x="914400" y="1981200"/>
            <a:ext cx="1924050" cy="2000250"/>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Autofit/>
          </a:bodyPr>
          <a:lstStyle/>
          <a:p>
            <a:pPr algn="ctr"/>
            <a:r>
              <a:rPr lang="ar-SA" sz="2800" dirty="0" smtClean="0"/>
              <a:t>الدرس 5-4: طباعة </a:t>
            </a:r>
            <a:r>
              <a:rPr lang="ar-SA" sz="2800" dirty="0" smtClean="0"/>
              <a:t>المصنف</a:t>
            </a:r>
            <a:endParaRPr lang="ar-SA" sz="2800" dirty="0"/>
          </a:p>
        </p:txBody>
      </p:sp>
      <p:sp>
        <p:nvSpPr>
          <p:cNvPr id="3" name="Subtitle 2"/>
          <p:cNvSpPr>
            <a:spLocks noGrp="1"/>
          </p:cNvSpPr>
          <p:nvPr>
            <p:ph type="subTitle" idx="1"/>
          </p:nvPr>
        </p:nvSpPr>
        <p:spPr>
          <a:xfrm>
            <a:off x="685800" y="1066800"/>
            <a:ext cx="7772400" cy="4953000"/>
          </a:xfrm>
        </p:spPr>
        <p:txBody>
          <a:bodyPr>
            <a:normAutofit lnSpcReduction="10000"/>
          </a:bodyPr>
          <a:lstStyle/>
          <a:p>
            <a:r>
              <a:rPr lang="ar-SA" sz="2800" b="1" u="sng" dirty="0" smtClean="0"/>
              <a:t>أوامر الطباعة</a:t>
            </a:r>
            <a:endParaRPr lang="ar-JO" sz="2800" b="1" u="sng" dirty="0" smtClean="0"/>
          </a:p>
          <a:p>
            <a:r>
              <a:rPr lang="ar-SA" dirty="0" smtClean="0"/>
              <a:t>يوجد </a:t>
            </a:r>
            <a:r>
              <a:rPr lang="ar-SA" dirty="0" smtClean="0"/>
              <a:t>طرق قليلة لطباعة </a:t>
            </a:r>
            <a:r>
              <a:rPr lang="ar-SA" dirty="0" err="1" smtClean="0"/>
              <a:t>المستند.</a:t>
            </a:r>
            <a:r>
              <a:rPr lang="ar-SA" dirty="0" smtClean="0"/>
              <a:t> أولاً، يمكنك إضافة الرمز طباعة سريعة إلى شريط أدوات الوصول </a:t>
            </a:r>
            <a:r>
              <a:rPr lang="ar-SA" dirty="0" err="1" smtClean="0"/>
              <a:t>السريع.</a:t>
            </a:r>
            <a:r>
              <a:rPr lang="ar-SA" dirty="0" smtClean="0"/>
              <a:t> يقوم الرمز طباعة سريعة بإرسال المستند إلى الطابعة الافتراضية مباشرةً:</a:t>
            </a:r>
            <a:endParaRPr lang="en-US"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r>
              <a:rPr lang="ar-SA" dirty="0" smtClean="0"/>
              <a:t>يمكنك أيضاً استخدام المختصر </a:t>
            </a:r>
            <a:r>
              <a:rPr lang="en-US" dirty="0" smtClean="0"/>
              <a:t>Ctrl + P </a:t>
            </a:r>
            <a:r>
              <a:rPr lang="ar-JO" dirty="0" smtClean="0"/>
              <a:t>لفتح مربع الطباعة</a:t>
            </a:r>
            <a:endParaRPr lang="ar-SA" dirty="0"/>
          </a:p>
        </p:txBody>
      </p:sp>
      <p:pic>
        <p:nvPicPr>
          <p:cNvPr id="148481" name="Picture 1"/>
          <p:cNvPicPr>
            <a:picLocks noChangeAspect="1" noChangeArrowheads="1"/>
          </p:cNvPicPr>
          <p:nvPr/>
        </p:nvPicPr>
        <p:blipFill>
          <a:blip r:embed="rId2" cstate="print"/>
          <a:srcRect/>
          <a:stretch>
            <a:fillRect/>
          </a:stretch>
        </p:blipFill>
        <p:spPr bwMode="auto">
          <a:xfrm>
            <a:off x="609600" y="2590800"/>
            <a:ext cx="3733800" cy="2584450"/>
          </a:xfrm>
          <a:prstGeom prst="rect">
            <a:avLst/>
          </a:prstGeo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smtClean="0"/>
              <a:t>معاينة الطباعة</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SA" dirty="0" smtClean="0"/>
              <a:t>عند فتح خيارات الطباعة بنقر </a:t>
            </a:r>
            <a:r>
              <a:rPr lang="ar-SA" dirty="0" err="1" smtClean="0"/>
              <a:t>ملف </a:t>
            </a:r>
            <a:r>
              <a:rPr lang="ar-SA" dirty="0" smtClean="0"/>
              <a:t>← طباعة، ترى معاينة للشكل الذي سيظهر عليه المستند المطبوع على الجانب الأيسر من الشاشة</a:t>
            </a:r>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استخدام خيارات الطباعة الأساسية</a:t>
            </a:r>
            <a:endParaRPr lang="ar-JO" sz="2800" b="1" u="sng" dirty="0" smtClean="0">
              <a:effectLst>
                <a:outerShdw blurRad="31750" dist="25400" dir="5400000" algn="tl" rotWithShape="0">
                  <a:srgbClr val="000000">
                    <a:alpha val="25000"/>
                  </a:srgbClr>
                </a:outerShdw>
              </a:effectLst>
              <a:latin typeface="+mj-lt"/>
              <a:ea typeface="+mj-ea"/>
              <a:cs typeface="+mj-cs"/>
            </a:endParaRPr>
          </a:p>
          <a:p>
            <a:endParaRPr lang="ar-JO" sz="1800" dirty="0" smtClean="0"/>
          </a:p>
          <a:p>
            <a:r>
              <a:rPr lang="ar-SA" dirty="0" smtClean="0"/>
              <a:t>افتح </a:t>
            </a:r>
            <a:r>
              <a:rPr lang="ar-SA" dirty="0" smtClean="0"/>
              <a:t>خيارات الطباعة بنقر </a:t>
            </a:r>
            <a:r>
              <a:rPr lang="ar-SA" dirty="0" err="1" smtClean="0"/>
              <a:t>ملف </a:t>
            </a:r>
            <a:r>
              <a:rPr lang="ar-SA" dirty="0" smtClean="0"/>
              <a:t>← </a:t>
            </a:r>
            <a:r>
              <a:rPr lang="ar-SA" dirty="0" err="1" smtClean="0"/>
              <a:t>طباعة:</a:t>
            </a:r>
            <a:r>
              <a:rPr lang="ar-SA" dirty="0" smtClean="0"/>
              <a:t> </a:t>
            </a:r>
            <a:endParaRPr lang="en-US" dirty="0" smtClean="0"/>
          </a:p>
          <a:p>
            <a:pPr>
              <a:buFont typeface="Wingdings" pitchFamily="2" charset="2"/>
              <a:buChar char="v"/>
            </a:pPr>
            <a:r>
              <a:rPr lang="ar-SA" b="1" dirty="0" smtClean="0"/>
              <a:t>طباعة أوراق نشطة</a:t>
            </a:r>
            <a:endParaRPr lang="ar-JO" b="1" dirty="0" smtClean="0"/>
          </a:p>
          <a:p>
            <a:pPr>
              <a:buFont typeface="Wingdings" pitchFamily="2" charset="2"/>
              <a:buChar char="v"/>
            </a:pPr>
            <a:r>
              <a:rPr lang="ar-SA" b="1" dirty="0" smtClean="0"/>
              <a:t>طباعة المصنف بأكمله</a:t>
            </a:r>
            <a:endParaRPr lang="ar-JO" b="1" dirty="0" smtClean="0"/>
          </a:p>
          <a:p>
            <a:pPr>
              <a:buFont typeface="Wingdings" pitchFamily="2" charset="2"/>
              <a:buChar char="v"/>
            </a:pPr>
            <a:r>
              <a:rPr lang="ar-SA" b="1" dirty="0" smtClean="0"/>
              <a:t>طباعة التحديد </a:t>
            </a:r>
            <a:endParaRPr lang="en-US" dirty="0" smtClean="0"/>
          </a:p>
        </p:txBody>
      </p:sp>
      <p:sp>
        <p:nvSpPr>
          <p:cNvPr id="5" name="Title 1"/>
          <p:cNvSpPr txBox="1">
            <a:spLocks/>
          </p:cNvSpPr>
          <p:nvPr/>
        </p:nvSpPr>
        <p:spPr>
          <a:xfrm>
            <a:off x="685800" y="2895600"/>
            <a:ext cx="7772400" cy="6867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762000" y="3657600"/>
            <a:ext cx="7772400" cy="23622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600"/>
          </a:xfrm>
        </p:spPr>
        <p:txBody>
          <a:bodyPr>
            <a:normAutofit/>
          </a:bodyPr>
          <a:lstStyle/>
          <a:p>
            <a:r>
              <a:rPr lang="ar-SA" sz="2800" dirty="0" smtClean="0"/>
              <a:t>خيارات طباعة أخرى</a:t>
            </a:r>
            <a:endParaRPr lang="ar-SA" sz="2800" dirty="0"/>
          </a:p>
        </p:txBody>
      </p:sp>
      <p:sp>
        <p:nvSpPr>
          <p:cNvPr id="3" name="Subtitle 2"/>
          <p:cNvSpPr>
            <a:spLocks noGrp="1"/>
          </p:cNvSpPr>
          <p:nvPr>
            <p:ph type="subTitle" idx="1"/>
          </p:nvPr>
        </p:nvSpPr>
        <p:spPr>
          <a:xfrm>
            <a:off x="990600" y="1143000"/>
            <a:ext cx="7391400" cy="4495800"/>
          </a:xfrm>
        </p:spPr>
        <p:txBody>
          <a:bodyPr>
            <a:normAutofit/>
          </a:bodyPr>
          <a:lstStyle/>
          <a:p>
            <a:r>
              <a:rPr lang="ar-JO" dirty="0" smtClean="0"/>
              <a:t>  </a:t>
            </a:r>
            <a:r>
              <a:rPr lang="ar-SA" dirty="0" smtClean="0"/>
              <a:t>لنستعرض خيارات الطباعة الأخرى المتوفرة</a:t>
            </a:r>
            <a:r>
              <a:rPr lang="ar-JO" dirty="0" smtClean="0"/>
              <a:t> </a:t>
            </a:r>
            <a:r>
              <a:rPr lang="ar-JO" dirty="0" err="1" smtClean="0"/>
              <a:t>:</a:t>
            </a:r>
            <a:endParaRPr lang="ar-JO" dirty="0" smtClean="0"/>
          </a:p>
          <a:p>
            <a:pPr>
              <a:buFont typeface="Wingdings" pitchFamily="2" charset="2"/>
              <a:buChar char="v"/>
            </a:pPr>
            <a:r>
              <a:rPr lang="ar-SA" b="1" dirty="0" smtClean="0"/>
              <a:t>طباعة أوراق نشطة</a:t>
            </a:r>
            <a:endParaRPr lang="ar-JO" b="1" dirty="0" smtClean="0"/>
          </a:p>
          <a:p>
            <a:pPr>
              <a:buFont typeface="Wingdings" pitchFamily="2" charset="2"/>
              <a:buChar char="v"/>
            </a:pPr>
            <a:r>
              <a:rPr lang="ar-SA" b="1" dirty="0" smtClean="0"/>
              <a:t>الصفحات</a:t>
            </a:r>
            <a:endParaRPr lang="ar-JO" b="1" dirty="0" smtClean="0"/>
          </a:p>
          <a:p>
            <a:pPr>
              <a:buFont typeface="Wingdings" pitchFamily="2" charset="2"/>
              <a:buChar char="v"/>
            </a:pPr>
            <a:r>
              <a:rPr lang="ar-SA" b="1" dirty="0" smtClean="0"/>
              <a:t>مرتب</a:t>
            </a:r>
            <a:endParaRPr lang="ar-JO" b="1" dirty="0" smtClean="0"/>
          </a:p>
          <a:p>
            <a:pPr>
              <a:buFont typeface="Wingdings" pitchFamily="2" charset="2"/>
              <a:buChar char="v"/>
            </a:pPr>
            <a:r>
              <a:rPr lang="ar-SA" b="1" dirty="0" smtClean="0"/>
              <a:t>اتجاه عمود ي</a:t>
            </a:r>
            <a:endParaRPr lang="en-US" dirty="0" smtClean="0"/>
          </a:p>
          <a:p>
            <a:pPr>
              <a:buFont typeface="Wingdings" pitchFamily="2" charset="2"/>
              <a:buChar char="v"/>
            </a:pPr>
            <a:r>
              <a:rPr lang="ar-SA" b="1" dirty="0" smtClean="0"/>
              <a:t>رسالة</a:t>
            </a:r>
            <a:endParaRPr lang="ar-JO" b="1" dirty="0" smtClean="0"/>
          </a:p>
          <a:p>
            <a:pPr>
              <a:buFont typeface="Wingdings" pitchFamily="2" charset="2"/>
              <a:buChar char="v"/>
            </a:pPr>
            <a:r>
              <a:rPr lang="ar-SA" b="1" dirty="0" smtClean="0"/>
              <a:t>هوامش عادية</a:t>
            </a:r>
            <a:endParaRPr lang="en-US" dirty="0" smtClean="0"/>
          </a:p>
          <a:p>
            <a:pPr>
              <a:buFont typeface="Wingdings" pitchFamily="2" charset="2"/>
              <a:buChar char="v"/>
            </a:pPr>
            <a:r>
              <a:rPr lang="ar-SA" b="1" dirty="0" smtClean="0"/>
              <a:t>دون تغيير الحجم</a:t>
            </a:r>
            <a:endParaRPr lang="en-US" dirty="0" smtClean="0"/>
          </a:p>
          <a:p>
            <a:endParaRPr lang="ar-JO" dirty="0" smtClean="0"/>
          </a:p>
          <a:p>
            <a:endParaRPr lang="ar-JO" dirty="0" smtClean="0"/>
          </a:p>
          <a:p>
            <a:endParaRPr lang="ar-JO" dirty="0"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80999"/>
          </a:xfrm>
        </p:spPr>
        <p:txBody>
          <a:bodyPr>
            <a:noAutofit/>
          </a:bodyPr>
          <a:lstStyle/>
          <a:p>
            <a:r>
              <a:rPr lang="ar-SA" sz="2800" dirty="0" smtClean="0"/>
              <a:t>إعداد خصائص الطابعة</a:t>
            </a:r>
            <a:endParaRPr lang="ar-SA" sz="2800" dirty="0"/>
          </a:p>
        </p:txBody>
      </p:sp>
      <p:sp>
        <p:nvSpPr>
          <p:cNvPr id="3" name="Subtitle 2"/>
          <p:cNvSpPr>
            <a:spLocks noGrp="1"/>
          </p:cNvSpPr>
          <p:nvPr>
            <p:ph type="subTitle" idx="1"/>
          </p:nvPr>
        </p:nvSpPr>
        <p:spPr>
          <a:xfrm>
            <a:off x="381000" y="685800"/>
            <a:ext cx="8458200" cy="5334000"/>
          </a:xfrm>
        </p:spPr>
        <p:txBody>
          <a:bodyPr>
            <a:noAutofit/>
          </a:bodyPr>
          <a:lstStyle/>
          <a:p>
            <a:pPr lvl="0"/>
            <a:r>
              <a:rPr lang="ar-SA" dirty="0" smtClean="0"/>
              <a:t>لإعداد خيارات معينة للطابعة، أنقر الأمر خصائص الطابعة تحت عنوان الطابعة</a:t>
            </a:r>
            <a:endParaRPr lang="ar-JO" dirty="0" smtClean="0"/>
          </a:p>
          <a:p>
            <a:pPr lvl="0"/>
            <a:endParaRPr lang="ar-JO" dirty="0" smtClean="0"/>
          </a:p>
          <a:p>
            <a:pPr lvl="0"/>
            <a:endParaRPr lang="ar-JO" dirty="0" smtClean="0"/>
          </a:p>
          <a:p>
            <a:pPr lvl="0"/>
            <a:endParaRPr lang="ar-JO" dirty="0" smtClean="0"/>
          </a:p>
          <a:p>
            <a:pPr lvl="0"/>
            <a:r>
              <a:rPr lang="ar-SA" dirty="0" smtClean="0"/>
              <a:t>نموذجياً، سيكون لديك خيارات لإعدادات اللون، وحجم الصفحة، ونوع الورق، على الرغم من اختلاف خصائص بعض </a:t>
            </a:r>
            <a:r>
              <a:rPr lang="ar-SA" dirty="0" err="1" smtClean="0"/>
              <a:t>الطابعات.</a:t>
            </a:r>
            <a:r>
              <a:rPr lang="ar-SA" dirty="0" smtClean="0"/>
              <a:t> قم بإجراء أي تغييرات تريدها وانقر موافق لتطبيقها</a:t>
            </a:r>
            <a:endParaRPr lang="en-US" dirty="0" smtClean="0"/>
          </a:p>
        </p:txBody>
      </p:sp>
      <p:pic>
        <p:nvPicPr>
          <p:cNvPr id="145409" name="Picture 1"/>
          <p:cNvPicPr>
            <a:picLocks noChangeAspect="1" noChangeArrowheads="1"/>
          </p:cNvPicPr>
          <p:nvPr/>
        </p:nvPicPr>
        <p:blipFill>
          <a:blip r:embed="rId2" cstate="print"/>
          <a:srcRect/>
          <a:stretch>
            <a:fillRect/>
          </a:stretch>
        </p:blipFill>
        <p:spPr bwMode="auto">
          <a:xfrm>
            <a:off x="3048000" y="1219200"/>
            <a:ext cx="3181350" cy="1162050"/>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399"/>
          </a:xfrm>
        </p:spPr>
        <p:txBody>
          <a:bodyPr>
            <a:normAutofit/>
          </a:bodyPr>
          <a:lstStyle/>
          <a:p>
            <a:pPr algn="ctr"/>
            <a:r>
              <a:rPr lang="ar-SA" sz="2800" dirty="0" smtClean="0"/>
              <a:t>القسم 6: العمل مع الدوال والصيغ</a:t>
            </a:r>
            <a:endParaRPr lang="ar-SA" sz="2800" dirty="0"/>
          </a:p>
        </p:txBody>
      </p:sp>
      <p:sp>
        <p:nvSpPr>
          <p:cNvPr id="3" name="Subtitle 2"/>
          <p:cNvSpPr>
            <a:spLocks noGrp="1"/>
          </p:cNvSpPr>
          <p:nvPr>
            <p:ph type="subTitle" idx="1"/>
          </p:nvPr>
        </p:nvSpPr>
        <p:spPr>
          <a:xfrm>
            <a:off x="685800" y="762000"/>
            <a:ext cx="7772400" cy="5257800"/>
          </a:xfrm>
        </p:spPr>
        <p:txBody>
          <a:bodyPr numCol="2" rtlCol="1">
            <a:normAutofit fontScale="85000" lnSpcReduction="20000"/>
          </a:bodyPr>
          <a:lstStyle/>
          <a:p>
            <a:r>
              <a:rPr lang="ar-SA" b="1" dirty="0" smtClean="0"/>
              <a:t>سنتعلم في هذا </a:t>
            </a:r>
            <a:r>
              <a:rPr lang="ar-SA" b="1" dirty="0" err="1" smtClean="0"/>
              <a:t>الدرس:</a:t>
            </a:r>
            <a:r>
              <a:rPr lang="ar-SA" b="1" dirty="0" smtClean="0"/>
              <a:t> </a:t>
            </a:r>
            <a:endParaRPr lang="en-US" dirty="0" smtClean="0"/>
          </a:p>
          <a:p>
            <a:pPr lvl="0">
              <a:buFont typeface="Wingdings" pitchFamily="2" charset="2"/>
              <a:buChar char="v"/>
            </a:pPr>
            <a:r>
              <a:rPr lang="ar-SA" dirty="0" smtClean="0"/>
              <a:t>فهم الفرق بين مراجع الخلية النسبية ومراجع الخلية </a:t>
            </a:r>
            <a:r>
              <a:rPr lang="ar-SA" dirty="0" err="1" smtClean="0"/>
              <a:t>المطلقة.</a:t>
            </a:r>
            <a:r>
              <a:rPr lang="ar-SA" dirty="0" smtClean="0"/>
              <a:t> </a:t>
            </a:r>
            <a:endParaRPr lang="en-US" dirty="0" smtClean="0"/>
          </a:p>
          <a:p>
            <a:pPr lvl="0">
              <a:buFont typeface="Wingdings" pitchFamily="2" charset="2"/>
              <a:buChar char="v"/>
            </a:pPr>
            <a:r>
              <a:rPr lang="ar-SA" dirty="0" smtClean="0"/>
              <a:t>استخدام المؤشرات الحسابية </a:t>
            </a:r>
            <a:r>
              <a:rPr lang="ar-SA" dirty="0" err="1" smtClean="0"/>
              <a:t>الرئيسية.</a:t>
            </a:r>
            <a:r>
              <a:rPr lang="ar-SA" dirty="0" smtClean="0"/>
              <a:t> </a:t>
            </a:r>
            <a:endParaRPr lang="en-US" dirty="0" smtClean="0"/>
          </a:p>
          <a:p>
            <a:pPr lvl="0">
              <a:buFont typeface="Wingdings" pitchFamily="2" charset="2"/>
              <a:buChar char="v"/>
            </a:pPr>
            <a:r>
              <a:rPr lang="ar-SA" dirty="0" smtClean="0"/>
              <a:t>استخدام صيغة ذات مرجع خلية </a:t>
            </a:r>
            <a:r>
              <a:rPr lang="ar-SA" dirty="0" err="1" smtClean="0"/>
              <a:t>متعددة.</a:t>
            </a:r>
            <a:r>
              <a:rPr lang="ar-SA" dirty="0" smtClean="0"/>
              <a:t> </a:t>
            </a:r>
            <a:endParaRPr lang="en-US" dirty="0" smtClean="0"/>
          </a:p>
          <a:p>
            <a:pPr lvl="0">
              <a:buFont typeface="Wingdings" pitchFamily="2" charset="2"/>
              <a:buChar char="v"/>
            </a:pPr>
            <a:r>
              <a:rPr lang="ar-SA" dirty="0" smtClean="0"/>
              <a:t>استخدام أوامر تدقيق </a:t>
            </a:r>
            <a:r>
              <a:rPr lang="ar-SA" dirty="0" err="1" smtClean="0"/>
              <a:t>الصيغة.</a:t>
            </a:r>
            <a:r>
              <a:rPr lang="ar-SA" dirty="0" smtClean="0"/>
              <a:t> </a:t>
            </a:r>
            <a:endParaRPr lang="en-US" dirty="0" smtClean="0"/>
          </a:p>
          <a:p>
            <a:pPr lvl="0">
              <a:buFont typeface="Wingdings" pitchFamily="2" charset="2"/>
              <a:buChar char="v"/>
            </a:pPr>
            <a:r>
              <a:rPr lang="ar-SA" dirty="0" smtClean="0"/>
              <a:t>تصحيح أخطاء الصيغة ومعرفة الأخطاء الشائعة.</a:t>
            </a:r>
            <a:endParaRPr lang="en-US" dirty="0" smtClean="0"/>
          </a:p>
          <a:p>
            <a:pPr lvl="0">
              <a:buFont typeface="Wingdings" pitchFamily="2" charset="2"/>
              <a:buChar char="v"/>
            </a:pPr>
            <a:r>
              <a:rPr lang="ar-SA" dirty="0" smtClean="0"/>
              <a:t>تعديل خيارات تدقيق الأخطاء.</a:t>
            </a:r>
            <a:endParaRPr lang="en-US" dirty="0" smtClean="0"/>
          </a:p>
          <a:p>
            <a:pPr lvl="0">
              <a:buFont typeface="Wingdings" pitchFamily="2" charset="2"/>
              <a:buChar char="v"/>
            </a:pPr>
            <a:r>
              <a:rPr lang="ar-SA" dirty="0" smtClean="0"/>
              <a:t>عرض وطباعة الصيغ.</a:t>
            </a:r>
            <a:endParaRPr lang="en-US" dirty="0" smtClean="0"/>
          </a:p>
          <a:p>
            <a:pPr lvl="0">
              <a:buFont typeface="Wingdings" pitchFamily="2" charset="2"/>
              <a:buChar char="v"/>
            </a:pPr>
            <a:r>
              <a:rPr lang="ar-SA" dirty="0" smtClean="0"/>
              <a:t>معرفة الدالة</a:t>
            </a:r>
            <a:endParaRPr lang="en-US" dirty="0" smtClean="0"/>
          </a:p>
          <a:p>
            <a:pPr lvl="0">
              <a:buFont typeface="Wingdings" pitchFamily="2" charset="2"/>
              <a:buChar char="v"/>
            </a:pPr>
            <a:r>
              <a:rPr lang="ar-SA" dirty="0" smtClean="0"/>
              <a:t>البحث عن الدوال المضمنة في إكسل.</a:t>
            </a:r>
            <a:endParaRPr lang="en-US" dirty="0" smtClean="0"/>
          </a:p>
          <a:p>
            <a:pPr lvl="0">
              <a:buFont typeface="Wingdings" pitchFamily="2" charset="2"/>
              <a:buChar char="v"/>
            </a:pPr>
            <a:r>
              <a:rPr lang="ar-SA" dirty="0" smtClean="0"/>
              <a:t>إضافة دالة لورقة العمل.</a:t>
            </a:r>
            <a:endParaRPr lang="en-US" dirty="0" smtClean="0"/>
          </a:p>
          <a:p>
            <a:pPr lvl="0">
              <a:buFont typeface="Wingdings" pitchFamily="2" charset="2"/>
              <a:buChar char="v"/>
            </a:pPr>
            <a:r>
              <a:rPr lang="ar-SA" dirty="0" smtClean="0"/>
              <a:t>استخدام بعض الدوال المفيدة والبسيطة.</a:t>
            </a:r>
            <a:endParaRPr lang="en-US" dirty="0" smtClean="0"/>
          </a:p>
          <a:p>
            <a:pPr lvl="0">
              <a:buFont typeface="Wingdings" pitchFamily="2" charset="2"/>
              <a:buChar char="v"/>
            </a:pPr>
            <a:r>
              <a:rPr lang="ar-SA" dirty="0" smtClean="0"/>
              <a:t>استخدام الدالة </a:t>
            </a:r>
            <a:r>
              <a:rPr lang="en-US" dirty="0" smtClean="0"/>
              <a:t>IF</a:t>
            </a:r>
            <a:r>
              <a:rPr lang="ar-JO" dirty="0" err="1" smtClean="0"/>
              <a:t>.</a:t>
            </a:r>
            <a:endParaRPr lang="en-US" dirty="0" smtClean="0"/>
          </a:p>
          <a:p>
            <a:pPr lvl="0">
              <a:buFont typeface="Wingdings" pitchFamily="2" charset="2"/>
              <a:buChar char="v"/>
            </a:pPr>
            <a:endParaRPr lang="ar-JO" dirty="0" smtClean="0"/>
          </a:p>
          <a:p>
            <a:pPr lvl="0">
              <a:buFont typeface="Wingdings" pitchFamily="2" charset="2"/>
              <a:buChar char="v"/>
            </a:pPr>
            <a:r>
              <a:rPr lang="ar-JO" dirty="0" smtClean="0"/>
              <a:t>العمل مع الدوال المتداخلة.</a:t>
            </a:r>
            <a:endParaRPr lang="en-US" dirty="0" smtClean="0"/>
          </a:p>
          <a:p>
            <a:pPr lvl="0">
              <a:buFont typeface="Wingdings" pitchFamily="2" charset="2"/>
              <a:buChar char="v"/>
            </a:pPr>
            <a:r>
              <a:rPr lang="ar-JO" dirty="0" smtClean="0"/>
              <a:t>تقسيم الدوال المعقدة أو الطويلة لتسهيل </a:t>
            </a:r>
            <a:r>
              <a:rPr lang="ar-JO" dirty="0" err="1" smtClean="0"/>
              <a:t>قراءتها.</a:t>
            </a:r>
            <a:r>
              <a:rPr lang="ar-JO" dirty="0" smtClean="0"/>
              <a:t> </a:t>
            </a:r>
            <a:endParaRPr lang="en-US" dirty="0" smtClean="0"/>
          </a:p>
          <a:p>
            <a:pPr lvl="0">
              <a:buFont typeface="Wingdings" pitchFamily="2" charset="2"/>
              <a:buChar char="v"/>
            </a:pPr>
            <a:r>
              <a:rPr lang="ar-JO" dirty="0" smtClean="0"/>
              <a:t>استخدام الدوال والتعبئة التلقائية </a:t>
            </a:r>
            <a:r>
              <a:rPr lang="ar-JO" dirty="0" err="1" smtClean="0"/>
              <a:t>معاً.</a:t>
            </a:r>
            <a:r>
              <a:rPr lang="ar-JO" dirty="0" smtClean="0"/>
              <a:t> </a:t>
            </a:r>
            <a:endParaRPr lang="en-US" dirty="0" smtClean="0"/>
          </a:p>
          <a:p>
            <a:pPr lvl="0">
              <a:buFont typeface="Wingdings" pitchFamily="2" charset="2"/>
              <a:buChar char="v"/>
            </a:pPr>
            <a:r>
              <a:rPr lang="ar-JO" dirty="0" smtClean="0"/>
              <a:t>معرفة أسماء النطاق.</a:t>
            </a:r>
            <a:endParaRPr lang="en-US" dirty="0" smtClean="0"/>
          </a:p>
          <a:p>
            <a:pPr lvl="0">
              <a:buFont typeface="Wingdings" pitchFamily="2" charset="2"/>
              <a:buChar char="v"/>
            </a:pPr>
            <a:r>
              <a:rPr lang="ar-JO" dirty="0" smtClean="0"/>
              <a:t>تعريف واستخدام أسماء النطاق.</a:t>
            </a:r>
            <a:endParaRPr lang="en-US" dirty="0" smtClean="0"/>
          </a:p>
          <a:p>
            <a:pPr lvl="0">
              <a:buFont typeface="Wingdings" pitchFamily="2" charset="2"/>
              <a:buChar char="v"/>
            </a:pPr>
            <a:r>
              <a:rPr lang="ar-JO" dirty="0" smtClean="0"/>
              <a:t>استخدام الأوامر المرتبطة مع أسماء النطاق.</a:t>
            </a:r>
            <a:endParaRPr lang="en-US" dirty="0" smtClean="0"/>
          </a:p>
          <a:p>
            <a:pPr lvl="0">
              <a:buFont typeface="Wingdings" pitchFamily="2" charset="2"/>
              <a:buChar char="v"/>
            </a:pPr>
            <a:r>
              <a:rPr lang="ar-JO" dirty="0" smtClean="0"/>
              <a:t>تحديد نطاقات غير متجاورة في نفس ورقة العمل.</a:t>
            </a:r>
            <a:endParaRPr lang="en-US" dirty="0" smtClean="0"/>
          </a:p>
          <a:p>
            <a:pPr lvl="0">
              <a:buFont typeface="Wingdings" pitchFamily="2" charset="2"/>
              <a:buChar char="v"/>
            </a:pPr>
            <a:r>
              <a:rPr lang="ar-JO" dirty="0" smtClean="0"/>
              <a:t>استخدام الحساب </a:t>
            </a:r>
            <a:r>
              <a:rPr lang="ar-JO" dirty="0" err="1" smtClean="0"/>
              <a:t>التلقائي.</a:t>
            </a:r>
            <a:r>
              <a:rPr lang="ar-JO" dirty="0" smtClean="0"/>
              <a:t> </a:t>
            </a:r>
            <a:endParaRPr lang="en-US" dirty="0" smtClean="0"/>
          </a:p>
          <a:p>
            <a:pPr lvl="0">
              <a:buFont typeface="Wingdings" pitchFamily="2" charset="2"/>
              <a:buChar char="v"/>
            </a:pPr>
            <a:r>
              <a:rPr lang="ar-JO" dirty="0" smtClean="0"/>
              <a:t>معرفة صيغة المصفوفة.</a:t>
            </a:r>
            <a:endParaRPr lang="en-US" dirty="0" smtClean="0"/>
          </a:p>
          <a:p>
            <a:pPr lvl="0">
              <a:buFont typeface="Wingdings" pitchFamily="2" charset="2"/>
              <a:buChar char="v"/>
            </a:pPr>
            <a:r>
              <a:rPr lang="ar-JO" dirty="0" smtClean="0"/>
              <a:t>تعريف صيغ المصفوفة </a:t>
            </a:r>
            <a:r>
              <a:rPr lang="ar-JO" dirty="0" err="1" smtClean="0"/>
              <a:t>الأساسية.</a:t>
            </a:r>
            <a:r>
              <a:rPr lang="ar-JO" dirty="0" smtClean="0"/>
              <a:t> </a:t>
            </a:r>
            <a:endParaRPr lang="en-US" dirty="0" smtClean="0"/>
          </a:p>
          <a:p>
            <a:pPr lvl="0">
              <a:buFont typeface="Wingdings" pitchFamily="2" charset="2"/>
              <a:buChar char="v"/>
            </a:pPr>
            <a:r>
              <a:rPr lang="ar-JO" dirty="0" smtClean="0"/>
              <a:t>استخدام الدوال مع صيغ </a:t>
            </a:r>
            <a:r>
              <a:rPr lang="ar-JO" dirty="0" err="1" smtClean="0"/>
              <a:t>المصفوفة.</a:t>
            </a:r>
            <a:r>
              <a:rPr lang="ar-JO" dirty="0" smtClean="0"/>
              <a:t> </a:t>
            </a:r>
            <a:endParaRPr lang="en-US" dirty="0" smtClean="0"/>
          </a:p>
          <a:p>
            <a:pPr>
              <a:buFont typeface="Wingdings" pitchFamily="2" charset="2"/>
              <a:buChar char="v"/>
            </a:pPr>
            <a:r>
              <a:rPr lang="ar-JO" dirty="0" smtClean="0"/>
              <a:t>استخدام الدالة </a:t>
            </a:r>
            <a:r>
              <a:rPr lang="en-US" dirty="0" smtClean="0"/>
              <a:t>IF</a:t>
            </a:r>
            <a:r>
              <a:rPr lang="ar-JO" dirty="0" smtClean="0"/>
              <a:t> في صيغة </a:t>
            </a:r>
            <a:r>
              <a:rPr lang="ar-JO" dirty="0" err="1" smtClean="0"/>
              <a:t>مصفوفة.</a:t>
            </a:r>
            <a:r>
              <a:rPr lang="ar-JO" dirty="0" smtClean="0"/>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09600"/>
          </a:xfrm>
        </p:spPr>
        <p:txBody>
          <a:bodyPr>
            <a:noAutofit/>
          </a:bodyPr>
          <a:lstStyle/>
          <a:p>
            <a:pPr algn="ctr"/>
            <a:r>
              <a:rPr lang="ar-SA" sz="2800" dirty="0" smtClean="0"/>
              <a:t>الدرس 6-1: استخدام الصيغ في إكسل، الجزء </a:t>
            </a:r>
            <a:r>
              <a:rPr lang="ar-SA" sz="2800" dirty="0" smtClean="0"/>
              <a:t>1</a:t>
            </a:r>
            <a:endParaRPr lang="ar-SA" sz="2800" dirty="0"/>
          </a:p>
        </p:txBody>
      </p:sp>
      <p:sp>
        <p:nvSpPr>
          <p:cNvPr id="3" name="Subtitle 2"/>
          <p:cNvSpPr>
            <a:spLocks noGrp="1"/>
          </p:cNvSpPr>
          <p:nvPr>
            <p:ph type="subTitle" idx="1"/>
          </p:nvPr>
        </p:nvSpPr>
        <p:spPr>
          <a:xfrm>
            <a:off x="304800" y="914400"/>
            <a:ext cx="8534400" cy="5105400"/>
          </a:xfrm>
        </p:spPr>
        <p:txBody>
          <a:bodyPr>
            <a:normAutofit fontScale="85000" lnSpcReduction="20000"/>
          </a:bodyPr>
          <a:lstStyle/>
          <a:p>
            <a:r>
              <a:rPr lang="ar-SA" sz="3000" b="1" u="sng" dirty="0" smtClean="0"/>
              <a:t>فهم مراجع الخلية النسبية ومراجع الخلية المطلقة</a:t>
            </a:r>
            <a:endParaRPr lang="ar-JO" sz="3000" b="1" u="sng" dirty="0" smtClean="0"/>
          </a:p>
          <a:p>
            <a:endParaRPr lang="ar-JO" dirty="0" smtClean="0"/>
          </a:p>
          <a:p>
            <a:r>
              <a:rPr lang="ar-SA" dirty="0" smtClean="0"/>
              <a:t>لقد </a:t>
            </a:r>
            <a:r>
              <a:rPr lang="ar-SA" dirty="0" smtClean="0"/>
              <a:t>عرفت أن أوراق العمل تتكون من </a:t>
            </a:r>
            <a:r>
              <a:rPr lang="ar-SA" dirty="0" err="1" smtClean="0"/>
              <a:t>صفوف </a:t>
            </a:r>
            <a:r>
              <a:rPr lang="ar-SA" dirty="0" smtClean="0"/>
              <a:t>(أفقية، مشار إليها بأعداد) </a:t>
            </a:r>
            <a:r>
              <a:rPr lang="ar-SA" dirty="0" err="1" smtClean="0"/>
              <a:t>وأعمدة </a:t>
            </a:r>
            <a:r>
              <a:rPr lang="ar-SA" dirty="0" smtClean="0"/>
              <a:t>(عمود </a:t>
            </a:r>
            <a:r>
              <a:rPr lang="ar-SA" dirty="0" err="1" smtClean="0"/>
              <a:t>ية</a:t>
            </a:r>
            <a:r>
              <a:rPr lang="ar-SA" dirty="0" smtClean="0"/>
              <a:t>، يشار إليها بأحرف</a:t>
            </a:r>
            <a:r>
              <a:rPr lang="ar-SA" dirty="0" err="1" smtClean="0"/>
              <a:t>).</a:t>
            </a:r>
            <a:r>
              <a:rPr lang="ar-SA" dirty="0" smtClean="0"/>
              <a:t> يشكل تقاطع كل صف مع عمود  خلية، ويعطى اسم لكل خلية في تنسيق عمود  صف </a:t>
            </a:r>
            <a:r>
              <a:rPr lang="en-US" dirty="0" err="1" smtClean="0"/>
              <a:t>ColumnRow</a:t>
            </a:r>
            <a:r>
              <a:rPr lang="ar-JO" dirty="0" err="1" smtClean="0"/>
              <a:t>.</a:t>
            </a:r>
            <a:r>
              <a:rPr lang="ar-JO" dirty="0" smtClean="0"/>
              <a:t> </a:t>
            </a:r>
          </a:p>
          <a:p>
            <a:r>
              <a:rPr lang="ar-JO" dirty="0" smtClean="0"/>
              <a:t>أنظر إلى ورقة العمل </a:t>
            </a:r>
            <a:r>
              <a:rPr lang="ar-JO" dirty="0" err="1" smtClean="0"/>
              <a:t>أدناه:</a:t>
            </a:r>
            <a:r>
              <a:rPr lang="ar-JO" dirty="0" smtClean="0"/>
              <a:t> </a:t>
            </a:r>
          </a:p>
          <a:p>
            <a:endParaRPr lang="ar-JO" dirty="0" smtClean="0"/>
          </a:p>
          <a:p>
            <a:endParaRPr lang="ar-JO" dirty="0" smtClean="0"/>
          </a:p>
          <a:p>
            <a:r>
              <a:rPr lang="ar-SA" sz="3000" dirty="0" smtClean="0"/>
              <a:t>تحتوي الخلية الحال</a:t>
            </a:r>
            <a:r>
              <a:rPr lang="ar-JO" sz="3000" dirty="0" err="1" smtClean="0"/>
              <a:t>ية،</a:t>
            </a:r>
            <a:r>
              <a:rPr lang="ar-JO" sz="3000" dirty="0" smtClean="0"/>
              <a:t> </a:t>
            </a:r>
            <a:r>
              <a:rPr lang="en-US" sz="3000" dirty="0" smtClean="0"/>
              <a:t>C2</a:t>
            </a:r>
            <a:r>
              <a:rPr lang="ar-JO" sz="3000" dirty="0" smtClean="0"/>
              <a:t>، صيغة تجمع </a:t>
            </a:r>
            <a:r>
              <a:rPr lang="en-US" sz="3000" dirty="0" smtClean="0"/>
              <a:t>A2 </a:t>
            </a:r>
            <a:r>
              <a:rPr lang="ar-JO" sz="3000" dirty="0" smtClean="0"/>
              <a:t>و </a:t>
            </a:r>
            <a:r>
              <a:rPr lang="en-US" sz="3000" dirty="0" smtClean="0"/>
              <a:t>B2 </a:t>
            </a:r>
            <a:r>
              <a:rPr lang="ar-JO" sz="3000" dirty="0" err="1" smtClean="0"/>
              <a:t>معاً.</a:t>
            </a:r>
            <a:r>
              <a:rPr lang="ar-JO" sz="3000" dirty="0" smtClean="0"/>
              <a:t> يمكنك رؤية هذه الصيغة في شريط </a:t>
            </a:r>
            <a:r>
              <a:rPr lang="ar-JO" sz="3000" dirty="0" err="1" smtClean="0"/>
              <a:t>الصيغ </a:t>
            </a:r>
            <a:r>
              <a:rPr lang="ar-JO" sz="3000" dirty="0" smtClean="0"/>
              <a:t>، وإذا نقرت وسحبت المربع الصغير الموجود في الركن السفلي الأيسر من الخلية النشطة إلى الأسفل بمقدار خلية </a:t>
            </a:r>
            <a:r>
              <a:rPr lang="ar-JO" sz="3000" dirty="0" err="1" smtClean="0"/>
              <a:t>واحدة (</a:t>
            </a:r>
            <a:r>
              <a:rPr lang="en-US" sz="3000" dirty="0" smtClean="0"/>
              <a:t>C3</a:t>
            </a:r>
            <a:r>
              <a:rPr lang="ar-JO" sz="3000" dirty="0" smtClean="0"/>
              <a:t>) فلاحظ ماذا يحصل</a:t>
            </a:r>
          </a:p>
          <a:p>
            <a:r>
              <a:rPr lang="ar-SA" sz="3000" dirty="0" smtClean="0"/>
              <a:t>تحتوي </a:t>
            </a:r>
            <a:r>
              <a:rPr lang="en-US" sz="3000" dirty="0" smtClean="0"/>
              <a:t>C3 </a:t>
            </a:r>
            <a:r>
              <a:rPr lang="ar-JO" sz="3000" dirty="0" smtClean="0"/>
              <a:t>الآن صفر لأن مراجع الخلية، الظاهرة الآن في شريط الصيغ، قد </a:t>
            </a:r>
            <a:r>
              <a:rPr lang="ar-JO" sz="3000" dirty="0" err="1" smtClean="0"/>
              <a:t>تغيرت.</a:t>
            </a:r>
            <a:r>
              <a:rPr lang="ar-JO" sz="3000" dirty="0" smtClean="0"/>
              <a:t> عند القيام بعملية الاحتواء التلقائي، تم تعديل مراجع الخلية بالنسبة لموقع </a:t>
            </a:r>
            <a:r>
              <a:rPr lang="ar-JO" sz="3000" dirty="0" err="1" smtClean="0"/>
              <a:t>الصيغ.</a:t>
            </a:r>
            <a:r>
              <a:rPr lang="ar-JO" sz="3000" dirty="0" smtClean="0"/>
              <a:t> وحيث لا تحتوي </a:t>
            </a:r>
            <a:r>
              <a:rPr lang="en-US" sz="3000" dirty="0" smtClean="0"/>
              <a:t>A3</a:t>
            </a:r>
            <a:r>
              <a:rPr lang="ar-JO" sz="3000" dirty="0" smtClean="0"/>
              <a:t> و </a:t>
            </a:r>
            <a:r>
              <a:rPr lang="en-US" sz="3000" dirty="0" smtClean="0"/>
              <a:t>B3</a:t>
            </a:r>
            <a:r>
              <a:rPr lang="ar-JO" sz="3000" dirty="0" smtClean="0"/>
              <a:t> قيماً، فإن النتيجة هي صفر.</a:t>
            </a:r>
            <a:endParaRPr lang="en-US" sz="3000" dirty="0" smtClean="0"/>
          </a:p>
        </p:txBody>
      </p:sp>
      <p:pic>
        <p:nvPicPr>
          <p:cNvPr id="142337" name="Picture 1"/>
          <p:cNvPicPr>
            <a:picLocks noChangeAspect="1" noChangeArrowheads="1"/>
          </p:cNvPicPr>
          <p:nvPr/>
        </p:nvPicPr>
        <p:blipFill>
          <a:blip r:embed="rId2" cstate="print"/>
          <a:srcRect/>
          <a:stretch>
            <a:fillRect/>
          </a:stretch>
        </p:blipFill>
        <p:spPr bwMode="auto">
          <a:xfrm>
            <a:off x="228600" y="2209800"/>
            <a:ext cx="3981450" cy="981075"/>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772400" cy="5486400"/>
          </a:xfrm>
        </p:spPr>
        <p:txBody>
          <a:bodyPr>
            <a:normAutofit/>
          </a:bodyPr>
          <a:lstStyle/>
          <a:p>
            <a:r>
              <a:rPr lang="ar-JO" dirty="0" smtClean="0"/>
              <a:t>ولتفادي هذا، استخدم </a:t>
            </a:r>
            <a:r>
              <a:rPr lang="ar-JO" b="1" dirty="0" smtClean="0"/>
              <a:t>مراجع الخلية </a:t>
            </a:r>
            <a:r>
              <a:rPr lang="ar-JO" b="1" dirty="0" err="1" smtClean="0"/>
              <a:t>المطلقة.</a:t>
            </a:r>
            <a:r>
              <a:rPr lang="ar-JO" b="1" dirty="0" smtClean="0"/>
              <a:t> </a:t>
            </a:r>
            <a:r>
              <a:rPr lang="ar-JO" dirty="0" smtClean="0"/>
              <a:t>تستخدم هذه المراجع علامات </a:t>
            </a:r>
            <a:r>
              <a:rPr lang="ar-JO" dirty="0" err="1" smtClean="0"/>
              <a:t>الدولار (</a:t>
            </a:r>
            <a:r>
              <a:rPr lang="en-US" dirty="0" smtClean="0"/>
              <a:t>$</a:t>
            </a:r>
            <a:r>
              <a:rPr lang="ar-JO" dirty="0" smtClean="0"/>
              <a:t>) للتأكد من إشارة الصيغة دوماً إلى نفس الموقع بغض النظر عن مكان نقلها.</a:t>
            </a:r>
          </a:p>
          <a:p>
            <a:endParaRPr lang="ar-JO" dirty="0" smtClean="0"/>
          </a:p>
          <a:p>
            <a:pPr>
              <a:lnSpc>
                <a:spcPct val="80000"/>
              </a:lnSpc>
            </a:pPr>
            <a:r>
              <a:rPr lang="ar-SA" sz="2600" b="1" u="sng" dirty="0" smtClean="0"/>
              <a:t>فهم المؤشرات الحسابية الأساسية</a:t>
            </a:r>
            <a:endParaRPr lang="ar-JO" sz="2600" b="1" u="sng" dirty="0" smtClean="0"/>
          </a:p>
          <a:p>
            <a:r>
              <a:rPr lang="ar-SA" dirty="0" smtClean="0"/>
              <a:t>يستخدم إكسل ثمانية مؤشرات حسابية </a:t>
            </a:r>
            <a:r>
              <a:rPr lang="ar-SA" dirty="0" err="1" smtClean="0"/>
              <a:t>أساسية:</a:t>
            </a:r>
            <a:r>
              <a:rPr lang="ar-SA" dirty="0" smtClean="0"/>
              <a:t> </a:t>
            </a:r>
            <a:endParaRPr lang="ar-JO" dirty="0" smtClean="0"/>
          </a:p>
          <a:p>
            <a:endParaRPr lang="ar-SA" dirty="0"/>
          </a:p>
        </p:txBody>
      </p:sp>
      <p:sp>
        <p:nvSpPr>
          <p:cNvPr id="6" name="Subtitle 2"/>
          <p:cNvSpPr txBox="1">
            <a:spLocks/>
          </p:cNvSpPr>
          <p:nvPr/>
        </p:nvSpPr>
        <p:spPr>
          <a:xfrm>
            <a:off x="304800" y="381000"/>
            <a:ext cx="8534400" cy="22860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graphicFrame>
        <p:nvGraphicFramePr>
          <p:cNvPr id="5" name="Table 4"/>
          <p:cNvGraphicFramePr>
            <a:graphicFrameLocks noGrp="1"/>
          </p:cNvGraphicFramePr>
          <p:nvPr/>
        </p:nvGraphicFramePr>
        <p:xfrm>
          <a:off x="1524000" y="3128010"/>
          <a:ext cx="6096000" cy="2875280"/>
        </p:xfrm>
        <a:graphic>
          <a:graphicData uri="http://schemas.openxmlformats.org/drawingml/2006/table">
            <a:tbl>
              <a:tblPr rtl="1" firstRow="1" bandRow="1">
                <a:tableStyleId>{5C22544A-7EE6-4342-B048-85BDC9FD1C3A}</a:tableStyleId>
              </a:tblPr>
              <a:tblGrid>
                <a:gridCol w="2032000"/>
                <a:gridCol w="2032000"/>
                <a:gridCol w="2032000"/>
              </a:tblGrid>
              <a:tr h="331311">
                <a:tc>
                  <a:txBody>
                    <a:bodyPr/>
                    <a:lstStyle/>
                    <a:p>
                      <a:pPr algn="ctr" rtl="1">
                        <a:spcAft>
                          <a:spcPts val="0"/>
                        </a:spcAft>
                      </a:pPr>
                      <a:r>
                        <a:rPr lang="ar-SA" sz="1400">
                          <a:latin typeface="Simplified Arabic"/>
                          <a:ea typeface="Times New Roman"/>
                          <a:cs typeface="Simplified Arabic"/>
                        </a:rPr>
                        <a:t>الاسم</a:t>
                      </a:r>
                      <a:endParaRPr lang="en-US" sz="1200">
                        <a:latin typeface="Calibri"/>
                        <a:ea typeface="Times New Roman"/>
                        <a:cs typeface="Arial"/>
                      </a:endParaRPr>
                    </a:p>
                  </a:txBody>
                  <a:tcPr marL="73025" marR="73025" marT="73025" marB="73025"/>
                </a:tc>
                <a:tc>
                  <a:txBody>
                    <a:bodyPr/>
                    <a:lstStyle/>
                    <a:p>
                      <a:pPr algn="ctr" rtl="1">
                        <a:spcAft>
                          <a:spcPts val="0"/>
                        </a:spcAft>
                      </a:pPr>
                      <a:r>
                        <a:rPr lang="ar-SA" sz="1400">
                          <a:latin typeface="Simplified Arabic"/>
                          <a:ea typeface="Times New Roman"/>
                          <a:cs typeface="Simplified Arabic"/>
                        </a:rPr>
                        <a:t>الرمز</a:t>
                      </a:r>
                      <a:endParaRPr lang="en-US" sz="1200">
                        <a:latin typeface="Calibri"/>
                        <a:ea typeface="Times New Roman"/>
                        <a:cs typeface="Arial"/>
                      </a:endParaRPr>
                    </a:p>
                  </a:txBody>
                  <a:tcPr marL="73025" marR="73025" marT="73025" marB="73025"/>
                </a:tc>
                <a:tc>
                  <a:txBody>
                    <a:bodyPr/>
                    <a:lstStyle/>
                    <a:p>
                      <a:pPr algn="ctr" rtl="0">
                        <a:spcAft>
                          <a:spcPts val="0"/>
                        </a:spcAft>
                      </a:pPr>
                      <a:r>
                        <a:rPr lang="ar-SA" sz="1400" dirty="0">
                          <a:latin typeface="Simplified Arabic"/>
                          <a:ea typeface="Times New Roman"/>
                          <a:cs typeface="Simplified Arabic"/>
                        </a:rPr>
                        <a:t>مثال</a:t>
                      </a:r>
                      <a:endParaRPr lang="en-US" sz="1200" dirty="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الأس</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a:t>
                      </a:r>
                      <a:endParaRPr lang="en-US" sz="1200">
                        <a:latin typeface="Calibri"/>
                        <a:ea typeface="Times New Roman"/>
                        <a:cs typeface="Arial"/>
                      </a:endParaRPr>
                    </a:p>
                  </a:txBody>
                  <a:tcPr marL="73025" marR="73025" marT="73025" marB="73025"/>
                </a:tc>
                <a:tc>
                  <a:txBody>
                    <a:bodyPr/>
                    <a:lstStyle/>
                    <a:p>
                      <a:pPr rtl="0">
                        <a:spcAft>
                          <a:spcPts val="0"/>
                        </a:spcAft>
                      </a:pPr>
                      <a:r>
                        <a:rPr lang="en-US" sz="1400" dirty="0">
                          <a:latin typeface="Calibri"/>
                          <a:ea typeface="Times New Roman"/>
                          <a:cs typeface="Simplified Arabic"/>
                        </a:rPr>
                        <a:t>10^2 = 100</a:t>
                      </a:r>
                      <a:endParaRPr lang="en-US" sz="1200" dirty="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الضرب</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Calibri"/>
                          <a:ea typeface="Times New Roman"/>
                          <a:cs typeface="Simplified Arabic"/>
                        </a:rPr>
                        <a:t>10*2 = 20</a:t>
                      </a:r>
                      <a:endParaRPr lang="en-US" sz="120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القسمة</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a:t>
                      </a:r>
                      <a:endParaRPr lang="en-US" sz="1200">
                        <a:latin typeface="Calibri"/>
                        <a:ea typeface="Times New Roman"/>
                        <a:cs typeface="Arial"/>
                      </a:endParaRPr>
                    </a:p>
                  </a:txBody>
                  <a:tcPr marL="73025" marR="73025" marT="73025" marB="73025"/>
                </a:tc>
                <a:tc>
                  <a:txBody>
                    <a:bodyPr/>
                    <a:lstStyle/>
                    <a:p>
                      <a:pPr rtl="0">
                        <a:spcAft>
                          <a:spcPts val="0"/>
                        </a:spcAft>
                      </a:pPr>
                      <a:r>
                        <a:rPr lang="en-US" sz="1400" dirty="0">
                          <a:latin typeface="Calibri"/>
                          <a:ea typeface="Times New Roman"/>
                          <a:cs typeface="Simplified Arabic"/>
                        </a:rPr>
                        <a:t>10/2 = 5</a:t>
                      </a:r>
                      <a:endParaRPr lang="en-US" sz="1200" dirty="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الجمع</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a:t>
                      </a:r>
                      <a:endParaRPr lang="en-US" sz="1200">
                        <a:latin typeface="Calibri"/>
                        <a:ea typeface="Times New Roman"/>
                        <a:cs typeface="Arial"/>
                      </a:endParaRPr>
                    </a:p>
                  </a:txBody>
                  <a:tcPr marL="73025" marR="73025" marT="73025" marB="73025"/>
                </a:tc>
                <a:tc>
                  <a:txBody>
                    <a:bodyPr/>
                    <a:lstStyle/>
                    <a:p>
                      <a:pPr rtl="0">
                        <a:spcAft>
                          <a:spcPts val="0"/>
                        </a:spcAft>
                      </a:pPr>
                      <a:r>
                        <a:rPr lang="en-US" sz="1400" dirty="0">
                          <a:latin typeface="Calibri"/>
                          <a:ea typeface="Times New Roman"/>
                          <a:cs typeface="Simplified Arabic"/>
                        </a:rPr>
                        <a:t>10+2 = 12</a:t>
                      </a:r>
                      <a:endParaRPr lang="en-US" sz="1200" dirty="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يساوي</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a:t>
                      </a:r>
                      <a:endParaRPr lang="en-US" sz="1200">
                        <a:latin typeface="Calibri"/>
                        <a:ea typeface="Times New Roman"/>
                        <a:cs typeface="Arial"/>
                      </a:endParaRPr>
                    </a:p>
                  </a:txBody>
                  <a:tcPr marL="73025" marR="73025" marT="73025" marB="73025"/>
                </a:tc>
                <a:tc>
                  <a:txBody>
                    <a:bodyPr/>
                    <a:lstStyle/>
                    <a:p>
                      <a:pPr rtl="0">
                        <a:spcAft>
                          <a:spcPts val="0"/>
                        </a:spcAft>
                      </a:pPr>
                      <a:r>
                        <a:rPr lang="en-US" sz="1400" dirty="0">
                          <a:latin typeface="Calibri"/>
                          <a:ea typeface="Times New Roman"/>
                          <a:cs typeface="Simplified Arabic"/>
                        </a:rPr>
                        <a:t>10 = 10</a:t>
                      </a:r>
                      <a:endParaRPr lang="en-US" sz="1200" dirty="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أكثر من</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&gt;</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Calibri"/>
                          <a:ea typeface="Times New Roman"/>
                          <a:cs typeface="Simplified Arabic"/>
                        </a:rPr>
                        <a:t>10&gt;2</a:t>
                      </a:r>
                      <a:endParaRPr lang="en-US" sz="1200">
                        <a:latin typeface="Calibri"/>
                        <a:ea typeface="Times New Roman"/>
                        <a:cs typeface="Arial"/>
                      </a:endParaRPr>
                    </a:p>
                  </a:txBody>
                  <a:tcPr marL="73025" marR="73025" marT="73025" marB="73025"/>
                </a:tc>
              </a:tr>
              <a:tr h="331311">
                <a:tc>
                  <a:txBody>
                    <a:bodyPr/>
                    <a:lstStyle/>
                    <a:p>
                      <a:pPr algn="ctr" rtl="1">
                        <a:spcAft>
                          <a:spcPts val="0"/>
                        </a:spcAft>
                      </a:pPr>
                      <a:r>
                        <a:rPr lang="ar-SA" sz="1400">
                          <a:latin typeface="Simplified Arabic"/>
                          <a:ea typeface="Times New Roman"/>
                          <a:cs typeface="Simplified Arabic"/>
                        </a:rPr>
                        <a:t>أقل من</a:t>
                      </a:r>
                      <a:endParaRPr lang="en-US" sz="1200">
                        <a:latin typeface="Calibri"/>
                        <a:ea typeface="Times New Roman"/>
                        <a:cs typeface="Arial"/>
                      </a:endParaRPr>
                    </a:p>
                  </a:txBody>
                  <a:tcPr marL="73025" marR="73025" marT="73025" marB="73025"/>
                </a:tc>
                <a:tc>
                  <a:txBody>
                    <a:bodyPr/>
                    <a:lstStyle/>
                    <a:p>
                      <a:pPr algn="ctr" rtl="0">
                        <a:spcAft>
                          <a:spcPts val="0"/>
                        </a:spcAft>
                      </a:pPr>
                      <a:r>
                        <a:rPr lang="en-US" sz="1400">
                          <a:latin typeface="Calibri"/>
                          <a:ea typeface="Times New Roman"/>
                          <a:cs typeface="Simplified Arabic"/>
                        </a:rPr>
                        <a:t>&lt;</a:t>
                      </a:r>
                      <a:endParaRPr lang="en-US" sz="1200">
                        <a:latin typeface="Calibri"/>
                        <a:ea typeface="Times New Roman"/>
                        <a:cs typeface="Arial"/>
                      </a:endParaRPr>
                    </a:p>
                  </a:txBody>
                  <a:tcPr marL="73025" marR="73025" marT="73025" marB="73025"/>
                </a:tc>
                <a:tc>
                  <a:txBody>
                    <a:bodyPr/>
                    <a:lstStyle/>
                    <a:p>
                      <a:pPr rtl="0">
                        <a:spcAft>
                          <a:spcPts val="0"/>
                        </a:spcAft>
                      </a:pPr>
                      <a:r>
                        <a:rPr lang="en-US" sz="1400" dirty="0">
                          <a:latin typeface="Calibri"/>
                          <a:ea typeface="Times New Roman"/>
                          <a:cs typeface="Simplified Arabic"/>
                        </a:rPr>
                        <a:t>2&lt;10</a:t>
                      </a:r>
                      <a:endParaRPr lang="en-US" sz="1200" dirty="0">
                        <a:latin typeface="Calibri"/>
                        <a:ea typeface="Times New Roman"/>
                        <a:cs typeface="Arial"/>
                      </a:endParaRPr>
                    </a:p>
                  </a:txBody>
                  <a:tcPr marL="73025" marR="73025" marT="73025" marB="73025"/>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4362"/>
          </a:xfrm>
        </p:spPr>
        <p:txBody>
          <a:bodyPr>
            <a:normAutofit/>
          </a:bodyPr>
          <a:lstStyle/>
          <a:p>
            <a:r>
              <a:rPr lang="ar-SA" sz="2800" dirty="0" smtClean="0"/>
              <a:t>استخدام صيغة ذات مراجع خلية متعددة</a:t>
            </a:r>
            <a:endParaRPr lang="ar-SA" sz="2800" dirty="0"/>
          </a:p>
        </p:txBody>
      </p:sp>
      <p:sp>
        <p:nvSpPr>
          <p:cNvPr id="3" name="Subtitle 2"/>
          <p:cNvSpPr>
            <a:spLocks noGrp="1"/>
          </p:cNvSpPr>
          <p:nvPr>
            <p:ph type="subTitle" idx="1"/>
          </p:nvPr>
        </p:nvSpPr>
        <p:spPr>
          <a:xfrm>
            <a:off x="685800" y="990600"/>
            <a:ext cx="7772400" cy="5029199"/>
          </a:xfrm>
        </p:spPr>
        <p:txBody>
          <a:bodyPr>
            <a:normAutofit/>
          </a:bodyPr>
          <a:lstStyle/>
          <a:p>
            <a:r>
              <a:rPr lang="ar-SA" dirty="0" smtClean="0"/>
              <a:t>يستطيع إكسل القيام بحسابات معقدة بشكل سريع </a:t>
            </a:r>
            <a:r>
              <a:rPr lang="ar-SA" dirty="0" err="1" smtClean="0"/>
              <a:t>نسبياً.</a:t>
            </a:r>
            <a:r>
              <a:rPr lang="ar-SA" dirty="0" smtClean="0"/>
              <a:t> غالباً ما تتطلب الحسابات في إكسل استخدام عدة بيانات لكل عملية </a:t>
            </a:r>
            <a:r>
              <a:rPr lang="ar-SA" dirty="0" err="1" smtClean="0"/>
              <a:t>حساب.</a:t>
            </a:r>
            <a:r>
              <a:rPr lang="ar-SA" dirty="0" smtClean="0"/>
              <a:t> وللقيام بهذا، يجب أن تكون قادراً على الإشارة إلى خلايا متعددة في نفس </a:t>
            </a:r>
            <a:r>
              <a:rPr lang="ar-SA" dirty="0" err="1" smtClean="0"/>
              <a:t>الوقت.</a:t>
            </a:r>
            <a:r>
              <a:rPr lang="ar-SA" dirty="0" smtClean="0"/>
              <a:t> </a:t>
            </a:r>
            <a:endParaRPr lang="en-US" dirty="0" smtClean="0"/>
          </a:p>
          <a:p>
            <a:endParaRPr lang="en-US"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فهم أزرار تدقيق الصيغة</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حيث أن الصيغ جزءاً هاماً من إكسل، فهناك عدداً من الأدوات التي يمكنك استخدامها للتأكد من حساب البيانات بشكل </a:t>
            </a:r>
            <a:r>
              <a:rPr lang="ar-SA" dirty="0" err="1" smtClean="0"/>
              <a:t>صحيح.</a:t>
            </a:r>
            <a:r>
              <a:rPr lang="ar-SA" dirty="0" smtClean="0"/>
              <a:t> إكسل قادر على التعامل مع صيغ معقدة جداً، وأدوات التدقيق سهلة </a:t>
            </a:r>
            <a:r>
              <a:rPr lang="ar-SA" dirty="0" err="1" smtClean="0"/>
              <a:t>الاستخدام.</a:t>
            </a:r>
            <a:r>
              <a:rPr lang="ar-SA" dirty="0" smtClean="0"/>
              <a:t> هذه الأدوات موجودة على </a:t>
            </a:r>
            <a:r>
              <a:rPr lang="ar-SA" dirty="0" err="1" smtClean="0"/>
              <a:t>تبويبة</a:t>
            </a:r>
            <a:r>
              <a:rPr lang="ar-SA" dirty="0" smtClean="0"/>
              <a:t> </a:t>
            </a:r>
            <a:r>
              <a:rPr lang="ar-SA" dirty="0" err="1" smtClean="0"/>
              <a:t>صيغ:</a:t>
            </a:r>
            <a:r>
              <a:rPr lang="ar-SA" dirty="0" smtClean="0"/>
              <a:t> </a:t>
            </a:r>
            <a:endParaRPr lang="en-US" dirty="0" smtClean="0"/>
          </a:p>
        </p:txBody>
      </p:sp>
      <p:pic>
        <p:nvPicPr>
          <p:cNvPr id="140289" name="Picture 1"/>
          <p:cNvPicPr>
            <a:picLocks noChangeAspect="1" noChangeArrowheads="1"/>
          </p:cNvPicPr>
          <p:nvPr/>
        </p:nvPicPr>
        <p:blipFill>
          <a:blip r:embed="rId2" cstate="print"/>
          <a:srcRect/>
          <a:stretch>
            <a:fillRect/>
          </a:stretch>
        </p:blipFill>
        <p:spPr bwMode="auto">
          <a:xfrm>
            <a:off x="914400" y="4648200"/>
            <a:ext cx="2847975" cy="1219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1825"/>
          </a:xfrm>
        </p:spPr>
        <p:txBody>
          <a:bodyPr>
            <a:normAutofit/>
          </a:bodyPr>
          <a:lstStyle/>
          <a:p>
            <a:r>
              <a:rPr lang="ar-SA" sz="2800" dirty="0" smtClean="0"/>
              <a:t>إنشاء مصنف جديد</a:t>
            </a:r>
            <a:endParaRPr lang="ar-SA" sz="2800" dirty="0"/>
          </a:p>
        </p:txBody>
      </p:sp>
      <p:sp>
        <p:nvSpPr>
          <p:cNvPr id="3" name="Subtitle 2"/>
          <p:cNvSpPr>
            <a:spLocks noGrp="1"/>
          </p:cNvSpPr>
          <p:nvPr>
            <p:ph type="subTitle" idx="1"/>
          </p:nvPr>
        </p:nvSpPr>
        <p:spPr>
          <a:xfrm>
            <a:off x="838200" y="1066800"/>
            <a:ext cx="7543800" cy="4953000"/>
          </a:xfrm>
        </p:spPr>
        <p:txBody>
          <a:bodyPr>
            <a:normAutofit/>
          </a:bodyPr>
          <a:lstStyle/>
          <a:p>
            <a:r>
              <a:rPr lang="ar-SA" dirty="0" smtClean="0"/>
              <a:t>إذا فتحت إكسل باستخدام الطرق التي تم وصفها آنفاً (اختصار إلى، قائمة البدء، .....الخ)، فسيظهر مصنف فارغ جديد بثلاثة أوراق عمل: </a:t>
            </a:r>
            <a:endParaRPr lang="en-US" dirty="0" smtClean="0"/>
          </a:p>
          <a:p>
            <a:endParaRPr lang="ar-SA" dirty="0"/>
          </a:p>
        </p:txBody>
      </p:sp>
      <p:pic>
        <p:nvPicPr>
          <p:cNvPr id="7170" name="Picture 2"/>
          <p:cNvPicPr>
            <a:picLocks noChangeAspect="1" noChangeArrowheads="1"/>
          </p:cNvPicPr>
          <p:nvPr/>
        </p:nvPicPr>
        <p:blipFill>
          <a:blip r:embed="rId2" cstate="print"/>
          <a:srcRect/>
          <a:stretch>
            <a:fillRect/>
          </a:stretch>
        </p:blipFill>
        <p:spPr bwMode="auto">
          <a:xfrm>
            <a:off x="914400" y="2667000"/>
            <a:ext cx="73152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pPr algn="ctr"/>
            <a:r>
              <a:rPr lang="ar-SA" sz="2800" dirty="0" smtClean="0"/>
              <a:t>الدرس 6-2: استخدام الصيغ في إكسل، الجزء </a:t>
            </a:r>
            <a:r>
              <a:rPr lang="ar-SA" sz="2800" dirty="0" smtClean="0"/>
              <a:t>2</a:t>
            </a:r>
            <a:endParaRPr lang="ar-SA" sz="2800" dirty="0"/>
          </a:p>
        </p:txBody>
      </p:sp>
      <p:sp>
        <p:nvSpPr>
          <p:cNvPr id="3" name="Subtitle 2"/>
          <p:cNvSpPr>
            <a:spLocks noGrp="1"/>
          </p:cNvSpPr>
          <p:nvPr>
            <p:ph type="subTitle" idx="1"/>
          </p:nvPr>
        </p:nvSpPr>
        <p:spPr>
          <a:xfrm>
            <a:off x="762000" y="914400"/>
            <a:ext cx="7772400" cy="5105400"/>
          </a:xfrm>
        </p:spPr>
        <p:txBody>
          <a:bodyPr>
            <a:normAutofit/>
          </a:bodyPr>
          <a:lstStyle/>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تصحيح أخطاء الصيغة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إذا </a:t>
            </a:r>
            <a:r>
              <a:rPr lang="ar-SA" dirty="0" smtClean="0"/>
              <a:t>لم تكن لديك خبرة كافية باستخدام الصيغ ومراجع الخلية المتعددة، فلا </a:t>
            </a:r>
            <a:r>
              <a:rPr lang="ar-SA" dirty="0" err="1" smtClean="0"/>
              <a:t>تقلق </a:t>
            </a:r>
            <a:r>
              <a:rPr lang="ar-SA" dirty="0" smtClean="0"/>
              <a:t>– بطريقة أو بأخرى، من الصعب جداً ارتكاب أخطاء في إكسل</a:t>
            </a:r>
            <a:r>
              <a:rPr lang="ar-JO" dirty="0" smtClean="0"/>
              <a:t> </a:t>
            </a:r>
            <a:r>
              <a:rPr lang="ar-JO" dirty="0" err="1" smtClean="0"/>
              <a:t>.</a:t>
            </a:r>
            <a:r>
              <a:rPr lang="ar-JO" dirty="0" smtClean="0"/>
              <a:t> </a:t>
            </a:r>
            <a:r>
              <a:rPr lang="ar-SA" dirty="0" smtClean="0"/>
              <a:t>لنستعرض بعض الأخطاء والتحذيرات </a:t>
            </a:r>
            <a:r>
              <a:rPr lang="ar-SA" dirty="0" err="1" smtClean="0"/>
              <a:t>الشائعة:</a:t>
            </a:r>
            <a:r>
              <a:rPr lang="ar-SA" dirty="0" smtClean="0"/>
              <a:t> </a:t>
            </a:r>
            <a:endParaRPr lang="ar-JO" dirty="0" smtClean="0"/>
          </a:p>
          <a:p>
            <a:pPr>
              <a:buFont typeface="Wingdings" pitchFamily="2" charset="2"/>
              <a:buChar char="v"/>
            </a:pPr>
            <a:r>
              <a:rPr lang="ar-SA" b="1" dirty="0" smtClean="0"/>
              <a:t>بدء كل صيغة </a:t>
            </a:r>
            <a:r>
              <a:rPr lang="ar-SA" b="1" dirty="0" err="1" smtClean="0"/>
              <a:t>بإشارة (=)</a:t>
            </a:r>
            <a:endParaRPr lang="ar-JO" b="1" dirty="0" smtClean="0"/>
          </a:p>
          <a:p>
            <a:pPr>
              <a:buFont typeface="Wingdings" pitchFamily="2" charset="2"/>
              <a:buChar char="v"/>
            </a:pPr>
            <a:r>
              <a:rPr lang="ar-SA" b="1" dirty="0" smtClean="0"/>
              <a:t>المطابقة بين جميع الأقواس المفتوحة والمغلقة </a:t>
            </a:r>
            <a:endParaRPr lang="en-US" dirty="0" smtClean="0"/>
          </a:p>
          <a:p>
            <a:pPr>
              <a:buFont typeface="Wingdings" pitchFamily="2" charset="2"/>
              <a:buChar char="v"/>
            </a:pPr>
            <a:r>
              <a:rPr lang="ar-SA" b="1" dirty="0" smtClean="0"/>
              <a:t>القسمة على صفر</a:t>
            </a:r>
            <a:endParaRPr lang="ar-JO" b="1" dirty="0" smtClean="0"/>
          </a:p>
          <a:p>
            <a:pPr>
              <a:buFont typeface="Wingdings" pitchFamily="2" charset="2"/>
              <a:buChar char="v"/>
            </a:pPr>
            <a:r>
              <a:rPr lang="ar-SA" b="1" dirty="0" smtClean="0"/>
              <a:t>القيمة أكبر بكثير من عرض الخلية</a:t>
            </a:r>
            <a:endParaRPr lang="ar-JO" b="1" dirty="0" smtClean="0"/>
          </a:p>
          <a:p>
            <a:pPr>
              <a:buFont typeface="Wingdings" pitchFamily="2" charset="2"/>
              <a:buChar char="v"/>
            </a:pPr>
            <a:r>
              <a:rPr lang="ar-SA" b="1" dirty="0" smtClean="0"/>
              <a:t>مرجع خلية خطأ</a:t>
            </a:r>
            <a:endParaRPr lang="ar-JO" b="1" dirty="0" smtClean="0"/>
          </a:p>
          <a:p>
            <a:pPr>
              <a:buFont typeface="Wingdings" pitchFamily="2" charset="2"/>
              <a:buChar char="v"/>
            </a:pPr>
            <a:r>
              <a:rPr lang="ar-SA" b="1" dirty="0" smtClean="0"/>
              <a:t>لا يوجد أخطاء</a:t>
            </a:r>
            <a:endParaRPr lang="ar-SA"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8199"/>
          </a:xfrm>
        </p:spPr>
        <p:txBody>
          <a:bodyPr>
            <a:normAutofit/>
          </a:bodyPr>
          <a:lstStyle/>
          <a:p>
            <a:r>
              <a:rPr lang="ar-SA" sz="2800" dirty="0" smtClean="0"/>
              <a:t>تعديل خيارات تدقيق الأخطاء</a:t>
            </a:r>
            <a:endParaRPr lang="ar-SA" sz="2800" dirty="0"/>
          </a:p>
        </p:txBody>
      </p:sp>
      <p:sp>
        <p:nvSpPr>
          <p:cNvPr id="3" name="Subtitle 2"/>
          <p:cNvSpPr>
            <a:spLocks noGrp="1"/>
          </p:cNvSpPr>
          <p:nvPr>
            <p:ph type="subTitle" idx="1"/>
          </p:nvPr>
        </p:nvSpPr>
        <p:spPr>
          <a:xfrm>
            <a:off x="609600" y="1219200"/>
            <a:ext cx="7772400" cy="4800600"/>
          </a:xfrm>
        </p:spPr>
        <p:txBody>
          <a:bodyPr>
            <a:normAutofit/>
          </a:bodyPr>
          <a:lstStyle/>
          <a:p>
            <a:r>
              <a:rPr lang="ar-JO" dirty="0" smtClean="0"/>
              <a:t>لا تعتمد فعالية تدقيق الأخطاء على كون إكسل معد بصورة </a:t>
            </a:r>
            <a:r>
              <a:rPr lang="ar-JO" dirty="0" err="1" smtClean="0"/>
              <a:t>سليمة.</a:t>
            </a:r>
            <a:r>
              <a:rPr lang="ar-JO" dirty="0" smtClean="0"/>
              <a:t> ولإدارة هذه الإعدادات، أنقر </a:t>
            </a:r>
            <a:r>
              <a:rPr lang="ar-JO" dirty="0" err="1" smtClean="0"/>
              <a:t>ملف </a:t>
            </a:r>
            <a:r>
              <a:rPr lang="ar-JO" dirty="0" smtClean="0"/>
              <a:t>← </a:t>
            </a:r>
            <a:r>
              <a:rPr lang="ar-JO" dirty="0" err="1" smtClean="0"/>
              <a:t>خيارات </a:t>
            </a:r>
            <a:r>
              <a:rPr lang="ar-JO" dirty="0" smtClean="0"/>
              <a:t>← صيغ، حيث يوجد هنا كل ما تحتاجه ليساعدك إكسل بشكل كامل.</a:t>
            </a:r>
          </a:p>
          <a:p>
            <a:r>
              <a:rPr lang="ar-SA" dirty="0" smtClean="0"/>
              <a:t>لنستعرض فئات الخيار </a:t>
            </a:r>
            <a:r>
              <a:rPr lang="ar-JO" dirty="0" err="1" smtClean="0"/>
              <a:t>:</a:t>
            </a:r>
            <a:endParaRPr lang="ar-JO" dirty="0" smtClean="0"/>
          </a:p>
          <a:p>
            <a:pPr>
              <a:buFont typeface="Wingdings" pitchFamily="2" charset="2"/>
              <a:buChar char="v"/>
            </a:pPr>
            <a:r>
              <a:rPr lang="ar-SA" b="1" dirty="0" smtClean="0"/>
              <a:t>خيارات الحساب</a:t>
            </a:r>
            <a:endParaRPr lang="ar-JO" b="1" dirty="0" smtClean="0"/>
          </a:p>
          <a:p>
            <a:pPr>
              <a:buFont typeface="Wingdings" pitchFamily="2" charset="2"/>
              <a:buChar char="v"/>
            </a:pPr>
            <a:r>
              <a:rPr lang="ar-SA" b="1" dirty="0" smtClean="0"/>
              <a:t>العمل مع الصيغ</a:t>
            </a:r>
            <a:endParaRPr lang="ar-JO" b="1" dirty="0" smtClean="0"/>
          </a:p>
          <a:p>
            <a:pPr>
              <a:buFont typeface="Wingdings" pitchFamily="2" charset="2"/>
              <a:buChar char="v"/>
            </a:pPr>
            <a:r>
              <a:rPr lang="ar-SA" b="1" dirty="0" smtClean="0"/>
              <a:t>تدقيق الأخطاء</a:t>
            </a:r>
            <a:endParaRPr lang="ar-JO" b="1" dirty="0" smtClean="0"/>
          </a:p>
          <a:p>
            <a:pPr>
              <a:buFont typeface="Wingdings" pitchFamily="2" charset="2"/>
              <a:buChar char="v"/>
            </a:pPr>
            <a:r>
              <a:rPr lang="ar-SA" b="1" dirty="0" smtClean="0"/>
              <a:t>قواعد تدقيق الأخطاء</a:t>
            </a:r>
            <a:endParaRPr lang="ar-SA"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09599"/>
          </a:xfrm>
        </p:spPr>
        <p:txBody>
          <a:bodyPr>
            <a:normAutofit/>
          </a:bodyPr>
          <a:lstStyle/>
          <a:p>
            <a:r>
              <a:rPr lang="ar-SA" sz="2800" dirty="0" smtClean="0"/>
              <a:t>عرض وطباعة الصيغ </a:t>
            </a:r>
            <a:endParaRPr lang="ar-SA" sz="2800" dirty="0"/>
          </a:p>
        </p:txBody>
      </p:sp>
      <p:sp>
        <p:nvSpPr>
          <p:cNvPr id="3" name="Subtitle 2"/>
          <p:cNvSpPr>
            <a:spLocks noGrp="1"/>
          </p:cNvSpPr>
          <p:nvPr>
            <p:ph type="subTitle" idx="1"/>
          </p:nvPr>
        </p:nvSpPr>
        <p:spPr>
          <a:xfrm>
            <a:off x="685800" y="990600"/>
            <a:ext cx="7772400" cy="5029200"/>
          </a:xfrm>
        </p:spPr>
        <p:txBody>
          <a:bodyPr>
            <a:normAutofit/>
          </a:bodyPr>
          <a:lstStyle/>
          <a:p>
            <a:r>
              <a:rPr lang="ar-SA" dirty="0" smtClean="0"/>
              <a:t>إذا أدخلت صيغة وضغطت </a:t>
            </a:r>
            <a:r>
              <a:rPr lang="en-US" dirty="0" smtClean="0"/>
              <a:t>Enter</a:t>
            </a:r>
            <a:r>
              <a:rPr lang="ar-JO" dirty="0" smtClean="0"/>
              <a:t>، فسيقوم إكسل بحساب الصيغة </a:t>
            </a:r>
            <a:r>
              <a:rPr lang="ar-JO" dirty="0" err="1" smtClean="0"/>
              <a:t>تلقائياً </a:t>
            </a:r>
            <a:r>
              <a:rPr lang="ar-JO" dirty="0" smtClean="0"/>
              <a:t>(وجميع الصيغ الأخرى في ورقة العمل) وإظهار </a:t>
            </a:r>
            <a:r>
              <a:rPr lang="ar-JO" dirty="0" err="1" smtClean="0"/>
              <a:t>نتائجها.</a:t>
            </a:r>
            <a:r>
              <a:rPr lang="ar-JO" dirty="0" smtClean="0"/>
              <a:t> على أي حال، لجعل إنشاء ومعاينة أوراق العمل أسهل قليلاً، يمكنك إظهار </a:t>
            </a:r>
            <a:r>
              <a:rPr lang="ar-JO" dirty="0" err="1" smtClean="0"/>
              <a:t>الصيغ </a:t>
            </a:r>
            <a:r>
              <a:rPr lang="ar-JO" dirty="0" smtClean="0"/>
              <a:t>(بدلاً من النتائج) على ورقة العمل والصفحة </a:t>
            </a:r>
            <a:r>
              <a:rPr lang="ar-JO" dirty="0" err="1" smtClean="0"/>
              <a:t>المطبوعة.</a:t>
            </a:r>
            <a:r>
              <a:rPr lang="ar-JO" dirty="0" smtClean="0"/>
              <a:t> وللقيام بهذا، أنقر </a:t>
            </a:r>
            <a:r>
              <a:rPr lang="ar-JO" dirty="0" err="1" smtClean="0"/>
              <a:t>صيغ </a:t>
            </a:r>
            <a:r>
              <a:rPr lang="ar-JO" dirty="0" smtClean="0"/>
              <a:t>← إظهار </a:t>
            </a:r>
            <a:r>
              <a:rPr lang="ar-JO" dirty="0" err="1" smtClean="0"/>
              <a:t>الصيغ ،</a:t>
            </a:r>
            <a:r>
              <a:rPr lang="ar-JO" dirty="0" smtClean="0"/>
              <a:t> </a:t>
            </a:r>
            <a:r>
              <a:rPr lang="ar-SA" dirty="0" smtClean="0"/>
              <a:t>سيعمل هذا على إظهار الصيغ داخل الورقة</a:t>
            </a:r>
            <a:r>
              <a:rPr lang="ar-JO" dirty="0" smtClean="0"/>
              <a:t> ، ثم </a:t>
            </a:r>
            <a:r>
              <a:rPr lang="ar-SA" dirty="0" smtClean="0"/>
              <a:t>يمكنك عرض معاينة الصفحة بنقر </a:t>
            </a:r>
            <a:r>
              <a:rPr lang="ar-SA" dirty="0" err="1" smtClean="0"/>
              <a:t>ملف </a:t>
            </a:r>
            <a:r>
              <a:rPr lang="ar-SA" dirty="0" smtClean="0"/>
              <a:t>← </a:t>
            </a:r>
            <a:r>
              <a:rPr lang="ar-SA" dirty="0" err="1" smtClean="0"/>
              <a:t>طباعة:</a:t>
            </a:r>
            <a:r>
              <a:rPr lang="ar-SA" dirty="0" smtClean="0"/>
              <a:t> </a:t>
            </a:r>
            <a:endParaRPr lang="ar-JO" dirty="0" smtClean="0"/>
          </a:p>
          <a:p>
            <a:endParaRPr lang="ar-JO" dirty="0" smtClean="0"/>
          </a:p>
          <a:p>
            <a:endParaRPr lang="ar-SA"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001000" cy="781050"/>
          </a:xfrm>
        </p:spPr>
        <p:txBody>
          <a:bodyPr>
            <a:normAutofit/>
          </a:bodyPr>
          <a:lstStyle/>
          <a:p>
            <a:pPr algn="ctr"/>
            <a:r>
              <a:rPr lang="ar-SA" sz="3200" dirty="0" smtClean="0"/>
              <a:t>الدرس 6-3: استكشاف دوال إكسل</a:t>
            </a:r>
            <a:endParaRPr lang="en-US" sz="3200" b="1"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الغرض من الدالة هو تزويدك بطريقة سهلة لإجراء عمليات حساب معقدة لتتمكن من التركيز على النتائج بدلاً من محاولة تذكر المعادلات الحسابية التي تعلمتها في المدرسة.</a:t>
            </a:r>
          </a:p>
          <a:p>
            <a:endParaRPr lang="ar-JO" dirty="0" smtClean="0"/>
          </a:p>
          <a:p>
            <a:r>
              <a:rPr lang="ar-SA" dirty="0" smtClean="0"/>
              <a:t>ما هي الدوال</a:t>
            </a:r>
            <a:r>
              <a:rPr lang="ar-JO" dirty="0" err="1" smtClean="0"/>
              <a:t>؟</a:t>
            </a:r>
            <a:endParaRPr lang="ar-JO" dirty="0" smtClean="0"/>
          </a:p>
          <a:p>
            <a:r>
              <a:rPr lang="ar-SA" dirty="0" smtClean="0"/>
              <a:t>الدوال عبارة عن عمليات جاهزة تستخدم </a:t>
            </a:r>
            <a:r>
              <a:rPr lang="ar-SA" dirty="0" err="1" smtClean="0"/>
              <a:t>مدخلات</a:t>
            </a:r>
            <a:r>
              <a:rPr lang="ar-SA" dirty="0" smtClean="0"/>
              <a:t> لإعطاء </a:t>
            </a:r>
            <a:r>
              <a:rPr lang="ar-SA" dirty="0" err="1" smtClean="0"/>
              <a:t>مخرجات.</a:t>
            </a:r>
            <a:r>
              <a:rPr lang="ar-SA" dirty="0" smtClean="0"/>
              <a:t> يوفر إكسل عدداً من الدالات المتصلة بالرياضيات الأساسية والتطبيقات المالية والمنطق والتاريخ والوقت وغيرها الكثير.</a:t>
            </a:r>
            <a:r>
              <a:rPr lang="ar-JO" dirty="0" smtClean="0"/>
              <a:t> معظم الدوال تقبل </a:t>
            </a:r>
            <a:r>
              <a:rPr lang="ar-JO" dirty="0" err="1" smtClean="0"/>
              <a:t>مدخلات</a:t>
            </a:r>
            <a:r>
              <a:rPr lang="ar-JO" dirty="0" smtClean="0"/>
              <a:t> لكن بعضها لا يقبل.</a:t>
            </a:r>
            <a:endParaRPr lang="ar-SA"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533399"/>
          </a:xfrm>
        </p:spPr>
        <p:txBody>
          <a:bodyPr>
            <a:normAutofit/>
          </a:bodyPr>
          <a:lstStyle/>
          <a:p>
            <a:r>
              <a:rPr lang="ar-SA" sz="2800" dirty="0" smtClean="0"/>
              <a:t>إيجاد الدوال الصحيحة</a:t>
            </a:r>
            <a:endParaRPr lang="ar-SA" sz="2800" dirty="0"/>
          </a:p>
        </p:txBody>
      </p:sp>
      <p:sp>
        <p:nvSpPr>
          <p:cNvPr id="3" name="Subtitle 2"/>
          <p:cNvSpPr>
            <a:spLocks noGrp="1"/>
          </p:cNvSpPr>
          <p:nvPr>
            <p:ph type="subTitle" idx="1"/>
          </p:nvPr>
        </p:nvSpPr>
        <p:spPr>
          <a:xfrm>
            <a:off x="304800" y="838200"/>
            <a:ext cx="8382000" cy="5181600"/>
          </a:xfrm>
        </p:spPr>
        <p:txBody>
          <a:bodyPr>
            <a:normAutofit fontScale="92500" lnSpcReduction="20000"/>
          </a:bodyPr>
          <a:lstStyle/>
          <a:p>
            <a:r>
              <a:rPr lang="ar-SA" dirty="0" smtClean="0"/>
              <a:t>للدوال جزء هام جداً في إكسل من البداية لأنها تجعل عملية حساب وتحليل البيانات سهلة </a:t>
            </a:r>
            <a:r>
              <a:rPr lang="ar-SA" dirty="0" err="1" smtClean="0"/>
              <a:t>جداً.</a:t>
            </a:r>
            <a:r>
              <a:rPr lang="ar-SA" dirty="0" smtClean="0"/>
              <a:t> بالحقيقة، يزود إكسل أكثر من 300 دالة لحساب أو تزويد معلومات عن:</a:t>
            </a:r>
            <a:endParaRPr lang="ar-JO" dirty="0" smtClean="0"/>
          </a:p>
          <a:p>
            <a:pPr lvl="0">
              <a:buFont typeface="Wingdings" pitchFamily="2" charset="2"/>
              <a:buChar char="v"/>
            </a:pPr>
            <a:r>
              <a:rPr lang="ar-SA" dirty="0" smtClean="0"/>
              <a:t>قواعد البيانات</a:t>
            </a:r>
            <a:endParaRPr lang="en-US" dirty="0" smtClean="0"/>
          </a:p>
          <a:p>
            <a:pPr lvl="0">
              <a:buFont typeface="Wingdings" pitchFamily="2" charset="2"/>
              <a:buChar char="v"/>
            </a:pPr>
            <a:r>
              <a:rPr lang="ar-SA" dirty="0" smtClean="0"/>
              <a:t>التاريخ والوقت</a:t>
            </a:r>
            <a:endParaRPr lang="en-US" dirty="0" smtClean="0"/>
          </a:p>
          <a:p>
            <a:pPr lvl="0">
              <a:buFont typeface="Wingdings" pitchFamily="2" charset="2"/>
              <a:buChar char="v"/>
            </a:pPr>
            <a:r>
              <a:rPr lang="ar-SA" dirty="0" smtClean="0"/>
              <a:t>الهندسة</a:t>
            </a:r>
            <a:endParaRPr lang="en-US" dirty="0" smtClean="0"/>
          </a:p>
          <a:p>
            <a:pPr lvl="0">
              <a:buFont typeface="Wingdings" pitchFamily="2" charset="2"/>
              <a:buChar char="v"/>
            </a:pPr>
            <a:r>
              <a:rPr lang="ar-SA" dirty="0" smtClean="0"/>
              <a:t>المالية</a:t>
            </a:r>
            <a:endParaRPr lang="en-US" dirty="0" smtClean="0"/>
          </a:p>
          <a:p>
            <a:pPr lvl="0">
              <a:buFont typeface="Wingdings" pitchFamily="2" charset="2"/>
              <a:buChar char="v"/>
            </a:pPr>
            <a:r>
              <a:rPr lang="ar-SA" dirty="0" smtClean="0"/>
              <a:t>البيانات التعريفية لورقة العمل</a:t>
            </a:r>
            <a:endParaRPr lang="en-US" dirty="0" smtClean="0"/>
          </a:p>
          <a:p>
            <a:pPr lvl="0">
              <a:buFont typeface="Wingdings" pitchFamily="2" charset="2"/>
              <a:buChar char="v"/>
            </a:pPr>
            <a:r>
              <a:rPr lang="ar-SA" dirty="0" smtClean="0"/>
              <a:t>المنطق</a:t>
            </a:r>
            <a:endParaRPr lang="en-US" dirty="0" smtClean="0"/>
          </a:p>
          <a:p>
            <a:pPr lvl="0">
              <a:buFont typeface="Wingdings" pitchFamily="2" charset="2"/>
              <a:buChar char="v"/>
            </a:pPr>
            <a:r>
              <a:rPr lang="ar-SA" dirty="0" smtClean="0"/>
              <a:t>البحث والإشارة</a:t>
            </a:r>
            <a:endParaRPr lang="en-US" dirty="0" smtClean="0"/>
          </a:p>
          <a:p>
            <a:pPr lvl="0">
              <a:buFont typeface="Wingdings" pitchFamily="2" charset="2"/>
              <a:buChar char="v"/>
            </a:pPr>
            <a:r>
              <a:rPr lang="ar-SA" dirty="0" smtClean="0"/>
              <a:t>الرياضيات والمثلثات</a:t>
            </a:r>
            <a:endParaRPr lang="en-US" dirty="0" smtClean="0"/>
          </a:p>
          <a:p>
            <a:pPr lvl="0">
              <a:buFont typeface="Wingdings" pitchFamily="2" charset="2"/>
              <a:buChar char="v"/>
            </a:pPr>
            <a:r>
              <a:rPr lang="ar-SA" dirty="0" smtClean="0"/>
              <a:t>التحليل الإحصائي</a:t>
            </a:r>
            <a:endParaRPr lang="en-US" dirty="0" smtClean="0"/>
          </a:p>
          <a:p>
            <a:pPr lvl="0">
              <a:buFont typeface="Wingdings" pitchFamily="2" charset="2"/>
              <a:buChar char="v"/>
            </a:pPr>
            <a:r>
              <a:rPr lang="ar-SA" dirty="0" smtClean="0"/>
              <a:t>سلسلة الرموز النصية</a:t>
            </a:r>
            <a:endParaRPr lang="en-US" dirty="0" smtClean="0"/>
          </a:p>
          <a:p>
            <a:pPr>
              <a:buFont typeface="Wingdings" pitchFamily="2" charset="2"/>
              <a:buChar char="v"/>
            </a:pPr>
            <a:r>
              <a:rPr lang="ar-SA" dirty="0" err="1" smtClean="0"/>
              <a:t>خارجي </a:t>
            </a:r>
            <a:r>
              <a:rPr lang="ar-SA" dirty="0" smtClean="0"/>
              <a:t>(متفرقات</a:t>
            </a:r>
            <a:r>
              <a:rPr lang="ar-SA" dirty="0" err="1" smtClean="0"/>
              <a:t>)</a:t>
            </a:r>
            <a:endParaRPr lang="ar-JO" dirty="0" smtClean="0"/>
          </a:p>
          <a:p>
            <a:endParaRPr lang="ar-JO" dirty="0" smtClean="0"/>
          </a:p>
          <a:p>
            <a:endParaRPr lang="ar-JO" dirty="0"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SA" sz="2800" dirty="0" smtClean="0"/>
              <a:t>إدراج دوال </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SA" dirty="0" smtClean="0"/>
              <a:t>يمكنك إدراج دوال بإحدى الطرق الثلاثة </a:t>
            </a:r>
            <a:r>
              <a:rPr lang="ar-SA" dirty="0" err="1" smtClean="0"/>
              <a:t>التالية.</a:t>
            </a:r>
            <a:r>
              <a:rPr lang="ar-SA" dirty="0" smtClean="0"/>
              <a:t> أولاً، يمكنك نقر أي فئة من فئات الدوال في </a:t>
            </a:r>
            <a:r>
              <a:rPr lang="ar-SA" dirty="0" err="1" smtClean="0"/>
              <a:t>تبويبة</a:t>
            </a:r>
            <a:r>
              <a:rPr lang="ar-SA" dirty="0" smtClean="0"/>
              <a:t> </a:t>
            </a:r>
            <a:r>
              <a:rPr lang="ar-SA" dirty="0" err="1" smtClean="0"/>
              <a:t>الصيغ.</a:t>
            </a:r>
            <a:r>
              <a:rPr lang="ar-SA" dirty="0" smtClean="0"/>
              <a:t> أشر إلى دالة معينة لرؤية </a:t>
            </a:r>
            <a:r>
              <a:rPr lang="ar-SA" dirty="0" err="1" smtClean="0"/>
              <a:t>الوسيط </a:t>
            </a:r>
            <a:r>
              <a:rPr lang="ar-SA" dirty="0" smtClean="0"/>
              <a:t>(الوسيطات) التي تطلبها هذه الدالة ووصف مختصر عن ما تفعله</a:t>
            </a:r>
            <a:r>
              <a:rPr lang="ar-JO" dirty="0" err="1" smtClean="0"/>
              <a:t>.</a:t>
            </a:r>
            <a:endParaRPr lang="ar-JO" dirty="0" smtClean="0"/>
          </a:p>
          <a:p>
            <a:r>
              <a:rPr lang="ar-SA" dirty="0" smtClean="0"/>
              <a:t>أو أنقر إدراج دالة أسفل أي </a:t>
            </a:r>
            <a:r>
              <a:rPr lang="ar-SA" dirty="0" err="1" smtClean="0"/>
              <a:t>قائمة </a:t>
            </a:r>
            <a:r>
              <a:rPr lang="ar-SA" dirty="0" smtClean="0"/>
              <a:t>(أو على </a:t>
            </a:r>
            <a:r>
              <a:rPr lang="ar-SA" dirty="0" err="1" smtClean="0"/>
              <a:t>تبويبة</a:t>
            </a:r>
            <a:r>
              <a:rPr lang="ar-SA" dirty="0" smtClean="0"/>
              <a:t> الصيغ) للبحث عن دالة معينة بناءً على كلمات </a:t>
            </a:r>
            <a:r>
              <a:rPr lang="ar-SA" dirty="0" err="1" smtClean="0"/>
              <a:t>مفاتيحية</a:t>
            </a:r>
            <a:r>
              <a:rPr lang="ar-SA" dirty="0" smtClean="0"/>
              <a:t> و/أو فئة</a:t>
            </a:r>
            <a:r>
              <a:rPr lang="ar-JO" dirty="0" smtClean="0"/>
              <a:t> </a:t>
            </a:r>
            <a:r>
              <a:rPr lang="ar-JO" dirty="0" err="1" smtClean="0"/>
              <a:t>.</a:t>
            </a:r>
            <a:endParaRPr lang="ar-JO" dirty="0" smtClean="0"/>
          </a:p>
          <a:p>
            <a:r>
              <a:rPr lang="ar-SA" dirty="0" smtClean="0"/>
              <a:t>أخيراً، يمكنك نقر خلية والبدء بطباعة اسم </a:t>
            </a:r>
            <a:r>
              <a:rPr lang="ar-SA" dirty="0" err="1" smtClean="0"/>
              <a:t>الدالة.</a:t>
            </a:r>
            <a:r>
              <a:rPr lang="ar-SA" dirty="0" smtClean="0"/>
              <a:t> وستعمل الدوال المتطابقة على فرز نفسها بناءً على ما أدخلته</a:t>
            </a:r>
            <a:r>
              <a:rPr lang="ar-JO" dirty="0" err="1" smtClean="0"/>
              <a:t>.</a:t>
            </a:r>
            <a:r>
              <a:rPr lang="ar-SA" dirty="0" smtClean="0"/>
              <a:t> </a:t>
            </a:r>
            <a:endParaRPr lang="en-US" dirty="0"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0"/>
          </a:xfrm>
        </p:spPr>
        <p:txBody>
          <a:bodyPr>
            <a:normAutofit/>
          </a:bodyPr>
          <a:lstStyle/>
          <a:p>
            <a:r>
              <a:rPr lang="ar-SA" sz="2800" dirty="0" smtClean="0"/>
              <a:t>بعض الدوال المفيدة والبسيطة </a:t>
            </a:r>
            <a:endParaRPr lang="ar-SA" sz="2800" dirty="0"/>
          </a:p>
        </p:txBody>
      </p:sp>
      <p:sp>
        <p:nvSpPr>
          <p:cNvPr id="3" name="Subtitle 2"/>
          <p:cNvSpPr>
            <a:spLocks noGrp="1"/>
          </p:cNvSpPr>
          <p:nvPr>
            <p:ph type="subTitle" idx="1"/>
          </p:nvPr>
        </p:nvSpPr>
        <p:spPr>
          <a:xfrm>
            <a:off x="685800" y="1066800"/>
            <a:ext cx="7772400" cy="4800600"/>
          </a:xfrm>
        </p:spPr>
        <p:txBody>
          <a:bodyPr>
            <a:normAutofit/>
          </a:bodyPr>
          <a:lstStyle/>
          <a:p>
            <a:pPr>
              <a:lnSpc>
                <a:spcPct val="150000"/>
              </a:lnSpc>
            </a:pPr>
            <a:r>
              <a:rPr lang="ar-SA" dirty="0" smtClean="0"/>
              <a:t>إذا كنت تنوي قضاء وقت طويل بالعمل مع إكسل، فهناك عدد من الدوال التي ستستخدمها </a:t>
            </a:r>
            <a:r>
              <a:rPr lang="ar-SA" dirty="0" err="1" smtClean="0"/>
              <a:t>بانتظام.</a:t>
            </a:r>
            <a:r>
              <a:rPr lang="ar-SA" dirty="0" smtClean="0"/>
              <a:t> أدناه، وبدون أي ترتيب، بعض الدوال الأكثر </a:t>
            </a:r>
            <a:r>
              <a:rPr lang="ar-SA" dirty="0" err="1" smtClean="0"/>
              <a:t>استخداماً:</a:t>
            </a:r>
            <a:r>
              <a:rPr lang="ar-SA" dirty="0" smtClean="0"/>
              <a:t> </a:t>
            </a:r>
            <a:endParaRPr lang="ar-JO" dirty="0" smtClean="0"/>
          </a:p>
          <a:p>
            <a:endParaRPr lang="ar-JO" dirty="0"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52401"/>
          <a:ext cx="8458200" cy="5736501"/>
        </p:xfrm>
        <a:graphic>
          <a:graphicData uri="http://schemas.openxmlformats.org/drawingml/2006/table">
            <a:tbl>
              <a:tblPr rtl="1" firstRow="1" bandRow="1">
                <a:tableStyleId>{5C22544A-7EE6-4342-B048-85BDC9FD1C3A}</a:tableStyleId>
              </a:tblPr>
              <a:tblGrid>
                <a:gridCol w="2819400"/>
                <a:gridCol w="2819400"/>
                <a:gridCol w="2819400"/>
              </a:tblGrid>
              <a:tr h="346100">
                <a:tc>
                  <a:txBody>
                    <a:bodyPr/>
                    <a:lstStyle/>
                    <a:p>
                      <a:pPr algn="just" rtl="1">
                        <a:spcAft>
                          <a:spcPts val="0"/>
                        </a:spcAft>
                      </a:pPr>
                      <a:r>
                        <a:rPr lang="ar-SA" sz="1400" b="1" dirty="0">
                          <a:solidFill>
                            <a:srgbClr val="000080"/>
                          </a:solidFill>
                          <a:latin typeface="Simplified Arabic"/>
                          <a:ea typeface="Times New Roman"/>
                          <a:cs typeface="Simplified Arabic"/>
                        </a:rPr>
                        <a:t>اسم الدالة</a:t>
                      </a:r>
                      <a:endParaRPr lang="en-US" sz="1200" dirty="0">
                        <a:latin typeface="Calibri"/>
                        <a:ea typeface="Times New Roman"/>
                        <a:cs typeface="Arial"/>
                      </a:endParaRPr>
                    </a:p>
                  </a:txBody>
                  <a:tcPr marL="73025" marR="73025" marT="73025" marB="73025"/>
                </a:tc>
                <a:tc>
                  <a:txBody>
                    <a:bodyPr/>
                    <a:lstStyle/>
                    <a:p>
                      <a:pPr algn="ctr" rtl="0">
                        <a:spcAft>
                          <a:spcPts val="0"/>
                        </a:spcAft>
                      </a:pPr>
                      <a:r>
                        <a:rPr lang="ar-JO" sz="1400" b="1">
                          <a:solidFill>
                            <a:srgbClr val="000080"/>
                          </a:solidFill>
                          <a:latin typeface="Simplified Arabic"/>
                          <a:ea typeface="Times New Roman"/>
                          <a:cs typeface="Simplified Arabic"/>
                        </a:rPr>
                        <a:t>مثال</a:t>
                      </a:r>
                      <a:endParaRPr lang="en-US" sz="1200">
                        <a:latin typeface="Calibri"/>
                        <a:ea typeface="Times New Roman"/>
                        <a:cs typeface="Arial"/>
                      </a:endParaRPr>
                    </a:p>
                  </a:txBody>
                  <a:tcPr marL="73025" marR="73025" marT="73025" marB="73025"/>
                </a:tc>
                <a:tc>
                  <a:txBody>
                    <a:bodyPr/>
                    <a:lstStyle/>
                    <a:p>
                      <a:pPr algn="ctr" rtl="0">
                        <a:spcAft>
                          <a:spcPts val="0"/>
                        </a:spcAft>
                      </a:pPr>
                      <a:r>
                        <a:rPr lang="ar-SA" sz="1400" b="1" dirty="0">
                          <a:solidFill>
                            <a:srgbClr val="000080"/>
                          </a:solidFill>
                          <a:latin typeface="Simplified Arabic"/>
                          <a:ea typeface="Times New Roman"/>
                          <a:cs typeface="Simplified Arabic"/>
                        </a:rPr>
                        <a:t>وصف</a:t>
                      </a:r>
                      <a:endParaRPr lang="en-US" sz="1200" dirty="0">
                        <a:latin typeface="Calibri"/>
                        <a:ea typeface="Times New Roman"/>
                        <a:cs typeface="Arial"/>
                      </a:endParaRPr>
                    </a:p>
                  </a:txBody>
                  <a:tcPr marL="73025" marR="73025" marT="73025" marB="73025"/>
                </a:tc>
              </a:tr>
              <a:tr h="448153">
                <a:tc>
                  <a:txBody>
                    <a:bodyPr/>
                    <a:lstStyle/>
                    <a:p>
                      <a:pPr algn="just" rtl="1">
                        <a:spcAft>
                          <a:spcPts val="0"/>
                        </a:spcAft>
                      </a:pPr>
                      <a:r>
                        <a:rPr lang="ar-SA" sz="1400" b="1" dirty="0">
                          <a:solidFill>
                            <a:srgbClr val="000080"/>
                          </a:solidFill>
                          <a:latin typeface="Simplified Arabic"/>
                          <a:ea typeface="Times New Roman"/>
                          <a:cs typeface="Simplified Arabic"/>
                        </a:rPr>
                        <a:t>المجموع</a:t>
                      </a:r>
                      <a:endParaRPr lang="en-US" sz="1200" dirty="0">
                        <a:latin typeface="Calibri"/>
                        <a:ea typeface="Times New Roman"/>
                        <a:cs typeface="Arial"/>
                      </a:endParaRPr>
                    </a:p>
                  </a:txBody>
                  <a:tcPr marL="73025" marR="73025" marT="73025" marB="73025"/>
                </a:tc>
                <a:tc>
                  <a:txBody>
                    <a:bodyPr/>
                    <a:lstStyle/>
                    <a:p>
                      <a:pPr rtl="0">
                        <a:spcAft>
                          <a:spcPts val="0"/>
                        </a:spcAft>
                      </a:pPr>
                      <a:r>
                        <a:rPr lang="en-US" sz="1400" dirty="0">
                          <a:latin typeface="Simplified Arabic"/>
                          <a:ea typeface="Times New Roman"/>
                          <a:cs typeface="Arial"/>
                        </a:rPr>
                        <a:t>=SUM(B4, C8:D18, 100)</a:t>
                      </a:r>
                      <a:endParaRPr lang="en-US" sz="1200" dirty="0">
                        <a:latin typeface="Calibri"/>
                        <a:ea typeface="Times New Roman"/>
                        <a:cs typeface="Arial"/>
                      </a:endParaRPr>
                    </a:p>
                  </a:txBody>
                  <a:tcPr marL="73025" marR="73025" marT="73025" marB="73025"/>
                </a:tc>
                <a:tc>
                  <a:txBody>
                    <a:bodyPr/>
                    <a:lstStyle/>
                    <a:p>
                      <a:pPr algn="r" rtl="1">
                        <a:spcAft>
                          <a:spcPts val="0"/>
                        </a:spcAft>
                      </a:pPr>
                      <a:r>
                        <a:rPr lang="ar-SA" sz="1400" dirty="0">
                          <a:latin typeface="Simplified Arabic"/>
                          <a:ea typeface="Times New Roman"/>
                          <a:cs typeface="Simplified Arabic"/>
                        </a:rPr>
                        <a:t>إيجاد مجموع عدد و/أو مراجع خلية عددية  </a:t>
                      </a:r>
                      <a:endParaRPr lang="en-US" sz="1200" dirty="0">
                        <a:latin typeface="Calibri"/>
                        <a:ea typeface="Times New Roman"/>
                        <a:cs typeface="Arial"/>
                      </a:endParaRPr>
                    </a:p>
                  </a:txBody>
                  <a:tcPr marL="73025" marR="73025" marT="73025" marB="73025"/>
                </a:tc>
              </a:tr>
              <a:tr h="448153">
                <a:tc>
                  <a:txBody>
                    <a:bodyPr/>
                    <a:lstStyle/>
                    <a:p>
                      <a:pPr algn="just" rtl="1">
                        <a:spcAft>
                          <a:spcPts val="0"/>
                        </a:spcAft>
                      </a:pPr>
                      <a:r>
                        <a:rPr lang="ar-SA" sz="1400" b="1" dirty="0">
                          <a:solidFill>
                            <a:srgbClr val="000080"/>
                          </a:solidFill>
                          <a:latin typeface="Simplified Arabic"/>
                          <a:ea typeface="Times New Roman"/>
                          <a:cs typeface="Simplified Arabic"/>
                        </a:rPr>
                        <a:t>المتوسط</a:t>
                      </a:r>
                      <a:endParaRPr lang="en-US" sz="1200" dirty="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=AVERAGE(C8:D18)</a:t>
                      </a:r>
                      <a:endParaRPr lang="en-US" sz="1200">
                        <a:latin typeface="Calibri"/>
                        <a:ea typeface="Times New Roman"/>
                        <a:cs typeface="Arial"/>
                      </a:endParaRPr>
                    </a:p>
                  </a:txBody>
                  <a:tcPr marL="73025" marR="73025" marT="73025" marB="73025"/>
                </a:tc>
                <a:tc>
                  <a:txBody>
                    <a:bodyPr/>
                    <a:lstStyle/>
                    <a:p>
                      <a:pPr algn="r" rtl="1">
                        <a:spcAft>
                          <a:spcPts val="0"/>
                        </a:spcAft>
                      </a:pPr>
                      <a:r>
                        <a:rPr lang="ar-SA" sz="1400">
                          <a:latin typeface="Simplified Arabic"/>
                          <a:ea typeface="Times New Roman"/>
                          <a:cs typeface="Simplified Arabic"/>
                        </a:rPr>
                        <a:t>إيجاد متوسط عدة قيم و/أو مراجع خلية </a:t>
                      </a:r>
                      <a:endParaRPr lang="en-US" sz="1200">
                        <a:latin typeface="Calibri"/>
                        <a:ea typeface="Times New Roman"/>
                        <a:cs typeface="Arial"/>
                      </a:endParaRPr>
                    </a:p>
                  </a:txBody>
                  <a:tcPr marL="73025" marR="73025" marT="73025" marB="73025"/>
                </a:tc>
              </a:tr>
              <a:tr h="448153">
                <a:tc>
                  <a:txBody>
                    <a:bodyPr/>
                    <a:lstStyle/>
                    <a:p>
                      <a:pPr algn="just" rtl="1">
                        <a:spcAft>
                          <a:spcPts val="0"/>
                        </a:spcAft>
                      </a:pPr>
                      <a:r>
                        <a:rPr lang="ar-SA" sz="1400" b="1">
                          <a:solidFill>
                            <a:srgbClr val="000080"/>
                          </a:solidFill>
                          <a:latin typeface="Simplified Arabic"/>
                          <a:ea typeface="Times New Roman"/>
                          <a:cs typeface="Simplified Arabic"/>
                        </a:rPr>
                        <a:t>أرقام الحساب</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=COUNT(C8:D18)</a:t>
                      </a:r>
                      <a:endParaRPr lang="en-US" sz="1200">
                        <a:latin typeface="Calibri"/>
                        <a:ea typeface="Times New Roman"/>
                        <a:cs typeface="Arial"/>
                      </a:endParaRPr>
                    </a:p>
                  </a:txBody>
                  <a:tcPr marL="73025" marR="73025" marT="73025" marB="73025"/>
                </a:tc>
                <a:tc>
                  <a:txBody>
                    <a:bodyPr/>
                    <a:lstStyle/>
                    <a:p>
                      <a:pPr algn="r" rtl="1">
                        <a:spcAft>
                          <a:spcPts val="0"/>
                        </a:spcAft>
                      </a:pPr>
                      <a:r>
                        <a:rPr lang="ar-SA" sz="1400" dirty="0">
                          <a:latin typeface="Simplified Arabic"/>
                          <a:ea typeface="Times New Roman"/>
                          <a:cs typeface="Simplified Arabic"/>
                        </a:rPr>
                        <a:t>إيجاد عدد خلايا تحتوي قيمة ليست صفراً</a:t>
                      </a:r>
                      <a:endParaRPr lang="en-US" sz="1200" dirty="0">
                        <a:latin typeface="Calibri"/>
                        <a:ea typeface="Times New Roman"/>
                        <a:cs typeface="Arial"/>
                      </a:endParaRPr>
                    </a:p>
                  </a:txBody>
                  <a:tcPr marL="73025" marR="73025" marT="73025" marB="73025"/>
                </a:tc>
              </a:tr>
              <a:tr h="448153">
                <a:tc>
                  <a:txBody>
                    <a:bodyPr/>
                    <a:lstStyle/>
                    <a:p>
                      <a:pPr algn="just" rtl="1">
                        <a:spcAft>
                          <a:spcPts val="0"/>
                        </a:spcAft>
                      </a:pPr>
                      <a:r>
                        <a:rPr lang="ar-SA" sz="1400" b="1" dirty="0">
                          <a:solidFill>
                            <a:srgbClr val="000080"/>
                          </a:solidFill>
                          <a:latin typeface="Simplified Arabic"/>
                          <a:ea typeface="Times New Roman"/>
                          <a:cs typeface="Simplified Arabic"/>
                        </a:rPr>
                        <a:t>حد أقصى</a:t>
                      </a:r>
                      <a:endParaRPr lang="en-US" sz="1200" dirty="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=MAX(B4, C8:D18, 100)</a:t>
                      </a:r>
                      <a:endParaRPr lang="en-US" sz="1200">
                        <a:latin typeface="Calibri"/>
                        <a:ea typeface="Times New Roman"/>
                        <a:cs typeface="Arial"/>
                      </a:endParaRPr>
                    </a:p>
                  </a:txBody>
                  <a:tcPr marL="73025" marR="73025" marT="73025" marB="73025"/>
                </a:tc>
                <a:tc>
                  <a:txBody>
                    <a:bodyPr/>
                    <a:lstStyle/>
                    <a:p>
                      <a:pPr algn="r" rtl="1">
                        <a:spcAft>
                          <a:spcPts val="0"/>
                        </a:spcAft>
                      </a:pPr>
                      <a:r>
                        <a:rPr lang="ar-SA" sz="1400">
                          <a:latin typeface="Simplified Arabic"/>
                          <a:ea typeface="Times New Roman"/>
                          <a:cs typeface="Simplified Arabic"/>
                        </a:rPr>
                        <a:t>إيجاد أكبر قيمة لجميع الوسيطات</a:t>
                      </a:r>
                      <a:endParaRPr lang="en-US" sz="1200">
                        <a:latin typeface="Calibri"/>
                        <a:ea typeface="Times New Roman"/>
                        <a:cs typeface="Arial"/>
                      </a:endParaRPr>
                    </a:p>
                  </a:txBody>
                  <a:tcPr marL="73025" marR="73025" marT="73025" marB="73025"/>
                </a:tc>
              </a:tr>
              <a:tr h="448153">
                <a:tc>
                  <a:txBody>
                    <a:bodyPr/>
                    <a:lstStyle/>
                    <a:p>
                      <a:pPr algn="just" rtl="1">
                        <a:spcAft>
                          <a:spcPts val="0"/>
                        </a:spcAft>
                      </a:pPr>
                      <a:r>
                        <a:rPr lang="ar-SA" sz="1400" b="1">
                          <a:solidFill>
                            <a:srgbClr val="000080"/>
                          </a:solidFill>
                          <a:latin typeface="Simplified Arabic"/>
                          <a:ea typeface="Times New Roman"/>
                          <a:cs typeface="Simplified Arabic"/>
                        </a:rPr>
                        <a:t>حد أدنى</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=MIN(B4, C8:D18, 100)</a:t>
                      </a:r>
                      <a:endParaRPr lang="en-US" sz="1200">
                        <a:latin typeface="Calibri"/>
                        <a:ea typeface="Times New Roman"/>
                        <a:cs typeface="Arial"/>
                      </a:endParaRPr>
                    </a:p>
                  </a:txBody>
                  <a:tcPr marL="73025" marR="73025" marT="73025" marB="73025"/>
                </a:tc>
                <a:tc>
                  <a:txBody>
                    <a:bodyPr/>
                    <a:lstStyle/>
                    <a:p>
                      <a:pPr algn="r" rtl="1">
                        <a:spcAft>
                          <a:spcPts val="0"/>
                        </a:spcAft>
                      </a:pPr>
                      <a:r>
                        <a:rPr lang="ar-SA" sz="1400" dirty="0">
                          <a:latin typeface="Simplified Arabic"/>
                          <a:ea typeface="Times New Roman"/>
                          <a:cs typeface="Simplified Arabic"/>
                        </a:rPr>
                        <a:t>إيجاد أصغر قيمة لجميع الوسيطات</a:t>
                      </a:r>
                      <a:endParaRPr lang="en-US" sz="1200" dirty="0">
                        <a:latin typeface="Calibri"/>
                        <a:ea typeface="Times New Roman"/>
                        <a:cs typeface="Arial"/>
                      </a:endParaRPr>
                    </a:p>
                  </a:txBody>
                  <a:tcPr marL="73025" marR="73025" marT="73025" marB="73025"/>
                </a:tc>
              </a:tr>
              <a:tr h="782033">
                <a:tc>
                  <a:txBody>
                    <a:bodyPr/>
                    <a:lstStyle/>
                    <a:p>
                      <a:pPr algn="just" rtl="1">
                        <a:spcAft>
                          <a:spcPts val="0"/>
                        </a:spcAft>
                      </a:pPr>
                      <a:r>
                        <a:rPr lang="ar-SA" sz="1400" b="1" dirty="0">
                          <a:solidFill>
                            <a:srgbClr val="000080"/>
                          </a:solidFill>
                          <a:latin typeface="Simplified Arabic"/>
                          <a:ea typeface="Times New Roman"/>
                          <a:cs typeface="Simplified Arabic"/>
                        </a:rPr>
                        <a:t>الآن</a:t>
                      </a:r>
                      <a:endParaRPr lang="en-US" sz="1200" dirty="0">
                        <a:latin typeface="Calibri"/>
                        <a:ea typeface="Times New Roman"/>
                        <a:cs typeface="Arial"/>
                      </a:endParaRPr>
                    </a:p>
                  </a:txBody>
                  <a:tcPr marL="73025" marR="73025" marT="73025" marB="73025"/>
                </a:tc>
                <a:tc>
                  <a:txBody>
                    <a:bodyPr/>
                    <a:lstStyle/>
                    <a:p>
                      <a:pPr rtl="0">
                        <a:spcAft>
                          <a:spcPts val="0"/>
                        </a:spcAft>
                      </a:pPr>
                      <a:r>
                        <a:rPr lang="en-US" sz="1400" dirty="0">
                          <a:latin typeface="Simplified Arabic"/>
                          <a:ea typeface="Times New Roman"/>
                          <a:cs typeface="Arial"/>
                        </a:rPr>
                        <a:t>=NOW()</a:t>
                      </a:r>
                      <a:endParaRPr lang="en-US" sz="1200" dirty="0">
                        <a:latin typeface="Calibri"/>
                        <a:ea typeface="Times New Roman"/>
                        <a:cs typeface="Arial"/>
                      </a:endParaRPr>
                    </a:p>
                  </a:txBody>
                  <a:tcPr marL="73025" marR="73025" marT="73025" marB="73025"/>
                </a:tc>
                <a:tc>
                  <a:txBody>
                    <a:bodyPr/>
                    <a:lstStyle/>
                    <a:p>
                      <a:pPr algn="just" rtl="1">
                        <a:spcAft>
                          <a:spcPts val="0"/>
                        </a:spcAft>
                      </a:pPr>
                      <a:r>
                        <a:rPr lang="ar-SA" sz="1400" dirty="0">
                          <a:latin typeface="Simplified Arabic"/>
                          <a:ea typeface="Times New Roman"/>
                          <a:cs typeface="Simplified Arabic"/>
                        </a:rPr>
                        <a:t>إيجاد التاريخ والوقت الحاليين المنسق كتاريخ </a:t>
                      </a:r>
                      <a:r>
                        <a:rPr lang="ar-SA" sz="1400" dirty="0" err="1">
                          <a:latin typeface="Simplified Arabic"/>
                          <a:ea typeface="Times New Roman"/>
                          <a:cs typeface="Simplified Arabic"/>
                        </a:rPr>
                        <a:t>ووقت.</a:t>
                      </a:r>
                      <a:r>
                        <a:rPr lang="ar-SA" sz="1400" dirty="0">
                          <a:latin typeface="Simplified Arabic"/>
                          <a:ea typeface="Times New Roman"/>
                          <a:cs typeface="Simplified Arabic"/>
                        </a:rPr>
                        <a:t> ففي كل مرة تُفتَح فيها ورقة العمل يتم إدخال التاريخ والوقت </a:t>
                      </a:r>
                      <a:r>
                        <a:rPr lang="ar-SA" sz="1400" dirty="0" err="1">
                          <a:latin typeface="Simplified Arabic"/>
                          <a:ea typeface="Times New Roman"/>
                          <a:cs typeface="Simplified Arabic"/>
                        </a:rPr>
                        <a:t>الحاليين.</a:t>
                      </a:r>
                      <a:r>
                        <a:rPr lang="ar-SA" sz="1400" dirty="0">
                          <a:latin typeface="Simplified Arabic"/>
                          <a:ea typeface="Times New Roman"/>
                          <a:cs typeface="Simplified Arabic"/>
                        </a:rPr>
                        <a:t> </a:t>
                      </a:r>
                      <a:endParaRPr lang="en-US" sz="1200" dirty="0">
                        <a:latin typeface="Calibri"/>
                        <a:ea typeface="Times New Roman"/>
                        <a:cs typeface="Arial"/>
                      </a:endParaRPr>
                    </a:p>
                  </a:txBody>
                  <a:tcPr marL="73025" marR="73025" marT="73025" marB="73025"/>
                </a:tc>
              </a:tr>
              <a:tr h="448153">
                <a:tc>
                  <a:txBody>
                    <a:bodyPr/>
                    <a:lstStyle/>
                    <a:p>
                      <a:pPr algn="just" rtl="1">
                        <a:spcAft>
                          <a:spcPts val="0"/>
                        </a:spcAft>
                      </a:pPr>
                      <a:r>
                        <a:rPr lang="ar-SA" sz="1400" b="1" dirty="0">
                          <a:solidFill>
                            <a:srgbClr val="000080"/>
                          </a:solidFill>
                          <a:latin typeface="Simplified Arabic"/>
                          <a:ea typeface="Times New Roman"/>
                          <a:cs typeface="Simplified Arabic"/>
                        </a:rPr>
                        <a:t>اليوم</a:t>
                      </a:r>
                      <a:endParaRPr lang="en-US" sz="1200" dirty="0">
                        <a:latin typeface="Calibri"/>
                        <a:ea typeface="Times New Roman"/>
                        <a:cs typeface="Arial"/>
                      </a:endParaRPr>
                    </a:p>
                  </a:txBody>
                  <a:tcPr marL="73025" marR="73025" marT="73025" marB="73025"/>
                </a:tc>
                <a:tc>
                  <a:txBody>
                    <a:bodyPr/>
                    <a:lstStyle/>
                    <a:p>
                      <a:pPr rtl="0">
                        <a:spcAft>
                          <a:spcPts val="0"/>
                        </a:spcAft>
                      </a:pPr>
                      <a:r>
                        <a:rPr lang="en-US" sz="1400" dirty="0">
                          <a:latin typeface="Simplified Arabic"/>
                          <a:ea typeface="Times New Roman"/>
                          <a:cs typeface="Arial"/>
                        </a:rPr>
                        <a:t>=TODAY()</a:t>
                      </a:r>
                      <a:endParaRPr lang="en-US" sz="1200" dirty="0">
                        <a:latin typeface="Calibri"/>
                        <a:ea typeface="Times New Roman"/>
                        <a:cs typeface="Arial"/>
                      </a:endParaRPr>
                    </a:p>
                  </a:txBody>
                  <a:tcPr marL="73025" marR="73025" marT="73025" marB="73025"/>
                </a:tc>
                <a:tc>
                  <a:txBody>
                    <a:bodyPr/>
                    <a:lstStyle/>
                    <a:p>
                      <a:pPr algn="r" rtl="1">
                        <a:spcAft>
                          <a:spcPts val="0"/>
                        </a:spcAft>
                      </a:pPr>
                      <a:r>
                        <a:rPr lang="ar-SA" sz="1400" dirty="0">
                          <a:latin typeface="Simplified Arabic"/>
                          <a:ea typeface="Times New Roman"/>
                          <a:cs typeface="Simplified Arabic"/>
                        </a:rPr>
                        <a:t>إيجاد الوقت الحالي المنسق كتاريخ</a:t>
                      </a:r>
                      <a:endParaRPr lang="en-US" sz="1200" dirty="0">
                        <a:latin typeface="Calibri"/>
                        <a:ea typeface="Times New Roman"/>
                        <a:cs typeface="Arial"/>
                      </a:endParaRPr>
                    </a:p>
                  </a:txBody>
                  <a:tcPr marL="73025" marR="73025" marT="73025" marB="73025"/>
                </a:tc>
              </a:tr>
              <a:tr h="1115913">
                <a:tc>
                  <a:txBody>
                    <a:bodyPr/>
                    <a:lstStyle/>
                    <a:p>
                      <a:pPr algn="just" rtl="1">
                        <a:spcAft>
                          <a:spcPts val="0"/>
                        </a:spcAft>
                      </a:pPr>
                      <a:r>
                        <a:rPr lang="ar-SA" sz="1400" b="1">
                          <a:solidFill>
                            <a:srgbClr val="000080"/>
                          </a:solidFill>
                          <a:latin typeface="Simplified Arabic"/>
                          <a:ea typeface="Times New Roman"/>
                          <a:cs typeface="Simplified Arabic"/>
                        </a:rPr>
                        <a:t>عشري إلى ثنائي، ست عشري، ثماني</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=DEC2BIN(number, [places])</a:t>
                      </a:r>
                      <a:endParaRPr lang="en-US" sz="1200">
                        <a:latin typeface="Calibri"/>
                        <a:ea typeface="Times New Roman"/>
                        <a:cs typeface="Arial"/>
                      </a:endParaRPr>
                    </a:p>
                    <a:p>
                      <a:pPr rtl="0">
                        <a:spcAft>
                          <a:spcPts val="0"/>
                        </a:spcAft>
                      </a:pPr>
                      <a:r>
                        <a:rPr lang="en-US" sz="1400">
                          <a:latin typeface="Simplified Arabic"/>
                          <a:ea typeface="Times New Roman"/>
                          <a:cs typeface="Arial"/>
                        </a:rPr>
                        <a:t>=DEC2HEX(number, [places])</a:t>
                      </a:r>
                      <a:endParaRPr lang="en-US" sz="1200">
                        <a:latin typeface="Calibri"/>
                        <a:ea typeface="Times New Roman"/>
                        <a:cs typeface="Arial"/>
                      </a:endParaRPr>
                    </a:p>
                    <a:p>
                      <a:pPr rtl="0">
                        <a:spcAft>
                          <a:spcPts val="0"/>
                        </a:spcAft>
                      </a:pPr>
                      <a:r>
                        <a:rPr lang="en-US" sz="1400">
                          <a:latin typeface="Simplified Arabic"/>
                          <a:ea typeface="Times New Roman"/>
                          <a:cs typeface="Arial"/>
                        </a:rPr>
                        <a:t>=DEC2OCT(number, [places])</a:t>
                      </a:r>
                      <a:endParaRPr lang="en-US" sz="1200">
                        <a:latin typeface="Calibri"/>
                        <a:ea typeface="Times New Roman"/>
                        <a:cs typeface="Arial"/>
                      </a:endParaRPr>
                    </a:p>
                  </a:txBody>
                  <a:tcPr marL="73025" marR="73025" marT="73025" marB="73025"/>
                </a:tc>
                <a:tc>
                  <a:txBody>
                    <a:bodyPr/>
                    <a:lstStyle/>
                    <a:p>
                      <a:pPr algn="just" rtl="1">
                        <a:spcAft>
                          <a:spcPts val="0"/>
                        </a:spcAft>
                      </a:pPr>
                      <a:r>
                        <a:rPr lang="ar-SA" sz="1400" dirty="0">
                          <a:latin typeface="Simplified Arabic"/>
                          <a:ea typeface="Times New Roman"/>
                          <a:cs typeface="Simplified Arabic"/>
                        </a:rPr>
                        <a:t>إرجاع الرقم العشري الحالي في ثنائي، ست عشري، أو ثماني إلى عدد معين من </a:t>
                      </a:r>
                      <a:r>
                        <a:rPr lang="ar-SA" sz="1400" dirty="0" err="1">
                          <a:latin typeface="Simplified Arabic"/>
                          <a:ea typeface="Times New Roman"/>
                          <a:cs typeface="Simplified Arabic"/>
                        </a:rPr>
                        <a:t>الأماكن.</a:t>
                      </a:r>
                      <a:r>
                        <a:rPr lang="ar-SA" sz="1400" dirty="0">
                          <a:latin typeface="Simplified Arabic"/>
                          <a:ea typeface="Times New Roman"/>
                          <a:cs typeface="Simplified Arabic"/>
                        </a:rPr>
                        <a:t> </a:t>
                      </a:r>
                      <a:endParaRPr lang="en-US" sz="1200" dirty="0">
                        <a:latin typeface="Calibri"/>
                        <a:ea typeface="Times New Roman"/>
                        <a:cs typeface="Arial"/>
                      </a:endParaRPr>
                    </a:p>
                  </a:txBody>
                  <a:tcPr marL="73025" marR="73025" marT="73025" marB="73025"/>
                </a:tc>
              </a:tr>
              <a:tr h="782033">
                <a:tc>
                  <a:txBody>
                    <a:bodyPr/>
                    <a:lstStyle/>
                    <a:p>
                      <a:pPr algn="just" rtl="1">
                        <a:spcAft>
                          <a:spcPts val="0"/>
                        </a:spcAft>
                      </a:pPr>
                      <a:r>
                        <a:rPr lang="ar-SA" sz="1400" b="1">
                          <a:solidFill>
                            <a:srgbClr val="000080"/>
                          </a:solidFill>
                          <a:latin typeface="Simplified Arabic"/>
                          <a:ea typeface="Times New Roman"/>
                          <a:cs typeface="Simplified Arabic"/>
                        </a:rPr>
                        <a:t>هل رقم، هل سلسلة رموز نصية؟ </a:t>
                      </a:r>
                      <a:endParaRPr lang="en-US" sz="1200">
                        <a:latin typeface="Calibri"/>
                        <a:ea typeface="Times New Roman"/>
                        <a:cs typeface="Arial"/>
                      </a:endParaRPr>
                    </a:p>
                  </a:txBody>
                  <a:tcPr marL="73025" marR="73025" marT="73025" marB="73025"/>
                </a:tc>
                <a:tc>
                  <a:txBody>
                    <a:bodyPr/>
                    <a:lstStyle/>
                    <a:p>
                      <a:pPr rtl="0">
                        <a:spcAft>
                          <a:spcPts val="0"/>
                        </a:spcAft>
                      </a:pPr>
                      <a:r>
                        <a:rPr lang="en-US" sz="1400">
                          <a:latin typeface="Simplified Arabic"/>
                          <a:ea typeface="Times New Roman"/>
                          <a:cs typeface="Arial"/>
                        </a:rPr>
                        <a:t>=ISNUMBER(value)</a:t>
                      </a:r>
                      <a:endParaRPr lang="en-US" sz="1200">
                        <a:latin typeface="Calibri"/>
                        <a:ea typeface="Times New Roman"/>
                        <a:cs typeface="Arial"/>
                      </a:endParaRPr>
                    </a:p>
                    <a:p>
                      <a:pPr rtl="0">
                        <a:spcAft>
                          <a:spcPts val="0"/>
                        </a:spcAft>
                      </a:pPr>
                      <a:r>
                        <a:rPr lang="en-US" sz="1400">
                          <a:latin typeface="Simplified Arabic"/>
                          <a:ea typeface="Times New Roman"/>
                          <a:cs typeface="Arial"/>
                        </a:rPr>
                        <a:t>=ISTEXT(value)</a:t>
                      </a:r>
                      <a:endParaRPr lang="en-US" sz="1200">
                        <a:latin typeface="Calibri"/>
                        <a:ea typeface="Times New Roman"/>
                        <a:cs typeface="Arial"/>
                      </a:endParaRPr>
                    </a:p>
                  </a:txBody>
                  <a:tcPr marL="73025" marR="73025" marT="73025" marB="73025"/>
                </a:tc>
                <a:tc>
                  <a:txBody>
                    <a:bodyPr/>
                    <a:lstStyle/>
                    <a:p>
                      <a:pPr algn="just" rtl="1">
                        <a:spcAft>
                          <a:spcPts val="0"/>
                        </a:spcAft>
                      </a:pPr>
                      <a:r>
                        <a:rPr lang="ar-SA" sz="1400" dirty="0">
                          <a:latin typeface="Simplified Arabic"/>
                          <a:ea typeface="Times New Roman"/>
                          <a:cs typeface="Simplified Arabic"/>
                        </a:rPr>
                        <a:t>إرجاع </a:t>
                      </a:r>
                      <a:r>
                        <a:rPr lang="ar-JO" sz="1400" dirty="0" err="1">
                          <a:latin typeface="Simplified Arabic"/>
                          <a:ea typeface="Times New Roman"/>
                          <a:cs typeface="Simplified Arabic"/>
                        </a:rPr>
                        <a:t>صحيح (</a:t>
                      </a:r>
                      <a:r>
                        <a:rPr lang="en-US" sz="1400" dirty="0">
                          <a:latin typeface="Simplified Arabic"/>
                          <a:ea typeface="Times New Roman"/>
                          <a:cs typeface="Arial"/>
                        </a:rPr>
                        <a:t>TRUE</a:t>
                      </a:r>
                      <a:r>
                        <a:rPr lang="ar-JO" sz="1400" dirty="0">
                          <a:latin typeface="Simplified Arabic"/>
                          <a:ea typeface="Times New Roman"/>
                          <a:cs typeface="Simplified Arabic"/>
                        </a:rPr>
                        <a:t>) إذا كانت القيمة رقماً أو نصاً على </a:t>
                      </a:r>
                      <a:r>
                        <a:rPr lang="ar-JO" sz="1400" dirty="0" err="1">
                          <a:latin typeface="Simplified Arabic"/>
                          <a:ea typeface="Times New Roman"/>
                          <a:cs typeface="Simplified Arabic"/>
                        </a:rPr>
                        <a:t>التوالي.</a:t>
                      </a:r>
                      <a:r>
                        <a:rPr lang="ar-JO" sz="1400" dirty="0">
                          <a:latin typeface="Simplified Arabic"/>
                          <a:ea typeface="Times New Roman"/>
                          <a:cs typeface="Simplified Arabic"/>
                        </a:rPr>
                        <a:t> وإلا يعيد </a:t>
                      </a:r>
                      <a:r>
                        <a:rPr lang="ar-JO" sz="1400" dirty="0" err="1">
                          <a:latin typeface="Simplified Arabic"/>
                          <a:ea typeface="Times New Roman"/>
                          <a:cs typeface="Simplified Arabic"/>
                        </a:rPr>
                        <a:t>خطأ (</a:t>
                      </a:r>
                      <a:r>
                        <a:rPr lang="en-US" sz="1400" dirty="0">
                          <a:latin typeface="Simplified Arabic"/>
                          <a:ea typeface="Times New Roman"/>
                          <a:cs typeface="Arial"/>
                        </a:rPr>
                        <a:t>FALSE</a:t>
                      </a:r>
                      <a:r>
                        <a:rPr lang="ar-JO" sz="1400" dirty="0" err="1">
                          <a:latin typeface="Simplified Arabic"/>
                          <a:ea typeface="Times New Roman"/>
                          <a:cs typeface="Simplified Arabic"/>
                        </a:rPr>
                        <a:t>)</a:t>
                      </a:r>
                      <a:endParaRPr lang="en-US" sz="1200" dirty="0">
                        <a:latin typeface="Calibri"/>
                        <a:ea typeface="Times New Roman"/>
                        <a:cs typeface="Arial"/>
                      </a:endParaRPr>
                    </a:p>
                  </a:txBody>
                  <a:tcPr marL="73025" marR="73025" marT="73025" marB="73025"/>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990599"/>
          </a:xfrm>
        </p:spPr>
        <p:txBody>
          <a:bodyPr>
            <a:normAutofit fontScale="90000"/>
          </a:bodyPr>
          <a:lstStyle/>
          <a:p>
            <a:pPr algn="ctr"/>
            <a:r>
              <a:rPr lang="ar-SA" dirty="0" smtClean="0"/>
              <a:t>الدرس 6-4: استخدام الدوال في إكسل</a:t>
            </a:r>
            <a:r>
              <a:rPr lang="ar-JO" dirty="0" smtClean="0"/>
              <a:t/>
            </a:r>
            <a:br>
              <a:rPr lang="ar-JO" dirty="0" smtClean="0"/>
            </a:br>
            <a:endParaRPr lang="ar-SA" dirty="0"/>
          </a:p>
        </p:txBody>
      </p:sp>
      <p:sp>
        <p:nvSpPr>
          <p:cNvPr id="3" name="Subtitle 2"/>
          <p:cNvSpPr>
            <a:spLocks noGrp="1"/>
          </p:cNvSpPr>
          <p:nvPr>
            <p:ph type="subTitle" idx="1"/>
          </p:nvPr>
        </p:nvSpPr>
        <p:spPr>
          <a:xfrm>
            <a:off x="1371600" y="1219200"/>
            <a:ext cx="7086600" cy="4800600"/>
          </a:xfrm>
        </p:spPr>
        <p:txBody>
          <a:bodyPr>
            <a:normAutofit/>
          </a:bodyPr>
          <a:lstStyle/>
          <a:p>
            <a:r>
              <a:rPr lang="ar-SA" sz="2800" b="1" u="sng" dirty="0" smtClean="0"/>
              <a:t>استخدام الدالة </a:t>
            </a:r>
            <a:r>
              <a:rPr lang="en-US" sz="2800" b="1" u="sng" dirty="0" smtClean="0"/>
              <a:t>IF</a:t>
            </a:r>
            <a:endParaRPr lang="ar-JO" sz="2800" b="1" u="sng" dirty="0" smtClean="0"/>
          </a:p>
          <a:p>
            <a:r>
              <a:rPr lang="ar-JO" dirty="0" smtClean="0"/>
              <a:t>يمكنك </a:t>
            </a:r>
            <a:r>
              <a:rPr lang="ar-JO" dirty="0" smtClean="0"/>
              <a:t>استخدام هذه الدالة لحساب قيم مختلفة بناءً على تقييم </a:t>
            </a:r>
            <a:r>
              <a:rPr lang="ar-JO" dirty="0" err="1" smtClean="0"/>
              <a:t>شرط.</a:t>
            </a:r>
            <a:r>
              <a:rPr lang="ar-JO" dirty="0" smtClean="0"/>
              <a:t> بنية الدالة </a:t>
            </a:r>
            <a:r>
              <a:rPr lang="en-US" dirty="0" smtClean="0"/>
              <a:t>IF</a:t>
            </a:r>
            <a:r>
              <a:rPr lang="ar-JO" dirty="0" smtClean="0"/>
              <a:t> على النحو </a:t>
            </a:r>
            <a:r>
              <a:rPr lang="ar-JO" dirty="0" err="1" smtClean="0"/>
              <a:t>التالي:</a:t>
            </a:r>
            <a:r>
              <a:rPr lang="ar-JO" dirty="0" smtClean="0"/>
              <a:t> </a:t>
            </a:r>
            <a:endParaRPr lang="en-US" dirty="0" smtClean="0"/>
          </a:p>
          <a:p>
            <a:r>
              <a:rPr lang="en-US" b="1" dirty="0" smtClean="0"/>
              <a:t>IF(</a:t>
            </a:r>
            <a:r>
              <a:rPr lang="en-US" b="1" dirty="0" err="1" smtClean="0"/>
              <a:t>logical_test</a:t>
            </a:r>
            <a:r>
              <a:rPr lang="en-US" b="1" dirty="0" smtClean="0"/>
              <a:t>, </a:t>
            </a:r>
            <a:r>
              <a:rPr lang="en-US" b="1" dirty="0" err="1" smtClean="0"/>
              <a:t>value_if_true</a:t>
            </a:r>
            <a:r>
              <a:rPr lang="en-US" b="1" dirty="0" smtClean="0"/>
              <a:t>, </a:t>
            </a:r>
            <a:r>
              <a:rPr lang="en-US" b="1" dirty="0" err="1" smtClean="0"/>
              <a:t>value_if_false</a:t>
            </a:r>
            <a:r>
              <a:rPr lang="en-US" b="1" dirty="0" smtClean="0"/>
              <a:t>)</a:t>
            </a:r>
            <a:endParaRPr lang="en-US" dirty="0" smtClean="0"/>
          </a:p>
          <a:p>
            <a:r>
              <a:rPr lang="en-US" dirty="0" smtClean="0"/>
              <a:t> </a:t>
            </a:r>
          </a:p>
          <a:p>
            <a:r>
              <a:rPr lang="ar-SA" dirty="0" smtClean="0"/>
              <a:t>تدعى دوال </a:t>
            </a:r>
            <a:r>
              <a:rPr lang="en-US" dirty="0" smtClean="0"/>
              <a:t>IF</a:t>
            </a:r>
            <a:r>
              <a:rPr lang="ar-JO" dirty="0" smtClean="0"/>
              <a:t> بالدوال الشرطية لأن قيمة الإعادة تعتمد على ما إذا تم تحقيق شرط معين أم لا</a:t>
            </a:r>
            <a:endParaRPr lang="ar-SA"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1999"/>
          </a:xfrm>
        </p:spPr>
        <p:txBody>
          <a:bodyPr>
            <a:normAutofit/>
          </a:bodyPr>
          <a:lstStyle/>
          <a:p>
            <a:r>
              <a:rPr lang="ar-SA" sz="2800" dirty="0" smtClean="0"/>
              <a:t>العمل مع الدوال المتداخلة</a:t>
            </a:r>
            <a:endParaRPr lang="ar-SA" sz="2800" dirty="0"/>
          </a:p>
        </p:txBody>
      </p:sp>
      <p:sp>
        <p:nvSpPr>
          <p:cNvPr id="3" name="Subtitle 2"/>
          <p:cNvSpPr>
            <a:spLocks noGrp="1"/>
          </p:cNvSpPr>
          <p:nvPr>
            <p:ph type="subTitle" idx="1"/>
          </p:nvPr>
        </p:nvSpPr>
        <p:spPr>
          <a:xfrm>
            <a:off x="685800" y="1143000"/>
            <a:ext cx="7772400" cy="4876800"/>
          </a:xfrm>
        </p:spPr>
        <p:txBody>
          <a:bodyPr>
            <a:normAutofit/>
          </a:bodyPr>
          <a:lstStyle/>
          <a:p>
            <a:r>
              <a:rPr lang="ar-SA" dirty="0" smtClean="0"/>
              <a:t>يسمح لك إكسل باستخدام دوال داخل </a:t>
            </a:r>
            <a:r>
              <a:rPr lang="ar-SA" dirty="0" err="1" smtClean="0"/>
              <a:t>دوال.</a:t>
            </a:r>
            <a:r>
              <a:rPr lang="ar-SA" dirty="0" smtClean="0"/>
              <a:t> وهذا </a:t>
            </a:r>
            <a:r>
              <a:rPr lang="ar-SA" dirty="0" err="1" smtClean="0"/>
              <a:t>يدعى "تداخل".</a:t>
            </a:r>
            <a:r>
              <a:rPr lang="ar-SA" dirty="0" smtClean="0"/>
              <a:t> يسمح لك إكسل باستخدام ما يصل حتى 64 دالة متداخلة في عملية حساب واحدة</a:t>
            </a:r>
            <a:r>
              <a:rPr lang="ar-JO" dirty="0" smtClean="0"/>
              <a:t> ، و</a:t>
            </a:r>
            <a:r>
              <a:rPr lang="ar-SA" dirty="0" smtClean="0"/>
              <a:t>هناك طريقة لحساب هذه القيمة بخطوة واحدة باستخدام الدوال المتداخلة</a:t>
            </a:r>
            <a:r>
              <a:rPr lang="ar-JO" dirty="0" smtClean="0"/>
              <a:t> </a:t>
            </a:r>
            <a:r>
              <a:rPr lang="ar-JO" dirty="0" err="1" smtClean="0"/>
              <a:t>:</a:t>
            </a:r>
            <a:endParaRPr lang="ar-JO" dirty="0" smtClean="0"/>
          </a:p>
          <a:p>
            <a:r>
              <a:rPr lang="en-US" b="1" dirty="0" smtClean="0"/>
              <a:t>AVERAGE(AVERAGE(A2:A5), AVERAGE(B2:B5), AVERAGE(C2:C5))</a:t>
            </a:r>
            <a:endParaRPr lang="en-US" dirty="0" smtClean="0"/>
          </a:p>
          <a:p>
            <a:endParaRPr lang="ar-JO" dirty="0" smtClean="0"/>
          </a:p>
          <a:p>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1"/>
          </a:xfrm>
        </p:spPr>
        <p:txBody>
          <a:bodyPr>
            <a:noAutofit/>
          </a:bodyPr>
          <a:lstStyle/>
          <a:p>
            <a:r>
              <a:rPr lang="ar-SA" sz="2800" dirty="0" smtClean="0"/>
              <a:t>فتح مصنف</a:t>
            </a:r>
            <a:endParaRPr lang="ar-SA" sz="2800" dirty="0"/>
          </a:p>
        </p:txBody>
      </p:sp>
      <p:sp>
        <p:nvSpPr>
          <p:cNvPr id="3" name="Subtitle 2"/>
          <p:cNvSpPr>
            <a:spLocks noGrp="1"/>
          </p:cNvSpPr>
          <p:nvPr>
            <p:ph type="subTitle" idx="1"/>
          </p:nvPr>
        </p:nvSpPr>
        <p:spPr>
          <a:xfrm>
            <a:off x="1143000" y="1371600"/>
            <a:ext cx="7162800" cy="4724400"/>
          </a:xfrm>
        </p:spPr>
        <p:txBody>
          <a:bodyPr>
            <a:normAutofit/>
          </a:bodyPr>
          <a:lstStyle/>
          <a:p>
            <a:pPr>
              <a:buFont typeface="Wingdings" pitchFamily="2" charset="2"/>
              <a:buChar char="v"/>
            </a:pPr>
            <a:r>
              <a:rPr lang="ar-SA" dirty="0" smtClean="0"/>
              <a:t>لفتح مصنف موجود في حال أن برنامج الإكسل غير مفتوح</a:t>
            </a:r>
            <a:r>
              <a:rPr lang="ar-SA" dirty="0" smtClean="0"/>
              <a:t>،</a:t>
            </a:r>
            <a:r>
              <a:rPr lang="ar-JO" dirty="0" smtClean="0"/>
              <a:t>   </a:t>
            </a:r>
            <a:r>
              <a:rPr lang="ar-SA" dirty="0" smtClean="0"/>
              <a:t>أنقر </a:t>
            </a:r>
            <a:r>
              <a:rPr lang="ar-SA" dirty="0" smtClean="0"/>
              <a:t>مرتين على اسم الملف المراد فتحه: </a:t>
            </a:r>
            <a:endParaRPr lang="en-US" dirty="0" smtClean="0"/>
          </a:p>
          <a:p>
            <a:endParaRPr lang="ar-JO" dirty="0" smtClean="0"/>
          </a:p>
          <a:p>
            <a:endParaRPr lang="ar-JO" dirty="0" smtClean="0"/>
          </a:p>
          <a:p>
            <a:pPr>
              <a:buFont typeface="Wingdings" pitchFamily="2" charset="2"/>
              <a:buChar char="v"/>
            </a:pPr>
            <a:r>
              <a:rPr lang="ar-SA" dirty="0" smtClean="0"/>
              <a:t>لفتح مصنف موجود في حال كان برنامج الإكسل كان مفتوحاً، أنقر ملف ← فتح: </a:t>
            </a:r>
            <a:endParaRPr lang="en-US" dirty="0" smtClean="0"/>
          </a:p>
          <a:p>
            <a:endParaRPr lang="ar-SA" dirty="0"/>
          </a:p>
        </p:txBody>
      </p:sp>
      <p:pic>
        <p:nvPicPr>
          <p:cNvPr id="8194" name="Picture 2"/>
          <p:cNvPicPr>
            <a:picLocks noChangeAspect="1" noChangeArrowheads="1"/>
          </p:cNvPicPr>
          <p:nvPr/>
        </p:nvPicPr>
        <p:blipFill>
          <a:blip r:embed="rId2" cstate="print"/>
          <a:srcRect/>
          <a:stretch>
            <a:fillRect/>
          </a:stretch>
        </p:blipFill>
        <p:spPr bwMode="auto">
          <a:xfrm>
            <a:off x="2514600" y="2057400"/>
            <a:ext cx="1047750" cy="9144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2438400" y="3886200"/>
            <a:ext cx="1352550" cy="174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533400"/>
          </a:xfrm>
        </p:spPr>
        <p:txBody>
          <a:bodyPr>
            <a:normAutofit/>
          </a:bodyPr>
          <a:lstStyle/>
          <a:p>
            <a:r>
              <a:rPr lang="ar-SA" sz="2800" dirty="0" smtClean="0"/>
              <a:t>تقسيم الصيغ المعقدة</a:t>
            </a:r>
            <a:endParaRPr lang="ar-SA" sz="2800" dirty="0"/>
          </a:p>
        </p:txBody>
      </p:sp>
      <p:sp>
        <p:nvSpPr>
          <p:cNvPr id="3" name="Subtitle 2"/>
          <p:cNvSpPr>
            <a:spLocks noGrp="1"/>
          </p:cNvSpPr>
          <p:nvPr>
            <p:ph type="subTitle" idx="1"/>
          </p:nvPr>
        </p:nvSpPr>
        <p:spPr>
          <a:xfrm>
            <a:off x="685800" y="990600"/>
            <a:ext cx="7772400" cy="4953000"/>
          </a:xfrm>
        </p:spPr>
        <p:txBody>
          <a:bodyPr>
            <a:normAutofit/>
          </a:bodyPr>
          <a:lstStyle/>
          <a:p>
            <a:r>
              <a:rPr lang="ar-SA" dirty="0" smtClean="0"/>
              <a:t>كما ترى، إكسل قادر على عمل الكثير في خلية </a:t>
            </a:r>
            <a:r>
              <a:rPr lang="ar-SA" dirty="0" err="1" smtClean="0"/>
              <a:t>واحدة.</a:t>
            </a:r>
            <a:r>
              <a:rPr lang="ar-SA" dirty="0" smtClean="0"/>
              <a:t> لكن ما قد لا يمكنك رؤيته هو كيف تعمل الصيغة </a:t>
            </a:r>
            <a:r>
              <a:rPr lang="ar-SA" dirty="0" err="1" smtClean="0"/>
              <a:t>فعلاً.</a:t>
            </a:r>
            <a:r>
              <a:rPr lang="ar-SA" dirty="0" smtClean="0"/>
              <a:t> ولذلك، يأخذ إكسل تلميحاً من مبرمجي الكمبيوتر ويسمح لك بإضافة </a:t>
            </a:r>
            <a:r>
              <a:rPr lang="ar-SA" b="1" dirty="0" smtClean="0"/>
              <a:t>فواصل سطور</a:t>
            </a:r>
            <a:r>
              <a:rPr lang="ar-SA" dirty="0" smtClean="0"/>
              <a:t> للصيغة:</a:t>
            </a:r>
            <a:endParaRPr lang="ar-JO" dirty="0" smtClean="0"/>
          </a:p>
          <a:p>
            <a:r>
              <a:rPr lang="ar-JO" dirty="0" err="1" smtClean="0"/>
              <a:t>مثال:</a:t>
            </a:r>
            <a:r>
              <a:rPr lang="ar-JO" dirty="0" smtClean="0"/>
              <a:t> </a:t>
            </a:r>
            <a:r>
              <a:rPr lang="ar-SA" dirty="0" smtClean="0"/>
              <a:t>يريد المدرس أن يضيف وصفاً لدرجة كل طالب بناء على </a:t>
            </a:r>
            <a:r>
              <a:rPr lang="ar-SA" dirty="0" err="1" smtClean="0"/>
              <a:t>درجاتهم.</a:t>
            </a:r>
            <a:r>
              <a:rPr lang="ar-SA" dirty="0" smtClean="0"/>
              <a:t> إذا كانت درجة الطالب 8 أو أكثر، فستكون درجته مرتفع جداً، أما إذا كانت درجته 6 أو أعلى فستكون درجته </a:t>
            </a:r>
            <a:r>
              <a:rPr lang="ar-SA" dirty="0" err="1" smtClean="0"/>
              <a:t>مرتفع .....</a:t>
            </a:r>
            <a:r>
              <a:rPr lang="ar-SA" dirty="0" smtClean="0"/>
              <a:t> الخ</a:t>
            </a:r>
            <a:endParaRPr lang="ar-JO" dirty="0" smtClean="0"/>
          </a:p>
          <a:p>
            <a:endParaRPr lang="ar-JO" dirty="0" smtClean="0"/>
          </a:p>
          <a:p>
            <a:r>
              <a:rPr lang="en-US" b="1" dirty="0" smtClean="0"/>
              <a:t>IF(B2&gt;=8, “Very High”, </a:t>
            </a:r>
            <a:endParaRPr lang="en-US" dirty="0" smtClean="0"/>
          </a:p>
          <a:p>
            <a:r>
              <a:rPr lang="en-US" b="1" dirty="0" smtClean="0"/>
              <a:t>    IF(B2&gt;=6, “High”, </a:t>
            </a:r>
            <a:endParaRPr lang="en-US" dirty="0" smtClean="0"/>
          </a:p>
          <a:p>
            <a:r>
              <a:rPr lang="en-US" b="1" dirty="0" smtClean="0"/>
              <a:t>        IF(B2&gt;=4, “Average”, </a:t>
            </a:r>
            <a:endParaRPr lang="en-US" dirty="0" smtClean="0"/>
          </a:p>
          <a:p>
            <a:r>
              <a:rPr lang="en-US" b="1" dirty="0" smtClean="0"/>
              <a:t>            IF(B2&gt;=2, “Low”, “Very Low”))))</a:t>
            </a:r>
            <a:endParaRPr lang="en-US" dirty="0" smtClean="0"/>
          </a:p>
          <a:p>
            <a:endParaRPr lang="ar-SA"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1"/>
          </a:xfrm>
        </p:spPr>
        <p:txBody>
          <a:bodyPr>
            <a:normAutofit/>
          </a:bodyPr>
          <a:lstStyle/>
          <a:p>
            <a:r>
              <a:rPr lang="ar-SA" sz="2800" dirty="0" smtClean="0"/>
              <a:t>استخدام الدوال والتعبئة التلقائية لإجراء حسابات صعبة</a:t>
            </a:r>
            <a:endParaRPr lang="ar-SA" sz="2800" dirty="0"/>
          </a:p>
        </p:txBody>
      </p:sp>
      <p:sp>
        <p:nvSpPr>
          <p:cNvPr id="3" name="Subtitle 2"/>
          <p:cNvSpPr>
            <a:spLocks noGrp="1"/>
          </p:cNvSpPr>
          <p:nvPr>
            <p:ph type="subTitle" idx="1"/>
          </p:nvPr>
        </p:nvSpPr>
        <p:spPr>
          <a:xfrm>
            <a:off x="1295400" y="1295400"/>
            <a:ext cx="7010400" cy="4724400"/>
          </a:xfrm>
        </p:spPr>
        <p:txBody>
          <a:bodyPr>
            <a:normAutofit/>
          </a:bodyPr>
          <a:lstStyle/>
          <a:p>
            <a:pPr>
              <a:lnSpc>
                <a:spcPct val="150000"/>
              </a:lnSpc>
            </a:pPr>
            <a:r>
              <a:rPr lang="ar-SA" dirty="0" smtClean="0"/>
              <a:t>يمكن أن تكون حسابات الاحتمالات، مثل تلك التي تشمل توزيع ذو حدين، صعبة ومزعجة للقيام </a:t>
            </a:r>
            <a:r>
              <a:rPr lang="ar-SA" dirty="0" err="1" smtClean="0"/>
              <a:t>بها</a:t>
            </a:r>
            <a:r>
              <a:rPr lang="ar-SA" dirty="0" smtClean="0"/>
              <a:t> </a:t>
            </a:r>
            <a:r>
              <a:rPr lang="ar-SA" dirty="0" err="1" smtClean="0"/>
              <a:t>يدوياً.</a:t>
            </a:r>
            <a:r>
              <a:rPr lang="ar-SA" dirty="0" smtClean="0"/>
              <a:t> لكن يمكنك باستخدام إكسل 2010 إجراء حسابات إحصائية معقدة مثل هذه بخطوات بسيطة </a:t>
            </a:r>
            <a:r>
              <a:rPr lang="ar-SA" dirty="0" err="1" smtClean="0"/>
              <a:t>قليلة.</a:t>
            </a:r>
            <a:r>
              <a:rPr lang="ar-SA" dirty="0" smtClean="0"/>
              <a:t> بكلمات قليلة، يمكن عمل هذا باستخدام صيغة على بيانات محددة جيداً ثم استخدام التعبئة التلقائية لنسخ الصيغة إلى عدة </a:t>
            </a:r>
            <a:r>
              <a:rPr lang="ar-SA" dirty="0" err="1" smtClean="0"/>
              <a:t>خلايا.</a:t>
            </a:r>
            <a:r>
              <a:rPr lang="ar-SA" dirty="0" smtClean="0"/>
              <a:t> </a:t>
            </a:r>
            <a:endParaRPr lang="en-US" dirty="0" smtClean="0"/>
          </a:p>
          <a:p>
            <a:endParaRPr lang="ar-SA"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0"/>
          </a:xfrm>
        </p:spPr>
        <p:txBody>
          <a:bodyPr>
            <a:normAutofit/>
          </a:bodyPr>
          <a:lstStyle/>
          <a:p>
            <a:pPr algn="ctr"/>
            <a:r>
              <a:rPr lang="ar-SA" sz="2800" dirty="0" smtClean="0"/>
              <a:t>الدرس 6-5: العمل مع الأسماء </a:t>
            </a:r>
            <a:r>
              <a:rPr lang="ar-SA" sz="2800" dirty="0" smtClean="0"/>
              <a:t>والنطاقات</a:t>
            </a:r>
            <a:endParaRPr lang="ar-SA" sz="2800" dirty="0"/>
          </a:p>
        </p:txBody>
      </p:sp>
      <p:sp>
        <p:nvSpPr>
          <p:cNvPr id="3" name="Subtitle 2"/>
          <p:cNvSpPr>
            <a:spLocks noGrp="1"/>
          </p:cNvSpPr>
          <p:nvPr>
            <p:ph type="subTitle" idx="1"/>
          </p:nvPr>
        </p:nvSpPr>
        <p:spPr>
          <a:xfrm>
            <a:off x="685800" y="1066800"/>
            <a:ext cx="7772400" cy="4876800"/>
          </a:xfrm>
        </p:spPr>
        <p:txBody>
          <a:bodyPr>
            <a:normAutofit/>
          </a:bodyPr>
          <a:lstStyle/>
          <a:p>
            <a:r>
              <a:rPr lang="ar-SA" sz="2800" b="1" u="sng" dirty="0" smtClean="0"/>
              <a:t>ما هي أسماء النطاق؟</a:t>
            </a:r>
            <a:endParaRPr lang="ar-JO" sz="2800" b="1" u="sng" dirty="0" smtClean="0"/>
          </a:p>
          <a:p>
            <a:r>
              <a:rPr lang="ar-SA" dirty="0" smtClean="0"/>
              <a:t>أسماء </a:t>
            </a:r>
            <a:r>
              <a:rPr lang="ar-SA" dirty="0" smtClean="0"/>
              <a:t>النطاق عبارة عن عناوين مفيدة يمكنك تصميمها لخلايا مفردة أو لنطاقات </a:t>
            </a:r>
            <a:r>
              <a:rPr lang="ar-SA" dirty="0" err="1" smtClean="0"/>
              <a:t>خلية.</a:t>
            </a:r>
            <a:r>
              <a:rPr lang="ar-SA" dirty="0" smtClean="0"/>
              <a:t> يمكنك استخدام اسم النطاق في أي مكان تستخدم فيه مرجع خلية أو مرجع نطاق </a:t>
            </a:r>
            <a:r>
              <a:rPr lang="ar-SA" dirty="0" err="1" smtClean="0"/>
              <a:t>خلية.</a:t>
            </a:r>
            <a:r>
              <a:rPr lang="ar-SA" dirty="0" smtClean="0"/>
              <a:t> وهذا يعني أن بإمكانك استخدام اسم </a:t>
            </a:r>
            <a:r>
              <a:rPr lang="ar-SA" dirty="0" err="1" smtClean="0"/>
              <a:t>مثل </a:t>
            </a:r>
            <a:r>
              <a:rPr lang="ar-SA" dirty="0" smtClean="0"/>
              <a:t>"موظفين" لوصف نطاق من الخلايا بدلاً من </a:t>
            </a:r>
            <a:r>
              <a:rPr lang="ar-SA" dirty="0" err="1" smtClean="0"/>
              <a:t>مرجعها </a:t>
            </a:r>
            <a:r>
              <a:rPr lang="ar-SA" dirty="0" smtClean="0"/>
              <a:t>(مثل </a:t>
            </a:r>
            <a:r>
              <a:rPr lang="en-US" dirty="0" smtClean="0"/>
              <a:t>C2:C55</a:t>
            </a:r>
            <a:r>
              <a:rPr lang="ar-JO" dirty="0" err="1" smtClean="0"/>
              <a:t>).</a:t>
            </a:r>
            <a:r>
              <a:rPr lang="ar-JO" dirty="0" smtClean="0"/>
              <a:t> </a:t>
            </a:r>
          </a:p>
          <a:p>
            <a:endParaRPr lang="ar-JO" dirty="0" smtClean="0"/>
          </a:p>
          <a:p>
            <a:r>
              <a:rPr lang="ar-SA" sz="2800" b="1" u="sng" dirty="0" smtClean="0"/>
              <a:t>تعريف واستخدام أسماء النطاق</a:t>
            </a:r>
            <a:endParaRPr lang="ar-JO" sz="2800" b="1" u="sng" dirty="0" smtClean="0"/>
          </a:p>
          <a:p>
            <a:r>
              <a:rPr lang="ar-SA" dirty="0" smtClean="0"/>
              <a:t>بعد أن تعرفنا على الغرض من </a:t>
            </a:r>
            <a:r>
              <a:rPr lang="ar-SA" dirty="0" err="1" smtClean="0"/>
              <a:t>النطاقات </a:t>
            </a:r>
            <a:r>
              <a:rPr lang="ar-SA" dirty="0" smtClean="0"/>
              <a:t>، فلنستكشف معاً كيف </a:t>
            </a:r>
            <a:r>
              <a:rPr lang="ar-SA" dirty="0" err="1" smtClean="0"/>
              <a:t>نستخدمها.</a:t>
            </a:r>
            <a:r>
              <a:rPr lang="ar-SA" dirty="0" smtClean="0"/>
              <a:t> لتحديد اسم نطاق، حدد خلية واحدة أو نطاق خلية ثم أنقر </a:t>
            </a:r>
            <a:r>
              <a:rPr lang="ar-SA" dirty="0" err="1" smtClean="0"/>
              <a:t>صيغ </a:t>
            </a:r>
            <a:r>
              <a:rPr lang="ar-SA" dirty="0" smtClean="0"/>
              <a:t>← تحديد تعريف اسم</a:t>
            </a:r>
            <a:endParaRPr lang="ar-SA"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rmAutofit/>
          </a:bodyPr>
          <a:lstStyle/>
          <a:p>
            <a:r>
              <a:rPr lang="ar-SA" sz="2800" dirty="0" smtClean="0"/>
              <a:t>أوامر الأسماء المعرفة</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smtClean="0"/>
              <a:t>لنأخذ لحظة لاستعراض الأوامر في مجموعة الأسماء المعرفة على </a:t>
            </a:r>
            <a:r>
              <a:rPr lang="ar-SA" dirty="0" err="1" smtClean="0"/>
              <a:t>تبويبة</a:t>
            </a:r>
            <a:r>
              <a:rPr lang="ar-SA" dirty="0" smtClean="0"/>
              <a:t> الصيغ</a:t>
            </a:r>
            <a:r>
              <a:rPr lang="ar-JO" dirty="0" err="1" smtClean="0"/>
              <a:t>:</a:t>
            </a:r>
            <a:endParaRPr lang="ar-JO" dirty="0" smtClean="0"/>
          </a:p>
          <a:p>
            <a:pPr>
              <a:buFont typeface="Wingdings" pitchFamily="2" charset="2"/>
              <a:buChar char="v"/>
            </a:pPr>
            <a:r>
              <a:rPr lang="ar-SA" b="1" dirty="0" smtClean="0"/>
              <a:t>إدارة الأسماء</a:t>
            </a:r>
            <a:endParaRPr lang="ar-JO" b="1" dirty="0" smtClean="0"/>
          </a:p>
          <a:p>
            <a:pPr>
              <a:buFont typeface="Wingdings" pitchFamily="2" charset="2"/>
              <a:buChar char="v"/>
            </a:pPr>
            <a:r>
              <a:rPr lang="ar-SA" b="1" dirty="0" smtClean="0"/>
              <a:t>تعريف اسم</a:t>
            </a:r>
            <a:endParaRPr lang="ar-JO" b="1" dirty="0" smtClean="0"/>
          </a:p>
          <a:p>
            <a:pPr>
              <a:buFont typeface="Wingdings" pitchFamily="2" charset="2"/>
              <a:buChar char="v"/>
            </a:pPr>
            <a:r>
              <a:rPr lang="ar-SA" b="1" dirty="0" smtClean="0"/>
              <a:t>الاستخدام في صيغة</a:t>
            </a:r>
            <a:endParaRPr lang="ar-JO" b="1" dirty="0" smtClean="0"/>
          </a:p>
          <a:p>
            <a:pPr>
              <a:buFont typeface="Wingdings" pitchFamily="2" charset="2"/>
              <a:buChar char="v"/>
            </a:pPr>
            <a:r>
              <a:rPr lang="ar-SA" b="1" dirty="0" smtClean="0"/>
              <a:t>إنشاء من تحديد</a:t>
            </a:r>
            <a:endParaRPr lang="ar-JO" b="1" dirty="0" smtClean="0"/>
          </a:p>
          <a:p>
            <a:pPr>
              <a:buFont typeface="Wingdings" pitchFamily="2" charset="2"/>
              <a:buChar char="v"/>
            </a:pPr>
            <a:endParaRPr lang="ar-JO" b="1"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تحديد نطاقات غير متجاورة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تعرف أنه يمكنك تحديد خلايا فردية أو نقر وسحب </a:t>
            </a:r>
            <a:r>
              <a:rPr lang="ar-SA" dirty="0" err="1" smtClean="0"/>
              <a:t>الماوس</a:t>
            </a:r>
            <a:r>
              <a:rPr lang="ar-SA" dirty="0" smtClean="0"/>
              <a:t> لتحديد عدة خلايا في مربع أو </a:t>
            </a:r>
            <a:r>
              <a:rPr lang="ar-SA" dirty="0" err="1" smtClean="0"/>
              <a:t>مثلث.</a:t>
            </a:r>
            <a:r>
              <a:rPr lang="ar-SA" dirty="0" smtClean="0"/>
              <a:t> على أي حال، قد تحتاج إلى تحديد عدة خلايا غير متجاورة لإكمال عملية</a:t>
            </a:r>
            <a:r>
              <a:rPr lang="ar-JO" dirty="0" err="1" smtClean="0"/>
              <a:t>.</a:t>
            </a:r>
            <a:endParaRPr lang="ar-JO" b="1" dirty="0" smtClean="0"/>
          </a:p>
          <a:p>
            <a:endParaRPr lang="ar-JO" b="1" dirty="0" smtClean="0"/>
          </a:p>
        </p:txBody>
      </p:sp>
      <p:pic>
        <p:nvPicPr>
          <p:cNvPr id="125953" name="Picture 1"/>
          <p:cNvPicPr>
            <a:picLocks noChangeAspect="1" noChangeArrowheads="1"/>
          </p:cNvPicPr>
          <p:nvPr/>
        </p:nvPicPr>
        <p:blipFill>
          <a:blip r:embed="rId2" cstate="print"/>
          <a:srcRect/>
          <a:stretch>
            <a:fillRect/>
          </a:stretch>
        </p:blipFill>
        <p:spPr bwMode="auto">
          <a:xfrm>
            <a:off x="990600" y="1600200"/>
            <a:ext cx="2590800" cy="1524000"/>
          </a:xfrm>
          <a:prstGeom prst="rect">
            <a:avLst/>
          </a:prstGeom>
          <a:noFill/>
          <a:ln w="9525">
            <a:noFill/>
            <a:miter lim="800000"/>
            <a:headEnd/>
            <a:tailEnd/>
          </a:ln>
          <a:effec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8025"/>
          </a:xfrm>
        </p:spPr>
        <p:txBody>
          <a:bodyPr>
            <a:normAutofit/>
          </a:bodyPr>
          <a:lstStyle/>
          <a:p>
            <a:r>
              <a:rPr lang="ar-SA" sz="2800" dirty="0" smtClean="0"/>
              <a:t>استخدام الحساب التلقائي</a:t>
            </a:r>
            <a:endParaRPr lang="ar-SA" sz="2800" dirty="0"/>
          </a:p>
        </p:txBody>
      </p:sp>
      <p:sp>
        <p:nvSpPr>
          <p:cNvPr id="3" name="Subtitle 2"/>
          <p:cNvSpPr>
            <a:spLocks noGrp="1"/>
          </p:cNvSpPr>
          <p:nvPr>
            <p:ph type="subTitle" idx="1"/>
          </p:nvPr>
        </p:nvSpPr>
        <p:spPr>
          <a:xfrm>
            <a:off x="1219200" y="1219200"/>
            <a:ext cx="7315200" cy="4800600"/>
          </a:xfrm>
        </p:spPr>
        <p:txBody>
          <a:bodyPr>
            <a:normAutofit/>
          </a:bodyPr>
          <a:lstStyle/>
          <a:p>
            <a:r>
              <a:rPr lang="ar-SA" dirty="0" smtClean="0"/>
              <a:t>يستطيع إكسل القيام تلقائياً بإجراء عدد من الحسابات السريعة باستخدام الدالة حساب </a:t>
            </a:r>
            <a:r>
              <a:rPr lang="ar-SA" dirty="0" err="1" smtClean="0"/>
              <a:t>تلقائي.</a:t>
            </a:r>
            <a:r>
              <a:rPr lang="ar-SA" dirty="0" smtClean="0"/>
              <a:t> كل ما عليك عمله هو تحديد نطاق من الخلايا وسيظهر إكسل معلومات أساسية مثل المتوسط أو مجموع جميع القيم</a:t>
            </a:r>
            <a:r>
              <a:rPr lang="ar-JO" dirty="0" smtClean="0"/>
              <a:t> وذلك على شريط الحالة</a:t>
            </a:r>
            <a:r>
              <a:rPr lang="ar-SA" dirty="0" err="1" smtClean="0"/>
              <a:t>.</a:t>
            </a:r>
            <a:r>
              <a:rPr lang="ar-SA" dirty="0" smtClean="0"/>
              <a:t> </a:t>
            </a:r>
            <a:endParaRPr lang="en-US" dirty="0" smtClean="0"/>
          </a:p>
          <a:p>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31825"/>
          </a:xfrm>
        </p:spPr>
        <p:txBody>
          <a:bodyPr>
            <a:normAutofit/>
          </a:bodyPr>
          <a:lstStyle/>
          <a:p>
            <a:r>
              <a:rPr lang="ar-SA" sz="2800" dirty="0" smtClean="0"/>
              <a:t>حفظ المصنف</a:t>
            </a:r>
            <a:endParaRPr lang="ar-SA" sz="2800" dirty="0"/>
          </a:p>
        </p:txBody>
      </p:sp>
      <p:sp>
        <p:nvSpPr>
          <p:cNvPr id="3" name="Subtitle 2"/>
          <p:cNvSpPr>
            <a:spLocks noGrp="1"/>
          </p:cNvSpPr>
          <p:nvPr>
            <p:ph type="subTitle" idx="1"/>
          </p:nvPr>
        </p:nvSpPr>
        <p:spPr>
          <a:xfrm>
            <a:off x="1371600" y="1143000"/>
            <a:ext cx="6934200" cy="4953000"/>
          </a:xfrm>
        </p:spPr>
        <p:txBody>
          <a:bodyPr>
            <a:normAutofit/>
          </a:bodyPr>
          <a:lstStyle/>
          <a:p>
            <a:r>
              <a:rPr lang="ar-SA" dirty="0" smtClean="0"/>
              <a:t>أنظر إلى الجدول أدناه الذي يوضح إجراءات كل أمر على ملف جديد أو على ملف موجود</a:t>
            </a:r>
            <a:r>
              <a:rPr lang="ar-JO" dirty="0" smtClean="0"/>
              <a:t>:</a:t>
            </a:r>
            <a:endParaRPr lang="ar-SA" dirty="0"/>
          </a:p>
        </p:txBody>
      </p:sp>
      <p:graphicFrame>
        <p:nvGraphicFramePr>
          <p:cNvPr id="4" name="Table 3"/>
          <p:cNvGraphicFramePr>
            <a:graphicFrameLocks noGrp="1"/>
          </p:cNvGraphicFramePr>
          <p:nvPr/>
        </p:nvGraphicFramePr>
        <p:xfrm>
          <a:off x="990600" y="2590800"/>
          <a:ext cx="6858000" cy="3276600"/>
        </p:xfrm>
        <a:graphic>
          <a:graphicData uri="http://schemas.openxmlformats.org/drawingml/2006/table">
            <a:tbl>
              <a:tblPr rtl="1" firstRow="1" bandRow="1">
                <a:tableStyleId>{5C22544A-7EE6-4342-B048-85BDC9FD1C3A}</a:tableStyleId>
              </a:tblPr>
              <a:tblGrid>
                <a:gridCol w="2286000"/>
                <a:gridCol w="2286000"/>
                <a:gridCol w="2286000"/>
              </a:tblGrid>
              <a:tr h="512737">
                <a:tc>
                  <a:txBody>
                    <a:bodyPr/>
                    <a:lstStyle/>
                    <a:p>
                      <a:pPr rtl="1"/>
                      <a:endParaRPr lang="ar-SA" dirty="0"/>
                    </a:p>
                  </a:txBody>
                  <a:tcPr/>
                </a:tc>
                <a:tc>
                  <a:txBody>
                    <a:bodyPr/>
                    <a:lstStyle/>
                    <a:p>
                      <a:pPr algn="just" rtl="1">
                        <a:spcAft>
                          <a:spcPts val="0"/>
                        </a:spcAft>
                      </a:pPr>
                      <a:r>
                        <a:rPr lang="ar-SA" sz="1600" b="1" dirty="0">
                          <a:solidFill>
                            <a:srgbClr val="000080"/>
                          </a:solidFill>
                          <a:latin typeface="Simplified Arabic"/>
                          <a:ea typeface="Times New Roman"/>
                          <a:cs typeface="Simplified Arabic"/>
                        </a:rPr>
                        <a:t>حفظ</a:t>
                      </a:r>
                      <a:endParaRPr lang="en-US" sz="1400" dirty="0">
                        <a:latin typeface="Calibri"/>
                        <a:ea typeface="Times New Roman"/>
                        <a:cs typeface="Arial"/>
                      </a:endParaRPr>
                    </a:p>
                  </a:txBody>
                  <a:tcPr marL="73025" marR="73025" marT="73025" marB="73025"/>
                </a:tc>
                <a:tc>
                  <a:txBody>
                    <a:bodyPr/>
                    <a:lstStyle/>
                    <a:p>
                      <a:pPr algn="just" rtl="1">
                        <a:spcAft>
                          <a:spcPts val="0"/>
                        </a:spcAft>
                      </a:pPr>
                      <a:r>
                        <a:rPr lang="ar-SA" sz="1600" b="1" dirty="0">
                          <a:solidFill>
                            <a:srgbClr val="000080"/>
                          </a:solidFill>
                          <a:latin typeface="Simplified Arabic"/>
                          <a:ea typeface="Times New Roman"/>
                          <a:cs typeface="Simplified Arabic"/>
                        </a:rPr>
                        <a:t>حفظ باسم</a:t>
                      </a:r>
                      <a:endParaRPr lang="en-US" sz="1400" dirty="0">
                        <a:latin typeface="Calibri"/>
                        <a:ea typeface="Times New Roman"/>
                        <a:cs typeface="Arial"/>
                      </a:endParaRPr>
                    </a:p>
                  </a:txBody>
                  <a:tcPr marL="73025" marR="73025" marT="73025" marB="73025"/>
                </a:tc>
              </a:tr>
              <a:tr h="1086932">
                <a:tc>
                  <a:txBody>
                    <a:bodyPr/>
                    <a:lstStyle/>
                    <a:p>
                      <a:pPr algn="just" rtl="1">
                        <a:spcAft>
                          <a:spcPts val="0"/>
                        </a:spcAft>
                      </a:pPr>
                      <a:r>
                        <a:rPr lang="ar-SA" sz="1600" b="1" dirty="0">
                          <a:solidFill>
                            <a:srgbClr val="000080"/>
                          </a:solidFill>
                          <a:latin typeface="Simplified Arabic"/>
                          <a:ea typeface="Times New Roman"/>
                          <a:cs typeface="Simplified Arabic"/>
                        </a:rPr>
                        <a:t>ملف جديد</a:t>
                      </a:r>
                      <a:endParaRPr lang="en-US" sz="1400" dirty="0">
                        <a:latin typeface="Calibri"/>
                        <a:ea typeface="Times New Roman"/>
                        <a:cs typeface="Arial"/>
                      </a:endParaRPr>
                    </a:p>
                  </a:txBody>
                  <a:tcPr marL="73025" marR="73025" marT="73025" marB="73025"/>
                </a:tc>
                <a:tc>
                  <a:txBody>
                    <a:bodyPr/>
                    <a:lstStyle/>
                    <a:p>
                      <a:pPr algn="just" rtl="1">
                        <a:spcAft>
                          <a:spcPts val="0"/>
                        </a:spcAft>
                      </a:pPr>
                      <a:r>
                        <a:rPr lang="ar-SA" sz="1600" dirty="0">
                          <a:latin typeface="Simplified Arabic"/>
                          <a:ea typeface="Times New Roman"/>
                          <a:cs typeface="Simplified Arabic"/>
                        </a:rPr>
                        <a:t>سيطلب منك إعطاء اسم للملف واختيار موقع </a:t>
                      </a:r>
                      <a:r>
                        <a:rPr lang="ar-SA" sz="1600" dirty="0" err="1">
                          <a:latin typeface="Simplified Arabic"/>
                          <a:ea typeface="Times New Roman"/>
                          <a:cs typeface="Simplified Arabic"/>
                        </a:rPr>
                        <a:t>الحفظ.</a:t>
                      </a:r>
                      <a:r>
                        <a:rPr lang="ar-SA" sz="1600" dirty="0">
                          <a:latin typeface="Simplified Arabic"/>
                          <a:ea typeface="Times New Roman"/>
                          <a:cs typeface="Simplified Arabic"/>
                        </a:rPr>
                        <a:t> ويمكنك أيضاً تحديد نوع </a:t>
                      </a:r>
                      <a:r>
                        <a:rPr lang="ar-SA" sz="1600" dirty="0" err="1">
                          <a:latin typeface="Simplified Arabic"/>
                          <a:ea typeface="Times New Roman"/>
                          <a:cs typeface="Simplified Arabic"/>
                        </a:rPr>
                        <a:t>الملف.</a:t>
                      </a:r>
                      <a:r>
                        <a:rPr lang="ar-SA" sz="1600" dirty="0">
                          <a:latin typeface="Simplified Arabic"/>
                          <a:ea typeface="Times New Roman"/>
                          <a:cs typeface="Simplified Arabic"/>
                        </a:rPr>
                        <a:t> </a:t>
                      </a:r>
                      <a:endParaRPr lang="en-US" sz="1400" dirty="0">
                        <a:latin typeface="Calibri"/>
                        <a:ea typeface="Times New Roman"/>
                        <a:cs typeface="Arial"/>
                      </a:endParaRPr>
                    </a:p>
                  </a:txBody>
                  <a:tcPr marL="73025" marR="73025" marT="73025" marB="73025"/>
                </a:tc>
                <a:tc>
                  <a:txBody>
                    <a:bodyPr/>
                    <a:lstStyle/>
                    <a:p>
                      <a:pPr algn="just" rtl="1">
                        <a:spcAft>
                          <a:spcPts val="0"/>
                        </a:spcAft>
                      </a:pPr>
                      <a:r>
                        <a:rPr lang="ar-SA" sz="1600" dirty="0">
                          <a:latin typeface="Simplified Arabic"/>
                          <a:ea typeface="Times New Roman"/>
                          <a:cs typeface="Simplified Arabic"/>
                        </a:rPr>
                        <a:t>سيطلب منك إعطاء اسم للملف واختيار موقع الحفظ. يمكنك أيضاً تحديد نوع الملف.</a:t>
                      </a:r>
                      <a:endParaRPr lang="en-US" sz="1200" dirty="0">
                        <a:latin typeface="Calibri"/>
                        <a:ea typeface="Times New Roman"/>
                        <a:cs typeface="Arial"/>
                      </a:endParaRPr>
                    </a:p>
                  </a:txBody>
                  <a:tcPr marL="73025" marR="73025" marT="73025" marB="73025"/>
                </a:tc>
              </a:tr>
              <a:tr h="1676931">
                <a:tc>
                  <a:txBody>
                    <a:bodyPr/>
                    <a:lstStyle/>
                    <a:p>
                      <a:pPr algn="just" rtl="1">
                        <a:spcAft>
                          <a:spcPts val="0"/>
                        </a:spcAft>
                      </a:pPr>
                      <a:r>
                        <a:rPr lang="ar-SA" sz="1600" b="1" dirty="0">
                          <a:solidFill>
                            <a:srgbClr val="000080"/>
                          </a:solidFill>
                          <a:latin typeface="Simplified Arabic"/>
                          <a:ea typeface="Times New Roman"/>
                          <a:cs typeface="Simplified Arabic"/>
                        </a:rPr>
                        <a:t>ملف موجود</a:t>
                      </a:r>
                      <a:endParaRPr lang="en-US" sz="1400" dirty="0">
                        <a:latin typeface="Calibri"/>
                        <a:ea typeface="Times New Roman"/>
                        <a:cs typeface="Arial"/>
                      </a:endParaRPr>
                    </a:p>
                  </a:txBody>
                  <a:tcPr marL="73025" marR="73025" marT="73025" marB="73025"/>
                </a:tc>
                <a:tc>
                  <a:txBody>
                    <a:bodyPr/>
                    <a:lstStyle/>
                    <a:p>
                      <a:pPr algn="just" rtl="1">
                        <a:spcAft>
                          <a:spcPts val="0"/>
                        </a:spcAft>
                      </a:pPr>
                      <a:r>
                        <a:rPr lang="ar-SA" sz="1600" dirty="0">
                          <a:latin typeface="Simplified Arabic"/>
                          <a:ea typeface="Times New Roman"/>
                          <a:cs typeface="Simplified Arabic"/>
                        </a:rPr>
                        <a:t>أي تغييرات تجريها ستطبق على الملف الموجود في موقعه الحالي.</a:t>
                      </a:r>
                      <a:endParaRPr lang="en-US" sz="1400" dirty="0">
                        <a:latin typeface="Calibri"/>
                        <a:ea typeface="Times New Roman"/>
                        <a:cs typeface="Arial"/>
                      </a:endParaRPr>
                    </a:p>
                  </a:txBody>
                  <a:tcPr marL="73025" marR="73025" marT="73025" marB="73025"/>
                </a:tc>
                <a:tc>
                  <a:txBody>
                    <a:bodyPr/>
                    <a:lstStyle/>
                    <a:p>
                      <a:pPr algn="just" rtl="1">
                        <a:spcAft>
                          <a:spcPts val="0"/>
                        </a:spcAft>
                      </a:pPr>
                      <a:r>
                        <a:rPr lang="ar-SA" sz="1600" dirty="0">
                          <a:latin typeface="Simplified Arabic"/>
                          <a:ea typeface="Times New Roman"/>
                          <a:cs typeface="Simplified Arabic"/>
                        </a:rPr>
                        <a:t>لك حرية إعطاء الملف اسم جديد </a:t>
                      </a:r>
                      <a:r>
                        <a:rPr lang="ar-SA" sz="1600" dirty="0" err="1">
                          <a:latin typeface="Simplified Arabic"/>
                          <a:ea typeface="Times New Roman"/>
                          <a:cs typeface="Simplified Arabic"/>
                        </a:rPr>
                        <a:t>و</a:t>
                      </a:r>
                      <a:r>
                        <a:rPr lang="ar-SA" sz="1600" dirty="0">
                          <a:latin typeface="Simplified Arabic"/>
                          <a:ea typeface="Times New Roman"/>
                          <a:cs typeface="Simplified Arabic"/>
                        </a:rPr>
                        <a:t>/أو موقع حفظ جديد. ويمكنك أيضاً تحديد نوع ملف جديد. إذا قمت بتغيير شيء، فلن يتغير الملف الموجود الأصلي. </a:t>
                      </a:r>
                      <a:endParaRPr lang="en-US" sz="1400" dirty="0">
                        <a:latin typeface="Calibri"/>
                        <a:ea typeface="Times New Roman"/>
                        <a:cs typeface="Arial"/>
                      </a:endParaRPr>
                    </a:p>
                  </a:txBody>
                  <a:tcPr marL="73025" marR="73025" marT="73025" marB="73025"/>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799"/>
          </a:xfrm>
        </p:spPr>
        <p:txBody>
          <a:bodyPr>
            <a:noAutofit/>
          </a:bodyPr>
          <a:lstStyle/>
          <a:p>
            <a:r>
              <a:rPr lang="ar-SA" sz="2800" dirty="0" smtClean="0"/>
              <a:t>لمحة عن أنواع ملفات إكسل</a:t>
            </a:r>
            <a:endParaRPr lang="ar-SA" sz="2800" dirty="0"/>
          </a:p>
        </p:txBody>
      </p:sp>
      <p:sp>
        <p:nvSpPr>
          <p:cNvPr id="3" name="Subtitle 2"/>
          <p:cNvSpPr>
            <a:spLocks noGrp="1"/>
          </p:cNvSpPr>
          <p:nvPr>
            <p:ph type="subTitle" idx="1"/>
          </p:nvPr>
        </p:nvSpPr>
        <p:spPr>
          <a:xfrm>
            <a:off x="762000" y="1066800"/>
            <a:ext cx="7772400" cy="4953000"/>
          </a:xfrm>
        </p:spPr>
        <p:txBody>
          <a:bodyPr>
            <a:normAutofit/>
          </a:bodyPr>
          <a:lstStyle/>
          <a:p>
            <a:r>
              <a:rPr lang="ar-SA" dirty="0" smtClean="0"/>
              <a:t>يستخدم إكسل 2010 تنسيق ملف يعرف باسم </a:t>
            </a:r>
            <a:r>
              <a:rPr lang="en-US" dirty="0" smtClean="0"/>
              <a:t>Microsoft Excel XML</a:t>
            </a:r>
            <a:r>
              <a:rPr lang="ar-SA" dirty="0" smtClean="0"/>
              <a:t> . وتعتبر لغة التوصيف القابلة للتوسيع نوع مرن جداً من لغات الكمبيوتر وتشبه بطبيعتها لغة توصيف النص </a:t>
            </a:r>
            <a:r>
              <a:rPr lang="ar-SA" dirty="0" err="1" smtClean="0"/>
              <a:t>التشعبي</a:t>
            </a:r>
            <a:r>
              <a:rPr lang="ar-SA" dirty="0" smtClean="0"/>
              <a:t>، وهي اللغة المستخدمة لبناء صفحات ويب، لكنها مصممة لتبادل المعلومات بدلاً من عرضها. تم دمج لغة التوصيف القابلة للتوسيع (</a:t>
            </a:r>
            <a:r>
              <a:rPr lang="en-US" dirty="0" smtClean="0"/>
              <a:t>XML</a:t>
            </a:r>
            <a:r>
              <a:rPr lang="ar-SA" dirty="0" smtClean="0"/>
              <a:t>)</a:t>
            </a:r>
            <a:r>
              <a:rPr lang="ar-JO" dirty="0" smtClean="0"/>
              <a:t> في نظام تنسيق ملف أوفيس 2007 لتسهيل تبادل المعلومات بين برامج مايكروسوفت أوفيس وتطبيقات أخرى. </a:t>
            </a:r>
            <a:endParaRPr lang="en-US" dirty="0" smtClean="0"/>
          </a:p>
          <a:p>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685800"/>
          </a:xfrm>
        </p:spPr>
        <p:txBody>
          <a:bodyPr>
            <a:normAutofit/>
          </a:bodyPr>
          <a:lstStyle/>
          <a:p>
            <a:r>
              <a:rPr lang="ar-SA" sz="2800" dirty="0" smtClean="0"/>
              <a:t>إغلاق المصنف</a:t>
            </a:r>
            <a:endParaRPr lang="ar-SA" sz="2800" dirty="0"/>
          </a:p>
        </p:txBody>
      </p:sp>
      <p:sp>
        <p:nvSpPr>
          <p:cNvPr id="3" name="Subtitle 2"/>
          <p:cNvSpPr>
            <a:spLocks noGrp="1"/>
          </p:cNvSpPr>
          <p:nvPr>
            <p:ph type="subTitle" idx="1"/>
          </p:nvPr>
        </p:nvSpPr>
        <p:spPr>
          <a:xfrm>
            <a:off x="838200" y="1295400"/>
            <a:ext cx="7467600" cy="4724400"/>
          </a:xfrm>
        </p:spPr>
        <p:txBody>
          <a:bodyPr>
            <a:normAutofit/>
          </a:bodyPr>
          <a:lstStyle/>
          <a:p>
            <a:r>
              <a:rPr lang="ar-SA" dirty="0" smtClean="0"/>
              <a:t>نعرف أن هناك زرين إغلاق أعلى نافذة إكسل ويستخدم الزر الواقع في الجزء الأعلى لإغلاق إكسل بالكامل.</a:t>
            </a:r>
            <a:endParaRPr lang="en-US" dirty="0" smtClean="0"/>
          </a:p>
          <a:p>
            <a:endParaRPr lang="ar-JO" dirty="0" smtClean="0"/>
          </a:p>
          <a:p>
            <a:endParaRPr lang="ar-JO" dirty="0" smtClean="0"/>
          </a:p>
          <a:p>
            <a:r>
              <a:rPr lang="ar-SA" dirty="0" smtClean="0"/>
              <a:t>أما إذا أردت إغلاق مصنف والإبقاء على إكسل مفتوحاً (خاصةً إذا كنت تعمل على عدة مصنفات في وقت واحد)، فانقر الزر </a:t>
            </a:r>
            <a:r>
              <a:rPr lang="en-US" dirty="0" smtClean="0"/>
              <a:t>X</a:t>
            </a:r>
            <a:r>
              <a:rPr lang="ar-JO" dirty="0" smtClean="0"/>
              <a:t>. سيطلب منك حفظ أي تغييرات أجريتها منذ فتح الملف إن لم تكن قد قمت بذلك:</a:t>
            </a:r>
            <a:endParaRPr lang="ar-SA" dirty="0"/>
          </a:p>
        </p:txBody>
      </p:sp>
      <p:pic>
        <p:nvPicPr>
          <p:cNvPr id="9218" name="Picture 2"/>
          <p:cNvPicPr>
            <a:picLocks noChangeAspect="1" noChangeArrowheads="1"/>
          </p:cNvPicPr>
          <p:nvPr/>
        </p:nvPicPr>
        <p:blipFill>
          <a:blip r:embed="rId2" cstate="print"/>
          <a:srcRect/>
          <a:stretch>
            <a:fillRect/>
          </a:stretch>
        </p:blipFill>
        <p:spPr bwMode="auto">
          <a:xfrm>
            <a:off x="1447800" y="2133600"/>
            <a:ext cx="2105025" cy="6477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914400" y="4648200"/>
            <a:ext cx="3429000" cy="1133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2000"/>
          </a:xfrm>
        </p:spPr>
        <p:txBody>
          <a:bodyPr>
            <a:normAutofit fontScale="90000"/>
          </a:bodyPr>
          <a:lstStyle/>
          <a:p>
            <a:pPr algn="ctr"/>
            <a:r>
              <a:rPr lang="x-none" sz="2800" i="1" smtClean="0"/>
              <a:t/>
            </a:r>
            <a:br>
              <a:rPr lang="x-none" sz="2800" i="1" smtClean="0"/>
            </a:br>
            <a:r>
              <a:rPr lang="ar-SA" sz="2800" dirty="0" smtClean="0"/>
              <a:t>الدرس </a:t>
            </a:r>
            <a:r>
              <a:rPr lang="ar-SA" sz="2800" dirty="0" smtClean="0"/>
              <a:t>1-3: استكشاف المصنف</a:t>
            </a:r>
            <a:endParaRPr lang="ar-SA" sz="2800" dirty="0"/>
          </a:p>
        </p:txBody>
      </p:sp>
      <p:sp>
        <p:nvSpPr>
          <p:cNvPr id="3" name="Subtitle 2"/>
          <p:cNvSpPr>
            <a:spLocks noGrp="1"/>
          </p:cNvSpPr>
          <p:nvPr>
            <p:ph type="subTitle" idx="1"/>
          </p:nvPr>
        </p:nvSpPr>
        <p:spPr>
          <a:xfrm>
            <a:off x="762000" y="1371600"/>
            <a:ext cx="7620000" cy="2667000"/>
          </a:xfrm>
        </p:spPr>
        <p:txBody>
          <a:bodyPr>
            <a:normAutofit/>
          </a:bodyPr>
          <a:lstStyle/>
          <a:p>
            <a:r>
              <a:rPr lang="ar-SA" dirty="0" smtClean="0"/>
              <a:t>ستتعلم في هذا الدرس كيف تتنقل بين أوراق العمل في مصنف، كيف تختار خلايا في ورقة عمل، كيف تتنقل في ورقة عمل، كيف تستخدم الخلية النشطة، وكيف تستخدم ميزة تكبير وتصغير إكسل. </a:t>
            </a:r>
            <a:endParaRPr lang="en-US" dirty="0" smtClean="0"/>
          </a:p>
          <a:p>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55625"/>
          </a:xfrm>
        </p:spPr>
        <p:txBody>
          <a:bodyPr>
            <a:normAutofit/>
          </a:bodyPr>
          <a:lstStyle/>
          <a:p>
            <a:r>
              <a:rPr lang="ar-SA" sz="2800" dirty="0" smtClean="0"/>
              <a:t>استخدام أوراق عمل</a:t>
            </a:r>
            <a:endParaRPr lang="ar-SA" sz="2800" dirty="0"/>
          </a:p>
        </p:txBody>
      </p:sp>
      <p:sp>
        <p:nvSpPr>
          <p:cNvPr id="3" name="Subtitle 2"/>
          <p:cNvSpPr>
            <a:spLocks noGrp="1"/>
          </p:cNvSpPr>
          <p:nvPr>
            <p:ph type="subTitle" idx="1"/>
          </p:nvPr>
        </p:nvSpPr>
        <p:spPr>
          <a:xfrm>
            <a:off x="914400" y="914400"/>
            <a:ext cx="7467600" cy="5105400"/>
          </a:xfrm>
        </p:spPr>
        <p:txBody>
          <a:bodyPr>
            <a:normAutofit/>
          </a:bodyPr>
          <a:lstStyle/>
          <a:p>
            <a:r>
              <a:rPr lang="ar-SA" dirty="0" smtClean="0"/>
              <a:t>المصنف عبارة عن ورقة عمل واحدة أو أكثر. ويكون تلقائياً للملفات الجديدة التي يتم إنشاؤها في إكسل ثلاث تبويبات ورقة عمل: </a:t>
            </a:r>
            <a:endParaRPr lang="en-US" dirty="0" smtClean="0"/>
          </a:p>
          <a:p>
            <a:endParaRPr lang="ar-JO" dirty="0" smtClean="0"/>
          </a:p>
          <a:p>
            <a:endParaRPr lang="ar-JO" dirty="0" smtClean="0"/>
          </a:p>
          <a:p>
            <a:endParaRPr lang="ar-JO" dirty="0" smtClean="0"/>
          </a:p>
          <a:p>
            <a:r>
              <a:rPr lang="ar-SA" b="1" dirty="0" smtClean="0"/>
              <a:t>يمكنك التنقل بسهولة بين</a:t>
            </a:r>
            <a:r>
              <a:rPr lang="ar-SA" dirty="0" smtClean="0"/>
              <a:t> أوراق العمل بالنقر على </a:t>
            </a:r>
            <a:r>
              <a:rPr lang="ar-SA" dirty="0" err="1" smtClean="0"/>
              <a:t>تبويبة</a:t>
            </a:r>
            <a:r>
              <a:rPr lang="ar-SA" dirty="0" smtClean="0"/>
              <a:t> ورقة العمل التي تريد عرضها. ويكون اسم ورقة العمل التي تعمل عليها حالياً بالخط الغامق. </a:t>
            </a:r>
            <a:r>
              <a:rPr lang="ar-SA" b="1" dirty="0" smtClean="0"/>
              <a:t>ورقة 1</a:t>
            </a:r>
            <a:r>
              <a:rPr lang="ar-SA" dirty="0" smtClean="0"/>
              <a:t> في الصورة أعلاه </a:t>
            </a:r>
            <a:r>
              <a:rPr lang="ar-JO" dirty="0" smtClean="0"/>
              <a:t>هي ورقة العمل التي تستخدمها حالياً. </a:t>
            </a:r>
            <a:endParaRPr lang="en-US" dirty="0" smtClean="0"/>
          </a:p>
          <a:p>
            <a:endParaRPr lang="ar-SA" dirty="0"/>
          </a:p>
        </p:txBody>
      </p:sp>
      <p:pic>
        <p:nvPicPr>
          <p:cNvPr id="10243" name="Picture 3"/>
          <p:cNvPicPr>
            <a:picLocks noChangeAspect="1" noChangeArrowheads="1"/>
          </p:cNvPicPr>
          <p:nvPr/>
        </p:nvPicPr>
        <p:blipFill>
          <a:blip r:embed="rId2" cstate="print"/>
          <a:srcRect/>
          <a:stretch>
            <a:fillRect/>
          </a:stretch>
        </p:blipFill>
        <p:spPr bwMode="auto">
          <a:xfrm>
            <a:off x="3276600" y="1981200"/>
            <a:ext cx="2870200" cy="86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smtClean="0"/>
              <a:t>الخلية النشطة</a:t>
            </a:r>
            <a:endParaRPr lang="ar-SA" sz="2800" dirty="0"/>
          </a:p>
        </p:txBody>
      </p:sp>
      <p:sp>
        <p:nvSpPr>
          <p:cNvPr id="3" name="Subtitle 2"/>
          <p:cNvSpPr>
            <a:spLocks noGrp="1"/>
          </p:cNvSpPr>
          <p:nvPr>
            <p:ph type="subTitle" idx="1"/>
          </p:nvPr>
        </p:nvSpPr>
        <p:spPr>
          <a:xfrm>
            <a:off x="685800" y="1219200"/>
            <a:ext cx="7772400" cy="4876800"/>
          </a:xfrm>
        </p:spPr>
        <p:txBody>
          <a:bodyPr>
            <a:normAutofit/>
          </a:bodyPr>
          <a:lstStyle/>
          <a:p>
            <a:r>
              <a:rPr lang="ar-SA" dirty="0" smtClean="0"/>
              <a:t>الخلية النشطة عبارة عن اسم يعطى لأي خلية تعمل عليها حالياً. عندما تقوم بالنقر على خلية في ورقة عمل، يظهر إطار غامق حولها. وكما ترى في الصورة أدناه، عناوين الصفوف والأعمدة مظللة باللون البرتقالي وعنوان الخلية ظاهرة في مربع الاسم. الخلية </a:t>
            </a:r>
            <a:r>
              <a:rPr lang="en-US" dirty="0" smtClean="0"/>
              <a:t>D5</a:t>
            </a:r>
            <a:r>
              <a:rPr lang="ar-JO" dirty="0" smtClean="0"/>
              <a:t> في هذه الصورة (الخلية التي يحيطها حد غامق) هي الخلية النشطة. </a:t>
            </a:r>
            <a:endParaRPr lang="en-US" dirty="0" smtClean="0"/>
          </a:p>
          <a:p>
            <a:endParaRPr lang="ar-SA" dirty="0"/>
          </a:p>
        </p:txBody>
      </p:sp>
      <p:pic>
        <p:nvPicPr>
          <p:cNvPr id="11266" name="Picture 2"/>
          <p:cNvPicPr>
            <a:picLocks noChangeAspect="1" noChangeArrowheads="1"/>
          </p:cNvPicPr>
          <p:nvPr/>
        </p:nvPicPr>
        <p:blipFill>
          <a:blip r:embed="rId2" cstate="print"/>
          <a:srcRect/>
          <a:stretch>
            <a:fillRect/>
          </a:stretch>
        </p:blipFill>
        <p:spPr bwMode="auto">
          <a:xfrm>
            <a:off x="2590800" y="3657600"/>
            <a:ext cx="3905250" cy="15716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38199"/>
          </a:xfrm>
        </p:spPr>
        <p:txBody>
          <a:bodyPr>
            <a:normAutofit fontScale="90000"/>
          </a:bodyPr>
          <a:lstStyle/>
          <a:p>
            <a:pPr algn="ctr"/>
            <a:r>
              <a:rPr lang="ar-SA" dirty="0" smtClean="0"/>
              <a:t> </a:t>
            </a:r>
            <a:br>
              <a:rPr lang="ar-SA" dirty="0" smtClean="0"/>
            </a:br>
            <a:r>
              <a:rPr lang="ar-SA" dirty="0" smtClean="0"/>
              <a:t>مقدمة</a:t>
            </a:r>
            <a:endParaRPr lang="ar-SA" u="sng" dirty="0"/>
          </a:p>
        </p:txBody>
      </p:sp>
      <p:sp>
        <p:nvSpPr>
          <p:cNvPr id="3" name="Subtitle 2"/>
          <p:cNvSpPr>
            <a:spLocks noGrp="1"/>
          </p:cNvSpPr>
          <p:nvPr>
            <p:ph type="subTitle" idx="1"/>
          </p:nvPr>
        </p:nvSpPr>
        <p:spPr>
          <a:xfrm>
            <a:off x="685800" y="1219200"/>
            <a:ext cx="8153400" cy="4876800"/>
          </a:xfrm>
        </p:spPr>
        <p:txBody>
          <a:bodyPr>
            <a:normAutofit/>
          </a:bodyPr>
          <a:lstStyle/>
          <a:p>
            <a:pPr>
              <a:buFont typeface="Wingdings" pitchFamily="2" charset="2"/>
              <a:buChar char="Ø"/>
            </a:pPr>
            <a:r>
              <a:rPr lang="ar-SA" dirty="0" smtClean="0"/>
              <a:t>مرحبا بكم إلى البرنامج التدريبي الخاص </a:t>
            </a:r>
            <a:r>
              <a:rPr lang="ar-JO" b="1" dirty="0" smtClean="0"/>
              <a:t>بمايكروسوفت أوفيس إكسل2010</a:t>
            </a:r>
            <a:r>
              <a:rPr lang="ar-SA" dirty="0" smtClean="0"/>
              <a:t>، وهو أهم برامج مايكروسوفت الإنتاجية. يشمل هذا الإصدار الجديد من مايكروسوفت إكسل بعض السمات الجديدة وخيارات الربط في محاولة لجعل المشاركة والإنتاج أمراً سهلاً قدر الإمكان.  </a:t>
            </a:r>
            <a:endParaRPr lang="en-US" dirty="0" smtClean="0"/>
          </a:p>
          <a:p>
            <a:pPr>
              <a:buFont typeface="Wingdings" pitchFamily="2" charset="2"/>
              <a:buChar char="Ø"/>
            </a:pPr>
            <a:r>
              <a:rPr lang="ar-SA" dirty="0" smtClean="0"/>
              <a:t>يهدف هذا </a:t>
            </a:r>
            <a:r>
              <a:rPr lang="ar-SA" b="1" dirty="0" smtClean="0"/>
              <a:t>المستوى </a:t>
            </a:r>
            <a:r>
              <a:rPr lang="ar-SA" dirty="0" smtClean="0"/>
              <a:t>إلى مساعدة جميع مستخدمي الكمبيوتر المبتدئين على مواكبة التطورات بشكل سريع. كما يساعد هذا الدليل أيضاً المستخدمين الأكثر خبرة الذين يتمتعون بتجربة ضئيلة أو معدومة على استخدام </a:t>
            </a:r>
            <a:r>
              <a:rPr lang="ar-JO" dirty="0" smtClean="0"/>
              <a:t>إكسل </a:t>
            </a:r>
            <a:r>
              <a:rPr lang="ar-SA" dirty="0" smtClean="0"/>
              <a:t>2007 وواجهة استخدام الشريط. </a:t>
            </a:r>
            <a:endParaRPr lang="en-US" dirty="0" smtClean="0"/>
          </a:p>
          <a:p>
            <a:pPr lvl="0">
              <a:buFont typeface="Arial" pitchFamily="34" charset="0"/>
              <a:buChar char="•"/>
            </a:pPr>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r>
              <a:rPr lang="ar-SA" sz="2800" dirty="0" smtClean="0"/>
              <a:t>تحديد الخلايا</a:t>
            </a:r>
            <a:endParaRPr lang="ar-SA" sz="2800" dirty="0"/>
          </a:p>
        </p:txBody>
      </p:sp>
      <p:sp>
        <p:nvSpPr>
          <p:cNvPr id="3" name="Subtitle 2"/>
          <p:cNvSpPr>
            <a:spLocks noGrp="1"/>
          </p:cNvSpPr>
          <p:nvPr>
            <p:ph type="subTitle" idx="1"/>
          </p:nvPr>
        </p:nvSpPr>
        <p:spPr>
          <a:xfrm>
            <a:off x="685800" y="1219200"/>
            <a:ext cx="7772400" cy="4800600"/>
          </a:xfrm>
        </p:spPr>
        <p:txBody>
          <a:bodyPr>
            <a:normAutofit/>
          </a:bodyPr>
          <a:lstStyle/>
          <a:p>
            <a:r>
              <a:rPr lang="ar-SA" b="1" dirty="0" smtClean="0"/>
              <a:t>تحديد خلية واحدة أمر </a:t>
            </a:r>
            <a:r>
              <a:rPr lang="ar-SA" b="1" dirty="0" smtClean="0"/>
              <a:t>سهل</a:t>
            </a:r>
            <a:r>
              <a:rPr lang="ar-JO" dirty="0" err="1" smtClean="0"/>
              <a:t>،</a:t>
            </a:r>
            <a:r>
              <a:rPr lang="ar-SA" dirty="0" smtClean="0"/>
              <a:t> </a:t>
            </a:r>
            <a:r>
              <a:rPr lang="ar-SA" dirty="0" smtClean="0"/>
              <a:t>فقط أنقر عليها وستصبح خلية نشطة. يمكنك أيضاً تحديد مجموعات من الخلايا أو عدة خلايا فردية باستخدام المفتاحين </a:t>
            </a:r>
            <a:r>
              <a:rPr lang="en-US" dirty="0" smtClean="0"/>
              <a:t>Shift </a:t>
            </a:r>
            <a:r>
              <a:rPr lang="ar-JO" dirty="0" smtClean="0"/>
              <a:t>و </a:t>
            </a:r>
            <a:r>
              <a:rPr lang="en-US" dirty="0" smtClean="0"/>
              <a:t>Ctrl </a:t>
            </a:r>
            <a:r>
              <a:rPr lang="ar-JO" dirty="0" smtClean="0"/>
              <a:t>بالإضافة إلى عناوين الأعمدة / الصفوف.</a:t>
            </a:r>
          </a:p>
          <a:p>
            <a:r>
              <a:rPr lang="ar-JO" dirty="0" smtClean="0"/>
              <a:t> </a:t>
            </a:r>
            <a:endParaRPr lang="en-US" dirty="0" smtClean="0"/>
          </a:p>
          <a:p>
            <a:r>
              <a:rPr lang="ar-JO" b="1" dirty="0" smtClean="0"/>
              <a:t>لتحديد مجموعة من الخلايا</a:t>
            </a:r>
            <a:r>
              <a:rPr lang="ar-JO" dirty="0" smtClean="0"/>
              <a:t>، ضع مؤشر الماوس على خلية ثم أنقر واستمر بالضغط على زر الماوس الأيمن. </a:t>
            </a:r>
            <a:r>
              <a:rPr lang="ar-JO" dirty="0" err="1" smtClean="0"/>
              <a:t>إسحب</a:t>
            </a:r>
            <a:r>
              <a:rPr lang="ar-JO" dirty="0" smtClean="0"/>
              <a:t> الماوس في أي اتجاه لاختيار صفوف أو أعمدة أو مجوعة منها. لاحظ أن مربع الاسم سيظهر لك عند سحب الماوس عدد الصفوف / الأعمدة التي تختارها: </a:t>
            </a:r>
            <a:endParaRPr lang="en-US" dirty="0" smtClean="0"/>
          </a:p>
          <a:p>
            <a:endParaRPr lang="ar-SA" dirty="0"/>
          </a:p>
        </p:txBody>
      </p:sp>
      <p:pic>
        <p:nvPicPr>
          <p:cNvPr id="12290" name="Picture 2"/>
          <p:cNvPicPr>
            <a:picLocks noChangeAspect="1" noChangeArrowheads="1"/>
          </p:cNvPicPr>
          <p:nvPr/>
        </p:nvPicPr>
        <p:blipFill>
          <a:blip r:embed="rId2" cstate="print"/>
          <a:srcRect/>
          <a:stretch>
            <a:fillRect/>
          </a:stretch>
        </p:blipFill>
        <p:spPr bwMode="auto">
          <a:xfrm>
            <a:off x="1828800" y="4800600"/>
            <a:ext cx="5486400" cy="11049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r>
              <a:rPr lang="ar-SA" sz="2800" dirty="0" smtClean="0"/>
              <a:t>استكشاف ورقة عمل</a:t>
            </a:r>
            <a:endParaRPr lang="ar-SA" sz="2800" dirty="0"/>
          </a:p>
        </p:txBody>
      </p:sp>
      <p:sp>
        <p:nvSpPr>
          <p:cNvPr id="3" name="Subtitle 2"/>
          <p:cNvSpPr>
            <a:spLocks noGrp="1"/>
          </p:cNvSpPr>
          <p:nvPr>
            <p:ph type="subTitle" idx="1"/>
          </p:nvPr>
        </p:nvSpPr>
        <p:spPr>
          <a:xfrm>
            <a:off x="685800" y="1066800"/>
            <a:ext cx="7772400" cy="4953000"/>
          </a:xfrm>
        </p:spPr>
        <p:txBody>
          <a:bodyPr/>
          <a:lstStyle/>
          <a:p>
            <a:r>
              <a:rPr lang="ar-SA" dirty="0" smtClean="0"/>
              <a:t>أما وقد أصبحنا ملمين بمفهوم أوراق العمل والخلية النشطة واختيار عدة خلايا، فلنتعلم طرقاً بديلة للتنقل داخل ورقة عمل تتطلب أكثر من مجرد استخدام الماوس وأشرطة التمرير</a:t>
            </a:r>
            <a:r>
              <a:rPr lang="ar-JO" dirty="0" smtClean="0"/>
              <a:t>:</a:t>
            </a:r>
          </a:p>
          <a:p>
            <a:endParaRPr lang="en-US" dirty="0" smtClean="0"/>
          </a:p>
          <a:p>
            <a:pPr>
              <a:buFont typeface="Wingdings" pitchFamily="2" charset="2"/>
              <a:buChar char="Ø"/>
            </a:pPr>
            <a:r>
              <a:rPr lang="ar-SA" dirty="0" smtClean="0"/>
              <a:t>مفاتيح الأسهم </a:t>
            </a:r>
            <a:endParaRPr lang="ar-JO" dirty="0" smtClean="0"/>
          </a:p>
          <a:p>
            <a:pPr>
              <a:buFont typeface="Wingdings" pitchFamily="2" charset="2"/>
              <a:buChar char="Ø"/>
            </a:pPr>
            <a:r>
              <a:rPr lang="en-US" dirty="0" smtClean="0"/>
              <a:t>Page up &amp; Page down </a:t>
            </a:r>
            <a:endParaRPr lang="ar-JO" dirty="0" smtClean="0"/>
          </a:p>
          <a:p>
            <a:pPr>
              <a:buFont typeface="Wingdings" pitchFamily="2" charset="2"/>
              <a:buChar char="Ø"/>
            </a:pPr>
            <a:r>
              <a:rPr lang="en-US" dirty="0" smtClean="0"/>
              <a:t>Ctrl + arrow Keys</a:t>
            </a:r>
            <a:endParaRPr lang="ar-JO" dirty="0" smtClean="0"/>
          </a:p>
          <a:p>
            <a:pPr>
              <a:buFont typeface="Wingdings" pitchFamily="2" charset="2"/>
              <a:buChar char="Ø"/>
            </a:pPr>
            <a:r>
              <a:rPr lang="en-US" dirty="0" smtClean="0"/>
              <a:t>Shift + arrow key</a:t>
            </a:r>
            <a:endParaRPr lang="ar-JO" dirty="0" smtClean="0"/>
          </a:p>
          <a:p>
            <a:pPr>
              <a:buFont typeface="Wingdings" pitchFamily="2" charset="2"/>
              <a:buChar char="Ø"/>
            </a:pPr>
            <a:r>
              <a:rPr lang="en-US" dirty="0" smtClean="0"/>
              <a:t>Ctrl + Home &amp; End</a:t>
            </a: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smtClean="0"/>
              <a:t>استخدام التكبير / التصغير</a:t>
            </a:r>
            <a:endParaRPr lang="ar-SA" sz="2800" dirty="0"/>
          </a:p>
        </p:txBody>
      </p:sp>
      <p:sp>
        <p:nvSpPr>
          <p:cNvPr id="3" name="Subtitle 2"/>
          <p:cNvSpPr>
            <a:spLocks noGrp="1"/>
          </p:cNvSpPr>
          <p:nvPr>
            <p:ph type="subTitle" idx="1"/>
          </p:nvPr>
        </p:nvSpPr>
        <p:spPr>
          <a:xfrm>
            <a:off x="685800" y="1066800"/>
            <a:ext cx="7772400" cy="4953000"/>
          </a:xfrm>
        </p:spPr>
        <p:txBody>
          <a:bodyPr/>
          <a:lstStyle/>
          <a:p>
            <a:r>
              <a:rPr lang="ar-SA" dirty="0" smtClean="0"/>
              <a:t>يمكن أن تحتوي ورقة عمل إكسل واحدة أكثر من 1000000 صف </a:t>
            </a:r>
            <a:r>
              <a:rPr lang="ar-SA" dirty="0" err="1" smtClean="0"/>
              <a:t>و</a:t>
            </a:r>
            <a:r>
              <a:rPr lang="ar-SA" dirty="0" smtClean="0"/>
              <a:t> 16000 عمود ، بما مجموعه أكثر من 16 بليون خلية لكل ورقة عمل. بينما من غير المحتمل التعامل مع لوحات جدولية بهذا الحجم الكبير، إلا أنه من المحتمل جداً التعامل مع لوحات جدولية أكبر من الشاشة. لمساعدتك على عرض البيانات، يمكنك استخدام ميزة التكبير والتصغير لتغيير نطاق عرض ورقة العمل. يفتح إكسل تلقائياً مصنفات بتكبير 100%. يمكنك رؤية هذا الرقم في شريط المعلومات: </a:t>
            </a:r>
            <a:endParaRPr lang="en-US" dirty="0" smtClean="0"/>
          </a:p>
          <a:p>
            <a:endParaRPr lang="ar-SA" dirty="0"/>
          </a:p>
        </p:txBody>
      </p:sp>
      <p:pic>
        <p:nvPicPr>
          <p:cNvPr id="13314" name="Picture 2"/>
          <p:cNvPicPr>
            <a:picLocks noChangeAspect="1" noChangeArrowheads="1"/>
          </p:cNvPicPr>
          <p:nvPr/>
        </p:nvPicPr>
        <p:blipFill>
          <a:blip r:embed="rId2" cstate="print"/>
          <a:srcRect/>
          <a:stretch>
            <a:fillRect/>
          </a:stretch>
        </p:blipFill>
        <p:spPr bwMode="auto">
          <a:xfrm>
            <a:off x="3581400" y="4419600"/>
            <a:ext cx="2286000" cy="2967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2001"/>
          </a:xfrm>
        </p:spPr>
        <p:txBody>
          <a:bodyPr>
            <a:normAutofit/>
          </a:bodyPr>
          <a:lstStyle/>
          <a:p>
            <a:pPr algn="ctr"/>
            <a:r>
              <a:rPr lang="en-US" sz="2800" i="1" dirty="0" smtClean="0"/>
              <a:t> </a:t>
            </a:r>
            <a:r>
              <a:rPr lang="ar-SA" sz="2800" dirty="0" smtClean="0"/>
              <a:t>الدرس 1-4: الحصول على تعليمات باستخدام إكسل</a:t>
            </a:r>
            <a:endParaRPr lang="ar-SA" sz="2800" dirty="0"/>
          </a:p>
        </p:txBody>
      </p:sp>
      <p:sp>
        <p:nvSpPr>
          <p:cNvPr id="3" name="Subtitle 2"/>
          <p:cNvSpPr>
            <a:spLocks noGrp="1"/>
          </p:cNvSpPr>
          <p:nvPr>
            <p:ph type="subTitle" idx="1"/>
          </p:nvPr>
        </p:nvSpPr>
        <p:spPr>
          <a:xfrm>
            <a:off x="685800" y="1219200"/>
            <a:ext cx="7772400" cy="4876800"/>
          </a:xfrm>
        </p:spPr>
        <p:txBody>
          <a:bodyPr/>
          <a:lstStyle/>
          <a:p>
            <a:pPr>
              <a:lnSpc>
                <a:spcPct val="150000"/>
              </a:lnSpc>
            </a:pPr>
            <a:r>
              <a:rPr lang="ar-SA" dirty="0" smtClean="0"/>
              <a:t>ستتعلم في هذا الدرس كيف تحصل على تعليمات باستخدام ملف التعليمات. وستتعلم أيضاً عن التعليمات عبر الإنترنت ودون الاتصال بالإنترنت. فمعرفة كيفية استخدام هذه المزايا يساعدك في الحصول على معلومات وتعليمات تحتاجها لتحقيق أهدافك من إكسل. </a:t>
            </a:r>
            <a:endParaRPr lang="en-US" dirty="0" smtClean="0"/>
          </a:p>
          <a:p>
            <a:pPr>
              <a:lnSpc>
                <a:spcPct val="150000"/>
              </a:lnSpc>
            </a:pPr>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86762"/>
          </a:xfrm>
        </p:spPr>
        <p:txBody>
          <a:bodyPr>
            <a:normAutofit/>
          </a:bodyPr>
          <a:lstStyle/>
          <a:p>
            <a:r>
              <a:rPr lang="ar-SA" sz="2800" dirty="0" smtClean="0"/>
              <a:t>فتح التعليمات</a:t>
            </a:r>
            <a:endParaRPr lang="ar-SA" sz="2800" dirty="0"/>
          </a:p>
        </p:txBody>
      </p:sp>
      <p:sp>
        <p:nvSpPr>
          <p:cNvPr id="3" name="Subtitle 2"/>
          <p:cNvSpPr>
            <a:spLocks noGrp="1"/>
          </p:cNvSpPr>
          <p:nvPr>
            <p:ph type="subTitle" idx="1"/>
          </p:nvPr>
        </p:nvSpPr>
        <p:spPr>
          <a:xfrm>
            <a:off x="685800" y="914400"/>
            <a:ext cx="7772400" cy="4876800"/>
          </a:xfrm>
        </p:spPr>
        <p:txBody>
          <a:bodyPr/>
          <a:lstStyle/>
          <a:p>
            <a:r>
              <a:rPr lang="ar-SA" dirty="0" smtClean="0"/>
              <a:t>لفتح ملف التعليمات، أنقر رمز إشارة الاستفهام باللون الأزرق الواقعة أعلى النافذة أو أضغط </a:t>
            </a:r>
            <a:r>
              <a:rPr lang="en-US" dirty="0" smtClean="0"/>
              <a:t>F1 </a:t>
            </a:r>
            <a:r>
              <a:rPr lang="ar-JO" dirty="0" smtClean="0"/>
              <a:t>على لوحة المفاتيح: </a:t>
            </a:r>
            <a:endParaRPr lang="en-US" dirty="0" smtClean="0"/>
          </a:p>
          <a:p>
            <a:endParaRPr lang="ar-SA" dirty="0"/>
          </a:p>
        </p:txBody>
      </p:sp>
      <p:pic>
        <p:nvPicPr>
          <p:cNvPr id="14338" name="Picture 2"/>
          <p:cNvPicPr>
            <a:picLocks noChangeAspect="1" noChangeArrowheads="1"/>
          </p:cNvPicPr>
          <p:nvPr/>
        </p:nvPicPr>
        <p:blipFill>
          <a:blip r:embed="rId2" cstate="print"/>
          <a:srcRect/>
          <a:stretch>
            <a:fillRect/>
          </a:stretch>
        </p:blipFill>
        <p:spPr bwMode="auto">
          <a:xfrm>
            <a:off x="457200" y="1371600"/>
            <a:ext cx="2400300" cy="1600200"/>
          </a:xfrm>
          <a:prstGeom prst="rect">
            <a:avLst/>
          </a:prstGeom>
          <a:noFill/>
        </p:spPr>
      </p:pic>
      <p:sp>
        <p:nvSpPr>
          <p:cNvPr id="5" name="Title 1"/>
          <p:cNvSpPr txBox="1">
            <a:spLocks/>
          </p:cNvSpPr>
          <p:nvPr/>
        </p:nvSpPr>
        <p:spPr>
          <a:xfrm>
            <a:off x="838200" y="3048000"/>
            <a:ext cx="7772400" cy="534362"/>
          </a:xfrm>
          <a:prstGeom prst="rect">
            <a:avLst/>
          </a:prstGeom>
        </p:spPr>
        <p:txBody>
          <a:bodyPr vert="horz" anchor="b">
            <a:normAutofit/>
            <a:scene3d>
              <a:camera prst="orthographicFront"/>
              <a:lightRig rig="soft" dir="t"/>
            </a:scene3d>
            <a:sp3d prstMaterial="softEdge">
              <a:bevelT w="25400" h="25400"/>
            </a:sp3d>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8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استخدام شاشة التعليمات</a:t>
            </a: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762000" y="3657600"/>
            <a:ext cx="7772400" cy="20574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ar-SA" sz="2700" b="0" i="0" u="none" strike="noStrike" kern="1200" cap="none" spc="0" normalizeH="0" baseline="0" noProof="0" dirty="0" smtClean="0">
                <a:ln>
                  <a:noFill/>
                </a:ln>
                <a:solidFill>
                  <a:schemeClr val="tx2"/>
                </a:solidFill>
                <a:effectLst/>
                <a:uLnTx/>
                <a:uFillTx/>
                <a:latin typeface="+mn-lt"/>
                <a:ea typeface="+mn-ea"/>
                <a:cs typeface="+mn-cs"/>
              </a:rPr>
              <a:t>سيفتح ملف التعليمات في نافذة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منفصلة:</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a:t>
            </a:r>
            <a:endParaRPr kumimoji="0" lang="en-US" sz="2700" b="0" i="0" u="none" strike="noStrike" kern="1200" cap="none" spc="0" normalizeH="0" baseline="0" noProof="0" dirty="0" smtClean="0">
              <a:ln>
                <a:noFill/>
              </a:ln>
              <a:solidFill>
                <a:schemeClr val="tx2"/>
              </a:solidFill>
              <a:effectLst/>
              <a:uLnTx/>
              <a:uFillTx/>
              <a:latin typeface="+mn-lt"/>
              <a:ea typeface="+mn-ea"/>
              <a:cs typeface="+mn-cs"/>
            </a:endParaRPr>
          </a:p>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228600" y="3429000"/>
            <a:ext cx="3581400" cy="2514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smtClean="0"/>
              <a:t>شريط </a:t>
            </a:r>
            <a:r>
              <a:rPr lang="ar-SA" sz="2800" dirty="0" smtClean="0"/>
              <a:t>أدوات المساعدة</a:t>
            </a:r>
            <a:endParaRPr lang="ar-SA" sz="2800" dirty="0"/>
          </a:p>
        </p:txBody>
      </p:sp>
      <p:sp>
        <p:nvSpPr>
          <p:cNvPr id="3" name="Subtitle 2"/>
          <p:cNvSpPr>
            <a:spLocks noGrp="1"/>
          </p:cNvSpPr>
          <p:nvPr>
            <p:ph type="subTitle" idx="1"/>
          </p:nvPr>
        </p:nvSpPr>
        <p:spPr>
          <a:xfrm>
            <a:off x="381000" y="1066800"/>
            <a:ext cx="8077200" cy="4953000"/>
          </a:xfrm>
        </p:spPr>
        <p:txBody>
          <a:bodyPr numCol="1" rtlCol="1">
            <a:normAutofit fontScale="47500" lnSpcReduction="20000"/>
          </a:bodyPr>
          <a:lstStyle/>
          <a:p>
            <a:r>
              <a:rPr lang="ar-SA" sz="5700" dirty="0" smtClean="0"/>
              <a:t>يحتوي شريط أدوات المساعدة على أوامر شبيهة بأوامر قد تجدها في مستعرض الويب. بالحقيقة، تعمل نافذة التعليمات بصورة مشابهة لمستعرض ويب الذي يبحث فقط عن معلومات متصلة بإكسل. </a:t>
            </a:r>
            <a:endParaRPr lang="en-US" sz="5700" dirty="0" smtClean="0"/>
          </a:p>
          <a:p>
            <a:pPr>
              <a:buFont typeface="Wingdings" pitchFamily="2" charset="2"/>
              <a:buChar char="Ø"/>
            </a:pPr>
            <a:r>
              <a:rPr lang="ar-SA" sz="5100" b="1" dirty="0" smtClean="0"/>
              <a:t>السابق</a:t>
            </a:r>
            <a:endParaRPr lang="ar-JO" sz="5100" b="1" dirty="0" smtClean="0"/>
          </a:p>
          <a:p>
            <a:pPr>
              <a:buFont typeface="Wingdings" pitchFamily="2" charset="2"/>
              <a:buChar char="Ø"/>
            </a:pPr>
            <a:r>
              <a:rPr lang="ar-SA" sz="5100" b="1" dirty="0" smtClean="0"/>
              <a:t>الأمام</a:t>
            </a:r>
            <a:endParaRPr lang="ar-JO" sz="5100" b="1" dirty="0" smtClean="0"/>
          </a:p>
          <a:p>
            <a:pPr>
              <a:buFont typeface="Wingdings" pitchFamily="2" charset="2"/>
              <a:buChar char="Ø"/>
            </a:pPr>
            <a:r>
              <a:rPr lang="ar-SA" sz="5100" b="1" dirty="0" smtClean="0"/>
              <a:t>إيقاف</a:t>
            </a:r>
            <a:endParaRPr lang="ar-JO" sz="5100" b="1" dirty="0" smtClean="0"/>
          </a:p>
          <a:p>
            <a:pPr>
              <a:buFont typeface="Wingdings" pitchFamily="2" charset="2"/>
              <a:buChar char="Ø"/>
            </a:pPr>
            <a:r>
              <a:rPr lang="ar-SA" sz="5100" b="1" dirty="0" smtClean="0"/>
              <a:t>تحديث</a:t>
            </a:r>
            <a:endParaRPr lang="ar-JO" sz="5100" b="1" dirty="0" smtClean="0"/>
          </a:p>
          <a:p>
            <a:pPr>
              <a:buFont typeface="Wingdings" pitchFamily="2" charset="2"/>
              <a:buChar char="Ø"/>
            </a:pPr>
            <a:r>
              <a:rPr lang="ar-SA" sz="5100" b="1" dirty="0" smtClean="0"/>
              <a:t>الصفحة الرئيسية</a:t>
            </a:r>
            <a:endParaRPr lang="ar-JO" sz="5100" b="1" dirty="0" smtClean="0"/>
          </a:p>
          <a:p>
            <a:pPr>
              <a:buFont typeface="Wingdings" pitchFamily="2" charset="2"/>
              <a:buChar char="Ø"/>
            </a:pPr>
            <a:r>
              <a:rPr lang="ar-SA" sz="5100" b="1" dirty="0" smtClean="0"/>
              <a:t>طباعة</a:t>
            </a:r>
            <a:endParaRPr lang="ar-JO" sz="5100" b="1" dirty="0" smtClean="0"/>
          </a:p>
          <a:p>
            <a:pPr>
              <a:buFont typeface="Wingdings" pitchFamily="2" charset="2"/>
              <a:buChar char="Ø"/>
            </a:pPr>
            <a:r>
              <a:rPr lang="ar-SA" sz="5100" b="1" dirty="0" smtClean="0"/>
              <a:t>تغيير حجم الخط</a:t>
            </a:r>
            <a:endParaRPr lang="ar-JO" sz="5100" b="1" dirty="0" smtClean="0"/>
          </a:p>
          <a:p>
            <a:pPr>
              <a:buFont typeface="Wingdings" pitchFamily="2" charset="2"/>
              <a:buChar char="Ø"/>
            </a:pPr>
            <a:r>
              <a:rPr lang="ar-SA" sz="5100" b="1" dirty="0" smtClean="0"/>
              <a:t>إظهار جدول المحتويات</a:t>
            </a:r>
            <a:endParaRPr lang="ar-JO" sz="5100" b="1" dirty="0" smtClean="0"/>
          </a:p>
          <a:p>
            <a:pPr>
              <a:buFont typeface="Wingdings" pitchFamily="2" charset="2"/>
              <a:buChar char="Ø"/>
            </a:pPr>
            <a:r>
              <a:rPr lang="ar-SA" sz="5100" b="1" dirty="0" smtClean="0"/>
              <a:t>دوماً في المقدمة</a:t>
            </a:r>
            <a:endParaRPr lang="ar-JO" sz="5100" b="1" dirty="0" smtClean="0"/>
          </a:p>
          <a:p>
            <a:pPr>
              <a:buFont typeface="Wingdings" pitchFamily="2" charset="2"/>
              <a:buChar char="Ø"/>
            </a:pPr>
            <a:r>
              <a:rPr lang="ar-SA" sz="5100" b="1" dirty="0" smtClean="0"/>
              <a:t>خيارات شريط الأدوات</a:t>
            </a:r>
            <a:endParaRPr lang="ar-SA" sz="5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457200"/>
          </a:xfrm>
        </p:spPr>
        <p:txBody>
          <a:bodyPr>
            <a:noAutofit/>
          </a:bodyPr>
          <a:lstStyle/>
          <a:p>
            <a:r>
              <a:rPr lang="ar-SA" sz="2800" dirty="0" smtClean="0"/>
              <a:t>البحث عن التعليمات</a:t>
            </a:r>
            <a:endParaRPr lang="ar-SA" sz="2800" dirty="0"/>
          </a:p>
        </p:txBody>
      </p:sp>
      <p:sp>
        <p:nvSpPr>
          <p:cNvPr id="3" name="Subtitle 2"/>
          <p:cNvSpPr>
            <a:spLocks noGrp="1"/>
          </p:cNvSpPr>
          <p:nvPr>
            <p:ph type="subTitle" idx="1"/>
          </p:nvPr>
        </p:nvSpPr>
        <p:spPr>
          <a:xfrm>
            <a:off x="1066800" y="1066800"/>
            <a:ext cx="7239000" cy="4953000"/>
          </a:xfrm>
        </p:spPr>
        <p:txBody>
          <a:bodyPr>
            <a:normAutofit/>
          </a:bodyPr>
          <a:lstStyle/>
          <a:p>
            <a:pPr>
              <a:lnSpc>
                <a:spcPct val="150000"/>
              </a:lnSpc>
            </a:pPr>
            <a:r>
              <a:rPr lang="ar-SA" dirty="0" smtClean="0"/>
              <a:t>عملية البحث عن التعليمات سهلة وبسيطة – فقط أطبع في شريط البحث الشيء الذي تبحث عنه وأضغط إدخال (</a:t>
            </a:r>
            <a:r>
              <a:rPr lang="en-US" dirty="0" smtClean="0"/>
              <a:t>Enter</a:t>
            </a:r>
            <a:r>
              <a:rPr lang="ar-SA" dirty="0" smtClean="0"/>
              <a:t>)</a:t>
            </a:r>
            <a:r>
              <a:rPr lang="ar-JO" dirty="0" smtClean="0"/>
              <a:t>. ستظهر بعد لحظة في قائمة أي نتائج يعتقد إكسل إنها متصلة. أنقر أحد المواضيع من القائمة لعرض معلومات الموضوع. </a:t>
            </a:r>
            <a:endParaRPr lang="en-US" dirty="0" smtClean="0"/>
          </a:p>
          <a:p>
            <a:endParaRPr lang="ar-JO" dirty="0" smtClean="0"/>
          </a:p>
          <a:p>
            <a:endParaRPr lang="ar-JO" dirty="0" smtClean="0"/>
          </a:p>
          <a:p>
            <a:endParaRPr lang="ar-JO" dirty="0" smtClean="0"/>
          </a:p>
          <a:p>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686762"/>
          </a:xfrm>
        </p:spPr>
        <p:txBody>
          <a:bodyPr>
            <a:normAutofit/>
          </a:bodyPr>
          <a:lstStyle/>
          <a:p>
            <a:r>
              <a:rPr lang="ar-SA" sz="2800" dirty="0" smtClean="0"/>
              <a:t>التعليمات عبر الإنترنت مقابل التعليمات بدون الاتصال بالإنترنت </a:t>
            </a:r>
            <a:endParaRPr lang="ar-SA" sz="2800" dirty="0"/>
          </a:p>
        </p:txBody>
      </p:sp>
      <p:sp>
        <p:nvSpPr>
          <p:cNvPr id="3" name="Subtitle 2"/>
          <p:cNvSpPr>
            <a:spLocks noGrp="1"/>
          </p:cNvSpPr>
          <p:nvPr>
            <p:ph type="subTitle" idx="1"/>
          </p:nvPr>
        </p:nvSpPr>
        <p:spPr>
          <a:xfrm>
            <a:off x="685800" y="1219200"/>
            <a:ext cx="7924800" cy="4800600"/>
          </a:xfrm>
        </p:spPr>
        <p:txBody>
          <a:bodyPr>
            <a:normAutofit lnSpcReduction="10000"/>
          </a:bodyPr>
          <a:lstStyle/>
          <a:p>
            <a:r>
              <a:rPr lang="ar-SA" dirty="0" smtClean="0"/>
              <a:t>يوجد نوعان من ملف التعليمات: تعليمات عبر الإنترنت وتعليمات بدون الاتصال بالإنترنت. </a:t>
            </a:r>
            <a:endParaRPr lang="en-US" dirty="0" smtClean="0"/>
          </a:p>
          <a:p>
            <a:r>
              <a:rPr lang="ar-SA" b="1" dirty="0" smtClean="0"/>
              <a:t>تتطلب التعليمات عبر الإنترنت </a:t>
            </a:r>
            <a:r>
              <a:rPr lang="ar-SA" dirty="0" smtClean="0"/>
              <a:t>ربط بالإنترنت. يتم توجيه جميع عمليات البحث عند توفرها إلى </a:t>
            </a:r>
            <a:r>
              <a:rPr lang="en-US" dirty="0" smtClean="0"/>
              <a:t>Office.com</a:t>
            </a:r>
            <a:r>
              <a:rPr lang="ar-JO" dirty="0" smtClean="0"/>
              <a:t>، وهو مركز دعم الإنترنت لجميع برامج أوفيس. وتعتبر مواضيع التعليمات المستردة بواسطة التعليمات عبر الإنترنت أحدث المواضيع في حال وجود تغيير على أي برنامج من برامج أوفيس. </a:t>
            </a:r>
            <a:endParaRPr lang="en-US" dirty="0" smtClean="0"/>
          </a:p>
          <a:p>
            <a:r>
              <a:rPr lang="ar-JO" dirty="0" smtClean="0"/>
              <a:t> </a:t>
            </a:r>
            <a:endParaRPr lang="en-US" dirty="0" smtClean="0"/>
          </a:p>
          <a:p>
            <a:r>
              <a:rPr lang="ar-JO" dirty="0" smtClean="0"/>
              <a:t>تشير </a:t>
            </a:r>
            <a:r>
              <a:rPr lang="ar-JO" b="1" dirty="0" smtClean="0"/>
              <a:t>التعليمات بدون الإنترنت </a:t>
            </a:r>
            <a:r>
              <a:rPr lang="ar-JO" dirty="0" smtClean="0"/>
              <a:t>إلى محتوى التعليمات في جهاز الكمبيوتر (ويدعى المحتوى "المحلي"). وقد لا يكون حديثاً بالكامل لكنه متوفر دائماً. </a:t>
            </a:r>
            <a:endParaRPr lang="en-US" dirty="0" smtClean="0"/>
          </a:p>
          <a:p>
            <a:r>
              <a:rPr lang="ar-JO" dirty="0" smtClean="0"/>
              <a:t> </a:t>
            </a:r>
            <a:endParaRPr lang="en-US" dirty="0" smtClean="0"/>
          </a:p>
          <a:p>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599"/>
          </a:xfrm>
        </p:spPr>
        <p:txBody>
          <a:bodyPr>
            <a:normAutofit/>
          </a:bodyPr>
          <a:lstStyle/>
          <a:p>
            <a:r>
              <a:rPr lang="ar-SA" sz="2800" dirty="0" smtClean="0"/>
              <a:t>استخدام جدول المحتويات</a:t>
            </a:r>
            <a:endParaRPr lang="ar-SA" sz="2800" dirty="0"/>
          </a:p>
        </p:txBody>
      </p:sp>
      <p:sp>
        <p:nvSpPr>
          <p:cNvPr id="3" name="Subtitle 2"/>
          <p:cNvSpPr>
            <a:spLocks noGrp="1"/>
          </p:cNvSpPr>
          <p:nvPr>
            <p:ph type="subTitle" idx="1"/>
          </p:nvPr>
        </p:nvSpPr>
        <p:spPr>
          <a:xfrm>
            <a:off x="685800" y="1066800"/>
            <a:ext cx="7772400" cy="4876800"/>
          </a:xfrm>
        </p:spPr>
        <p:txBody>
          <a:bodyPr>
            <a:normAutofit/>
          </a:bodyPr>
          <a:lstStyle/>
          <a:p>
            <a:r>
              <a:rPr lang="ar-SA" dirty="0" smtClean="0"/>
              <a:t>إذا كنت تفضل تصفح ملف التعليمات باستخدام الطريقة التقليدية، أنقر زر جدول المحتويات (</a:t>
            </a:r>
            <a:r>
              <a:rPr lang="en-US" dirty="0" smtClean="0"/>
              <a:t> </a:t>
            </a:r>
            <a:r>
              <a:rPr lang="ar-SA" dirty="0" smtClean="0"/>
              <a:t>) على شريط أدوات التعليمات، وستظهر شاشة التعليمات على النحو الظاهر أدناه:</a:t>
            </a:r>
            <a:endParaRPr lang="en-US" dirty="0" smtClean="0"/>
          </a:p>
          <a:p>
            <a:endParaRPr lang="ar-SA" dirty="0"/>
          </a:p>
        </p:txBody>
      </p:sp>
      <p:pic>
        <p:nvPicPr>
          <p:cNvPr id="16386" name="Picture 2"/>
          <p:cNvPicPr>
            <a:picLocks noChangeAspect="1" noChangeArrowheads="1"/>
          </p:cNvPicPr>
          <p:nvPr/>
        </p:nvPicPr>
        <p:blipFill>
          <a:blip r:embed="rId2" cstate="print"/>
          <a:srcRect/>
          <a:stretch>
            <a:fillRect/>
          </a:stretch>
        </p:blipFill>
        <p:spPr bwMode="auto">
          <a:xfrm>
            <a:off x="990600" y="2514600"/>
            <a:ext cx="7010400" cy="3429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457200"/>
          </a:xfrm>
        </p:spPr>
        <p:txBody>
          <a:bodyPr>
            <a:noAutofit/>
          </a:bodyPr>
          <a:lstStyle/>
          <a:p>
            <a:r>
              <a:rPr lang="ar-SA" sz="2800" dirty="0" smtClean="0"/>
              <a:t>الحصول على التعليمات في مربع الحوار</a:t>
            </a:r>
            <a:endParaRPr lang="ar-SA" sz="2800" dirty="0"/>
          </a:p>
        </p:txBody>
      </p:sp>
      <p:sp>
        <p:nvSpPr>
          <p:cNvPr id="3" name="Subtitle 2"/>
          <p:cNvSpPr>
            <a:spLocks noGrp="1"/>
          </p:cNvSpPr>
          <p:nvPr>
            <p:ph type="subTitle" idx="1"/>
          </p:nvPr>
        </p:nvSpPr>
        <p:spPr>
          <a:xfrm>
            <a:off x="1066800" y="1143000"/>
            <a:ext cx="7315200" cy="4876800"/>
          </a:xfrm>
        </p:spPr>
        <p:txBody>
          <a:bodyPr/>
          <a:lstStyle/>
          <a:p>
            <a:r>
              <a:rPr lang="ar-SA" dirty="0" smtClean="0"/>
              <a:t>يتم الوصول إلى بعض الميزات في برنامج الإكسل من خلال مربعات الحوار والتي لم نناقشها بعد.على أي حال، عليك معرفة أنك سترى في بعض مربعات الحوار رمز تعليمات في الركن العلوي الأيسر. أنقر إشارة الاستفهام هذه لرؤية تعليمات محددة عن هذا الموضوع.</a:t>
            </a:r>
            <a:endParaRPr lang="en-US" dirty="0" smtClean="0"/>
          </a:p>
          <a:p>
            <a:endParaRPr lang="ar-SA" dirty="0"/>
          </a:p>
        </p:txBody>
      </p:sp>
      <p:pic>
        <p:nvPicPr>
          <p:cNvPr id="17410" name="Picture 2"/>
          <p:cNvPicPr>
            <a:picLocks noChangeAspect="1" noChangeArrowheads="1"/>
          </p:cNvPicPr>
          <p:nvPr/>
        </p:nvPicPr>
        <p:blipFill>
          <a:blip r:embed="rId2" cstate="print"/>
          <a:srcRect/>
          <a:stretch>
            <a:fillRect/>
          </a:stretch>
        </p:blipFill>
        <p:spPr bwMode="auto">
          <a:xfrm>
            <a:off x="2286000" y="3429000"/>
            <a:ext cx="4781550" cy="24098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371600"/>
          </a:xfrm>
        </p:spPr>
        <p:txBody>
          <a:bodyPr>
            <a:noAutofit/>
          </a:bodyPr>
          <a:lstStyle/>
          <a:p>
            <a:pPr algn="ctr"/>
            <a:r>
              <a:rPr lang="ar-SA" sz="3200" dirty="0" smtClean="0"/>
              <a:t>المتطلبات المسبقة</a:t>
            </a:r>
            <a:r>
              <a:rPr lang="en-US" sz="3200" dirty="0" smtClean="0"/>
              <a:t/>
            </a:r>
            <a:br>
              <a:rPr lang="en-US" sz="3200" dirty="0" smtClean="0"/>
            </a:br>
            <a:endParaRPr lang="ar-SA" sz="3200" u="sng" dirty="0"/>
          </a:p>
        </p:txBody>
      </p:sp>
      <p:sp>
        <p:nvSpPr>
          <p:cNvPr id="3" name="Subtitle 2"/>
          <p:cNvSpPr>
            <a:spLocks noGrp="1"/>
          </p:cNvSpPr>
          <p:nvPr>
            <p:ph type="subTitle" idx="1"/>
          </p:nvPr>
        </p:nvSpPr>
        <p:spPr>
          <a:xfrm>
            <a:off x="685800" y="1905000"/>
            <a:ext cx="7772400" cy="4114800"/>
          </a:xfrm>
        </p:spPr>
        <p:txBody>
          <a:bodyPr>
            <a:normAutofit/>
          </a:bodyPr>
          <a:lstStyle/>
          <a:p>
            <a:r>
              <a:rPr lang="ar-SA" dirty="0" smtClean="0"/>
              <a:t>يفترض هذا الدليل فهم المستخدم لأساسيات استخدام الكمبيوتر القائم على أساس برنامج ويندوز. ويجب أن لا يواجه الطلاب أي صعوبة في استخدام لوحة المفاتيح أو الماوس أو قائمة ابدأ. كما تعتبر المعرفة والخبرة في طباعة واستخدام متصفح الويب هو أمر أساسي لكن غير مطلوب. ليس من الضروري خبرة سابقة بإصدارات أخرى من إكسل. </a:t>
            </a:r>
            <a:endParaRPr lang="en-US" dirty="0" smtClean="0"/>
          </a:p>
          <a:p>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pPr algn="ctr"/>
            <a:r>
              <a:rPr lang="ar-SA" sz="2800" dirty="0" smtClean="0"/>
              <a:t>القسم 2: واجهة تطبيق إكسل</a:t>
            </a:r>
            <a:endParaRPr lang="ar-SA" sz="2800" dirty="0"/>
          </a:p>
        </p:txBody>
      </p:sp>
      <p:sp>
        <p:nvSpPr>
          <p:cNvPr id="3" name="Subtitle 2"/>
          <p:cNvSpPr>
            <a:spLocks noGrp="1"/>
          </p:cNvSpPr>
          <p:nvPr>
            <p:ph type="subTitle" idx="1"/>
          </p:nvPr>
        </p:nvSpPr>
        <p:spPr>
          <a:xfrm>
            <a:off x="685800" y="1524000"/>
            <a:ext cx="7772400" cy="4419600"/>
          </a:xfrm>
        </p:spPr>
        <p:txBody>
          <a:bodyPr>
            <a:normAutofit/>
          </a:bodyPr>
          <a:lstStyle/>
          <a:p>
            <a:r>
              <a:rPr lang="ar-SA" b="1" dirty="0" smtClean="0"/>
              <a:t>ستتعلم في هذا القسم كيف:</a:t>
            </a:r>
            <a:endParaRPr lang="en-US" dirty="0" smtClean="0"/>
          </a:p>
          <a:p>
            <a:pPr lvl="0">
              <a:buFont typeface="Arial" pitchFamily="34" charset="0"/>
              <a:buChar char="•"/>
            </a:pPr>
            <a:r>
              <a:rPr lang="ar-SA" dirty="0" smtClean="0"/>
              <a:t>العمل مع شريط أدوات الوصول السريع.</a:t>
            </a:r>
            <a:endParaRPr lang="en-US" dirty="0" smtClean="0"/>
          </a:p>
          <a:p>
            <a:pPr lvl="0">
              <a:buFont typeface="Arial" pitchFamily="34" charset="0"/>
              <a:buChar char="•"/>
            </a:pPr>
            <a:r>
              <a:rPr lang="ar-SA" dirty="0" smtClean="0"/>
              <a:t>إضافة وإزالة  الأزرار على شريط أدوات الوصول </a:t>
            </a:r>
            <a:r>
              <a:rPr lang="ar-SA" dirty="0" err="1" smtClean="0"/>
              <a:t>السريع.</a:t>
            </a:r>
            <a:r>
              <a:rPr lang="ar-SA" dirty="0" smtClean="0"/>
              <a:t> </a:t>
            </a:r>
            <a:endParaRPr lang="en-US" dirty="0" smtClean="0"/>
          </a:p>
          <a:p>
            <a:pPr>
              <a:buFont typeface="Arial" pitchFamily="34" charset="0"/>
              <a:buChar char="•"/>
            </a:pPr>
            <a:r>
              <a:rPr lang="ar-SA" dirty="0" smtClean="0"/>
              <a:t>استخدام قائمة </a:t>
            </a:r>
            <a:r>
              <a:rPr lang="ar-SA" dirty="0" err="1" smtClean="0"/>
              <a:t>ملف </a:t>
            </a:r>
            <a:r>
              <a:rPr lang="ar-SA" dirty="0" smtClean="0"/>
              <a:t>(القائمة الخلفية</a:t>
            </a:r>
            <a:r>
              <a:rPr lang="ar-SA" dirty="0" err="1" smtClean="0"/>
              <a:t>).</a:t>
            </a:r>
            <a:endParaRPr lang="ar-JO"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1"/>
          </a:xfrm>
        </p:spPr>
        <p:txBody>
          <a:bodyPr>
            <a:normAutofit/>
          </a:bodyPr>
          <a:lstStyle/>
          <a:p>
            <a:pPr algn="ctr"/>
            <a:r>
              <a:rPr lang="ar-SA" sz="2800" dirty="0" smtClean="0"/>
              <a:t>الدرس 2-1: شريط أدوات الوصول السريع وقائمة الملفات</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SA" dirty="0" smtClean="0"/>
              <a:t>لا تعتمد واجهة تطبيق مستخدم إكسل على أشرطة أدوات وقوائم متعددة كما في الإصدارات </a:t>
            </a:r>
            <a:r>
              <a:rPr lang="ar-SA" dirty="0" err="1" smtClean="0"/>
              <a:t>السابقة.</a:t>
            </a:r>
            <a:r>
              <a:rPr lang="ar-SA" dirty="0" smtClean="0"/>
              <a:t> بل أنها توفر إعداداً تعليمياً يقوم على </a:t>
            </a:r>
            <a:r>
              <a:rPr lang="ar-SA" dirty="0" err="1" smtClean="0"/>
              <a:t>التبويبة.</a:t>
            </a:r>
            <a:r>
              <a:rPr lang="ar-SA" dirty="0" smtClean="0"/>
              <a:t> ومن مكونات واجهة التطبيق المهمة شريط أدوات الوصول </a:t>
            </a:r>
            <a:r>
              <a:rPr lang="ar-SA" dirty="0" err="1" smtClean="0"/>
              <a:t>السريع.</a:t>
            </a:r>
            <a:r>
              <a:rPr lang="ar-SA" dirty="0" smtClean="0"/>
              <a:t> وشريط أدوات الوصول السريع قابل للتخصيص بالكامل ويوفر إطلاعاً على الميزات التي تعتمد عليها.</a:t>
            </a:r>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708025"/>
          </a:xfrm>
        </p:spPr>
        <p:txBody>
          <a:bodyPr>
            <a:normAutofit/>
          </a:bodyPr>
          <a:lstStyle/>
          <a:p>
            <a:r>
              <a:rPr lang="ar-SA" sz="2800" dirty="0" smtClean="0"/>
              <a:t>أوامر شريط أدوات الوصول السريع الافتراضية</a:t>
            </a:r>
            <a:endParaRPr lang="ar-SA" sz="2800" dirty="0"/>
          </a:p>
        </p:txBody>
      </p:sp>
      <p:sp>
        <p:nvSpPr>
          <p:cNvPr id="3" name="Subtitle 2"/>
          <p:cNvSpPr>
            <a:spLocks noGrp="1"/>
          </p:cNvSpPr>
          <p:nvPr>
            <p:ph type="subTitle" idx="1"/>
          </p:nvPr>
        </p:nvSpPr>
        <p:spPr>
          <a:xfrm>
            <a:off x="609600" y="1295400"/>
            <a:ext cx="7772400" cy="4724400"/>
          </a:xfrm>
        </p:spPr>
        <p:txBody>
          <a:bodyPr>
            <a:normAutofit/>
          </a:bodyPr>
          <a:lstStyle/>
          <a:p>
            <a:r>
              <a:rPr lang="ar-SA" dirty="0" smtClean="0"/>
              <a:t>يقع شريط أدوات الوصول السريع في الجزء العلوي الأيمن من شاشة إكسل، على يسار رمز أوفيس</a:t>
            </a:r>
            <a:endParaRPr lang="ar-JO" dirty="0" smtClean="0"/>
          </a:p>
          <a:p>
            <a:endParaRPr lang="ar-JO" dirty="0" smtClean="0"/>
          </a:p>
          <a:p>
            <a:endParaRPr lang="ar-JO" dirty="0" smtClean="0"/>
          </a:p>
          <a:p>
            <a:r>
              <a:rPr lang="ar-SA" dirty="0" smtClean="0"/>
              <a:t>لشريط أدوات الوصول السريع ثلاثة أوامر، من اليمين إلى اليسار، وهي</a:t>
            </a:r>
            <a:r>
              <a:rPr lang="ar-JO" dirty="0" err="1" smtClean="0"/>
              <a:t>:</a:t>
            </a:r>
            <a:endParaRPr lang="ar-JO" dirty="0" smtClean="0"/>
          </a:p>
          <a:p>
            <a:pPr>
              <a:buFont typeface="Wingdings" pitchFamily="2" charset="2"/>
              <a:buChar char="v"/>
            </a:pPr>
            <a:r>
              <a:rPr lang="ar-SA" dirty="0" smtClean="0"/>
              <a:t>حفظ </a:t>
            </a:r>
            <a:endParaRPr lang="ar-JO" dirty="0" smtClean="0"/>
          </a:p>
          <a:p>
            <a:pPr>
              <a:buFont typeface="Wingdings" pitchFamily="2" charset="2"/>
              <a:buChar char="v"/>
            </a:pPr>
            <a:r>
              <a:rPr lang="ar-SA" dirty="0" smtClean="0"/>
              <a:t>تراجع </a:t>
            </a:r>
            <a:endParaRPr lang="ar-JO" dirty="0" smtClean="0"/>
          </a:p>
          <a:p>
            <a:pPr>
              <a:buFont typeface="Wingdings" pitchFamily="2" charset="2"/>
              <a:buChar char="v"/>
            </a:pPr>
            <a:r>
              <a:rPr lang="ar-SA" dirty="0" smtClean="0"/>
              <a:t>إعادة.</a:t>
            </a:r>
            <a:endParaRPr lang="ar-JO" dirty="0" smtClean="0"/>
          </a:p>
          <a:p>
            <a:endParaRPr lang="ar-SA" dirty="0"/>
          </a:p>
        </p:txBody>
      </p:sp>
      <p:pic>
        <p:nvPicPr>
          <p:cNvPr id="1028" name="Picture 4"/>
          <p:cNvPicPr>
            <a:picLocks noChangeAspect="1" noChangeArrowheads="1"/>
          </p:cNvPicPr>
          <p:nvPr/>
        </p:nvPicPr>
        <p:blipFill>
          <a:blip r:embed="rId2" cstate="print"/>
          <a:srcRect/>
          <a:stretch>
            <a:fillRect/>
          </a:stretch>
        </p:blipFill>
        <p:spPr bwMode="auto">
          <a:xfrm>
            <a:off x="3505200" y="2514600"/>
            <a:ext cx="2152650" cy="289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533401"/>
          </a:xfrm>
        </p:spPr>
        <p:txBody>
          <a:bodyPr>
            <a:normAutofit/>
          </a:bodyPr>
          <a:lstStyle/>
          <a:p>
            <a:r>
              <a:rPr lang="ar-SA" sz="2800" dirty="0" smtClean="0"/>
              <a:t>إضافة أوامر</a:t>
            </a:r>
            <a:endParaRPr lang="ar-SA" sz="2800" dirty="0"/>
          </a:p>
        </p:txBody>
      </p:sp>
      <p:sp>
        <p:nvSpPr>
          <p:cNvPr id="3" name="Subtitle 2"/>
          <p:cNvSpPr>
            <a:spLocks noGrp="1"/>
          </p:cNvSpPr>
          <p:nvPr>
            <p:ph type="subTitle" idx="1"/>
          </p:nvPr>
        </p:nvSpPr>
        <p:spPr>
          <a:xfrm>
            <a:off x="3886200" y="762000"/>
            <a:ext cx="4495800" cy="3048000"/>
          </a:xfrm>
        </p:spPr>
        <p:txBody>
          <a:bodyPr>
            <a:normAutofit/>
          </a:bodyPr>
          <a:lstStyle/>
          <a:p>
            <a:r>
              <a:rPr lang="ar-SA" dirty="0" smtClean="0"/>
              <a:t>إذا أردت تخصيص شريط أدوات الوصول السريع، فيمكنك إضافة أوامر متوفرة على الشريط مثل تنسيق الأرقام أو تصفية </a:t>
            </a:r>
            <a:r>
              <a:rPr lang="ar-SA" dirty="0" err="1" smtClean="0"/>
              <a:t>النصوص </a:t>
            </a:r>
            <a:r>
              <a:rPr lang="ar-SA" dirty="0" smtClean="0"/>
              <a:t>/ </a:t>
            </a:r>
            <a:r>
              <a:rPr lang="ar-SA" dirty="0" err="1" smtClean="0"/>
              <a:t>البيانات.</a:t>
            </a:r>
            <a:r>
              <a:rPr lang="ar-SA" dirty="0" smtClean="0"/>
              <a:t> لإضافة أمر إلى شريط أدوات الوصول السريع، أنقر باليمين على الأمر ثم أنقر إضافة إلى شريط أدوات الوصول السريع.</a:t>
            </a:r>
            <a:endParaRPr lang="ar-JO" dirty="0" smtClean="0"/>
          </a:p>
          <a:p>
            <a:endParaRPr lang="ar-JO" b="1" dirty="0" smtClean="0"/>
          </a:p>
        </p:txBody>
      </p:sp>
      <p:pic>
        <p:nvPicPr>
          <p:cNvPr id="2050" name="Picture 2"/>
          <p:cNvPicPr>
            <a:picLocks noChangeAspect="1" noChangeArrowheads="1"/>
          </p:cNvPicPr>
          <p:nvPr/>
        </p:nvPicPr>
        <p:blipFill>
          <a:blip r:embed="rId2" cstate="print"/>
          <a:srcRect/>
          <a:stretch>
            <a:fillRect/>
          </a:stretch>
        </p:blipFill>
        <p:spPr bwMode="auto">
          <a:xfrm>
            <a:off x="228600" y="685800"/>
            <a:ext cx="3590925" cy="1905000"/>
          </a:xfrm>
          <a:prstGeom prst="rect">
            <a:avLst/>
          </a:prstGeom>
          <a:noFill/>
          <a:ln w="9525">
            <a:noFill/>
            <a:miter lim="800000"/>
            <a:headEnd/>
            <a:tailEnd/>
          </a:ln>
          <a:effectLst/>
        </p:spPr>
      </p:pic>
      <p:sp>
        <p:nvSpPr>
          <p:cNvPr id="5" name="Title 1"/>
          <p:cNvSpPr txBox="1">
            <a:spLocks/>
          </p:cNvSpPr>
          <p:nvPr/>
        </p:nvSpPr>
        <p:spPr>
          <a:xfrm>
            <a:off x="685800" y="3962400"/>
            <a:ext cx="7772400" cy="708025"/>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28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إزالة الأوامر</a:t>
            </a: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3733800" y="4648200"/>
            <a:ext cx="4648200" cy="1295400"/>
          </a:xfrm>
          <a:prstGeom prst="rect">
            <a:avLst/>
          </a:prstGeom>
        </p:spPr>
        <p:txBody>
          <a:bodyPr vert="horz" lIns="45720" rIns="45720">
            <a:normAutofit lnSpcReduction="10000"/>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ar-SA" sz="2700" b="0" i="0" u="none" strike="noStrike" kern="1200" cap="none" spc="0" normalizeH="0" baseline="0" noProof="0" dirty="0" smtClean="0">
                <a:ln>
                  <a:noFill/>
                </a:ln>
                <a:solidFill>
                  <a:schemeClr val="tx2"/>
                </a:solidFill>
                <a:effectLst/>
                <a:uLnTx/>
                <a:uFillTx/>
                <a:latin typeface="+mn-lt"/>
                <a:ea typeface="+mn-ea"/>
                <a:cs typeface="+mn-cs"/>
              </a:rPr>
              <a:t>لإزالة أوامر من شريط أدوات الوصول السريع، أنقر باليمين على أي أمر وانقر إزالة من شريط أدوات الوصول السريع</a:t>
            </a:r>
            <a:r>
              <a:rPr kumimoji="0" lang="ar-JO" sz="2700" b="0" i="0" u="none" strike="noStrike" kern="1200" cap="none" spc="0" normalizeH="0" baseline="0" noProof="0" dirty="0" err="1" smtClean="0">
                <a:ln>
                  <a:noFill/>
                </a:ln>
                <a:solidFill>
                  <a:schemeClr val="tx2"/>
                </a:solidFill>
                <a:effectLst/>
                <a:uLnTx/>
                <a:uFillTx/>
                <a:latin typeface="+mn-lt"/>
                <a:ea typeface="+mn-ea"/>
                <a:cs typeface="+mn-cs"/>
              </a:rPr>
              <a:t>.</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a:t>
            </a:r>
            <a:endParaRPr kumimoji="0" lang="en-US" sz="2700" b="0" i="0" u="none" strike="noStrike" kern="1200" cap="none" spc="0" normalizeH="0" baseline="0" noProof="0" dirty="0" smtClean="0">
              <a:ln>
                <a:noFill/>
              </a:ln>
              <a:solidFill>
                <a:schemeClr val="tx2"/>
              </a:solidFill>
              <a:effectLst/>
              <a:uLnTx/>
              <a:uFillTx/>
              <a:latin typeface="+mn-lt"/>
              <a:ea typeface="+mn-ea"/>
              <a:cs typeface="+mn-cs"/>
            </a:endParaRPr>
          </a:p>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228600" y="4572000"/>
            <a:ext cx="3581400" cy="138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5800"/>
          </a:xfrm>
        </p:spPr>
        <p:txBody>
          <a:bodyPr>
            <a:normAutofit/>
          </a:bodyPr>
          <a:lstStyle/>
          <a:p>
            <a:r>
              <a:rPr lang="ar-SA" sz="2800" dirty="0" smtClean="0"/>
              <a:t>تخصيص شريط الأدوات</a:t>
            </a:r>
            <a:endParaRPr lang="ar-SA" sz="2800" dirty="0"/>
          </a:p>
        </p:txBody>
      </p:sp>
      <p:sp>
        <p:nvSpPr>
          <p:cNvPr id="3" name="Subtitle 2"/>
          <p:cNvSpPr>
            <a:spLocks noGrp="1"/>
          </p:cNvSpPr>
          <p:nvPr>
            <p:ph type="subTitle" idx="1"/>
          </p:nvPr>
        </p:nvSpPr>
        <p:spPr>
          <a:xfrm>
            <a:off x="457200" y="1143000"/>
            <a:ext cx="7848600" cy="3505200"/>
          </a:xfrm>
        </p:spPr>
        <p:txBody>
          <a:bodyPr>
            <a:normAutofit/>
          </a:bodyPr>
          <a:lstStyle/>
          <a:p>
            <a:r>
              <a:rPr lang="ar-SA" dirty="0" smtClean="0"/>
              <a:t>شريط أدوات الوصول السريع قابل للتخصيص بنسبة </a:t>
            </a:r>
            <a:r>
              <a:rPr lang="ar-SA" dirty="0" err="1" smtClean="0"/>
              <a:t>100%.</a:t>
            </a:r>
            <a:r>
              <a:rPr lang="ar-SA" dirty="0" smtClean="0"/>
              <a:t> يمكنك إعادة موضعه، إضافة أي أمر تريد، أو إزالة كافة الأوامر.</a:t>
            </a:r>
            <a:endParaRPr lang="en-US" dirty="0" smtClean="0"/>
          </a:p>
          <a:p>
            <a:r>
              <a:rPr lang="ar-SA" dirty="0" smtClean="0"/>
              <a:t> </a:t>
            </a:r>
            <a:endParaRPr lang="en-US" dirty="0" smtClean="0"/>
          </a:p>
          <a:p>
            <a:r>
              <a:rPr lang="ar-SA" dirty="0" smtClean="0"/>
              <a:t>لنقل شريط أدوات الوصول السريع، أنقر سهم السحب للأسفل الواقع على يسار شريط الأدوات وأنقر إظهار أسفل </a:t>
            </a:r>
            <a:r>
              <a:rPr lang="ar-SA" dirty="0" err="1" smtClean="0"/>
              <a:t>الشريط:</a:t>
            </a:r>
            <a:endParaRPr lang="ar-SA" dirty="0"/>
          </a:p>
        </p:txBody>
      </p:sp>
      <p:pic>
        <p:nvPicPr>
          <p:cNvPr id="4098" name="Picture 2"/>
          <p:cNvPicPr>
            <a:picLocks noChangeAspect="1" noChangeArrowheads="1"/>
          </p:cNvPicPr>
          <p:nvPr/>
        </p:nvPicPr>
        <p:blipFill>
          <a:blip r:embed="rId2" cstate="print"/>
          <a:srcRect/>
          <a:stretch>
            <a:fillRect/>
          </a:stretch>
        </p:blipFill>
        <p:spPr bwMode="auto">
          <a:xfrm>
            <a:off x="2743200" y="3657600"/>
            <a:ext cx="3600450"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09600"/>
          </a:xfrm>
        </p:spPr>
        <p:txBody>
          <a:bodyPr>
            <a:normAutofit/>
          </a:bodyPr>
          <a:lstStyle/>
          <a:p>
            <a:r>
              <a:rPr lang="ar-SA" sz="2800" dirty="0" smtClean="0"/>
              <a:t>استخدام قائمة </a:t>
            </a:r>
            <a:r>
              <a:rPr lang="ar-SA" sz="2800" dirty="0" err="1" smtClean="0"/>
              <a:t>ملف (</a:t>
            </a:r>
            <a:r>
              <a:rPr lang="en-US" sz="2800" dirty="0" smtClean="0"/>
              <a:t>Backstage</a:t>
            </a:r>
            <a:r>
              <a:rPr lang="ar-SA" sz="2800" dirty="0" err="1" smtClean="0"/>
              <a:t>)</a:t>
            </a:r>
            <a:endParaRPr lang="ar-SA" sz="2800" dirty="0"/>
          </a:p>
        </p:txBody>
      </p:sp>
      <p:sp>
        <p:nvSpPr>
          <p:cNvPr id="3" name="Subtitle 2"/>
          <p:cNvSpPr>
            <a:spLocks noGrp="1"/>
          </p:cNvSpPr>
          <p:nvPr>
            <p:ph type="subTitle" idx="1"/>
          </p:nvPr>
        </p:nvSpPr>
        <p:spPr>
          <a:xfrm>
            <a:off x="762000" y="1066800"/>
            <a:ext cx="7772400" cy="4876800"/>
          </a:xfrm>
        </p:spPr>
        <p:txBody>
          <a:bodyPr>
            <a:normAutofit/>
          </a:bodyPr>
          <a:lstStyle/>
          <a:p>
            <a:r>
              <a:rPr lang="ar-JO" dirty="0" smtClean="0"/>
              <a:t>قائمة الملفات إضافة جديدة لإكسل </a:t>
            </a:r>
            <a:r>
              <a:rPr lang="ar-JO" dirty="0" err="1" smtClean="0"/>
              <a:t>2010.</a:t>
            </a:r>
            <a:r>
              <a:rPr lang="ar-JO" dirty="0" smtClean="0"/>
              <a:t> تسمح لك هذه القائمة بتعديل المصنف ككيان مفرد بدلاً من إجراء تغييرات على بيانات </a:t>
            </a:r>
            <a:r>
              <a:rPr lang="ar-JO" dirty="0" err="1" smtClean="0"/>
              <a:t>المصنف.</a:t>
            </a:r>
            <a:r>
              <a:rPr lang="ar-JO" dirty="0" smtClean="0"/>
              <a:t> يمكنك معاينة الملف وطباعته وإجراء تغييرات على خصائص الملف واقتسام الملف مع آخرين وغير ذلك، وكل ذلك باستخدام قائمة الملفات.</a:t>
            </a:r>
            <a:endParaRPr lang="en-US" dirty="0" smtClean="0"/>
          </a:p>
          <a:p>
            <a:endParaRPr lang="ar-SA" dirty="0"/>
          </a:p>
        </p:txBody>
      </p:sp>
      <p:pic>
        <p:nvPicPr>
          <p:cNvPr id="5122" name="Picture 2"/>
          <p:cNvPicPr>
            <a:picLocks noChangeAspect="1" noChangeArrowheads="1"/>
          </p:cNvPicPr>
          <p:nvPr/>
        </p:nvPicPr>
        <p:blipFill>
          <a:blip r:embed="rId2" cstate="print"/>
          <a:srcRect/>
          <a:stretch>
            <a:fillRect/>
          </a:stretch>
        </p:blipFill>
        <p:spPr bwMode="auto">
          <a:xfrm>
            <a:off x="990600" y="2819399"/>
            <a:ext cx="7391400" cy="3124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84225"/>
          </a:xfrm>
        </p:spPr>
        <p:txBody>
          <a:bodyPr>
            <a:normAutofit/>
          </a:bodyPr>
          <a:lstStyle/>
          <a:p>
            <a:pPr algn="ctr"/>
            <a:r>
              <a:rPr lang="ar-SA" sz="2800" dirty="0" smtClean="0"/>
              <a:t>الدرس 2-2: </a:t>
            </a:r>
            <a:r>
              <a:rPr lang="ar-SA" sz="2800" dirty="0" err="1" smtClean="0"/>
              <a:t>تبويبة</a:t>
            </a:r>
            <a:r>
              <a:rPr lang="ar-SA" sz="2800" dirty="0" smtClean="0"/>
              <a:t> الصفحة الرئيسية</a:t>
            </a:r>
            <a:endParaRPr lang="ar-SA" sz="2800" dirty="0"/>
          </a:p>
        </p:txBody>
      </p:sp>
      <p:sp>
        <p:nvSpPr>
          <p:cNvPr id="3" name="Subtitle 2"/>
          <p:cNvSpPr>
            <a:spLocks noGrp="1"/>
          </p:cNvSpPr>
          <p:nvPr>
            <p:ph type="subTitle" idx="1"/>
          </p:nvPr>
        </p:nvSpPr>
        <p:spPr>
          <a:xfrm>
            <a:off x="381000" y="1219200"/>
            <a:ext cx="8001000" cy="4800600"/>
          </a:xfrm>
        </p:spPr>
        <p:txBody>
          <a:bodyPr>
            <a:normAutofit/>
          </a:bodyPr>
          <a:lstStyle/>
          <a:p>
            <a:r>
              <a:rPr lang="ar-SA" dirty="0" err="1" smtClean="0"/>
              <a:t>التبويبة</a:t>
            </a:r>
            <a:r>
              <a:rPr lang="ar-SA" dirty="0" smtClean="0"/>
              <a:t> الحالية محددة بحد لتمييزها عن بقية </a:t>
            </a:r>
            <a:r>
              <a:rPr lang="ar-SA" dirty="0" err="1" smtClean="0"/>
              <a:t>التبويبات</a:t>
            </a:r>
            <a:r>
              <a:rPr lang="ar-SA" dirty="0" smtClean="0"/>
              <a:t> </a:t>
            </a:r>
            <a:r>
              <a:rPr lang="ar-SA" dirty="0" err="1" smtClean="0"/>
              <a:t>الأخرى.</a:t>
            </a:r>
            <a:r>
              <a:rPr lang="ar-SA" dirty="0" smtClean="0"/>
              <a:t> والأوامر الفعلية موجودة في الشريط ومقسمة إلى </a:t>
            </a:r>
            <a:r>
              <a:rPr lang="ar-SA" dirty="0" err="1" smtClean="0"/>
              <a:t>مجموعات.</a:t>
            </a:r>
            <a:r>
              <a:rPr lang="ar-SA" dirty="0" smtClean="0"/>
              <a:t> ولكل مجموعة اسمها الخاص </a:t>
            </a:r>
            <a:r>
              <a:rPr lang="ar-SA" dirty="0" err="1" smtClean="0"/>
              <a:t>بها.</a:t>
            </a:r>
            <a:r>
              <a:rPr lang="ar-SA" dirty="0" smtClean="0"/>
              <a:t> يمكننا أن نرى هنا احتواء </a:t>
            </a:r>
            <a:r>
              <a:rPr lang="ar-SA" dirty="0" err="1" smtClean="0"/>
              <a:t>تبويبة</a:t>
            </a:r>
            <a:r>
              <a:rPr lang="ar-SA" dirty="0" smtClean="0"/>
              <a:t> الصفحة الرئيسية سبع مجموعات أسماؤها محددة وموضحة بالخط الأحمر</a:t>
            </a:r>
            <a:endParaRPr lang="ar-JO" dirty="0" smtClean="0"/>
          </a:p>
          <a:p>
            <a:endParaRPr lang="ar-SA" dirty="0"/>
          </a:p>
        </p:txBody>
      </p:sp>
      <p:pic>
        <p:nvPicPr>
          <p:cNvPr id="6146" name="Picture 2"/>
          <p:cNvPicPr>
            <a:picLocks noChangeAspect="1" noChangeArrowheads="1"/>
          </p:cNvPicPr>
          <p:nvPr/>
        </p:nvPicPr>
        <p:blipFill>
          <a:blip r:embed="rId2" cstate="print"/>
          <a:srcRect/>
          <a:stretch>
            <a:fillRect/>
          </a:stretch>
        </p:blipFill>
        <p:spPr bwMode="auto">
          <a:xfrm>
            <a:off x="1828800" y="3505200"/>
            <a:ext cx="54864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SA" sz="2800" dirty="0" smtClean="0"/>
              <a:t>أوامر الحافظة</a:t>
            </a:r>
            <a:endParaRPr lang="ar-SA" sz="2800" dirty="0"/>
          </a:p>
        </p:txBody>
      </p:sp>
      <p:sp>
        <p:nvSpPr>
          <p:cNvPr id="3" name="Subtitle 2"/>
          <p:cNvSpPr>
            <a:spLocks noGrp="1"/>
          </p:cNvSpPr>
          <p:nvPr>
            <p:ph type="subTitle" idx="1"/>
          </p:nvPr>
        </p:nvSpPr>
        <p:spPr>
          <a:xfrm>
            <a:off x="685800" y="990600"/>
            <a:ext cx="7772400" cy="4800600"/>
          </a:xfrm>
        </p:spPr>
        <p:txBody>
          <a:bodyPr>
            <a:normAutofit/>
          </a:bodyPr>
          <a:lstStyle/>
          <a:p>
            <a:r>
              <a:rPr lang="ar-SA" dirty="0" smtClean="0"/>
              <a:t>توفر مجموعة الحافظة أوامر القص والنسخ واللصق، وهي الأوامر الثلاثة التي يجب أن تكون مألوفة وسهلة </a:t>
            </a:r>
            <a:r>
              <a:rPr lang="ar-SA" dirty="0" err="1" smtClean="0"/>
              <a:t>الاستخدام.</a:t>
            </a:r>
            <a:r>
              <a:rPr lang="ar-SA" dirty="0" smtClean="0"/>
              <a:t> فأمر </a:t>
            </a:r>
            <a:r>
              <a:rPr lang="ar-SA" dirty="0" err="1" smtClean="0"/>
              <a:t>القص (</a:t>
            </a:r>
            <a:r>
              <a:rPr lang="en-US" dirty="0" smtClean="0"/>
              <a:t>Ctrl + X</a:t>
            </a:r>
            <a:r>
              <a:rPr lang="ar-SA" dirty="0" smtClean="0"/>
              <a:t>) يزيل مادة من خلية </a:t>
            </a:r>
            <a:r>
              <a:rPr lang="ar-SA" dirty="0" err="1" smtClean="0"/>
              <a:t>مظللة.</a:t>
            </a:r>
            <a:r>
              <a:rPr lang="ar-SA" dirty="0" smtClean="0"/>
              <a:t> بينما الأمر </a:t>
            </a:r>
            <a:r>
              <a:rPr lang="ar-SA" dirty="0" err="1" smtClean="0"/>
              <a:t>نسخ (</a:t>
            </a:r>
            <a:r>
              <a:rPr lang="en-US" dirty="0" smtClean="0"/>
              <a:t>Ctrl + C</a:t>
            </a:r>
            <a:r>
              <a:rPr lang="ar-SA" dirty="0" err="1" smtClean="0"/>
              <a:t>)</a:t>
            </a:r>
            <a:r>
              <a:rPr lang="ar-JO" dirty="0" smtClean="0"/>
              <a:t> يسجل معلومات من خلايا </a:t>
            </a:r>
            <a:r>
              <a:rPr lang="ar-JO" dirty="0" err="1" smtClean="0"/>
              <a:t>مظللة.</a:t>
            </a:r>
            <a:r>
              <a:rPr lang="ar-JO" dirty="0" smtClean="0"/>
              <a:t> في حين أن الأمر </a:t>
            </a:r>
            <a:r>
              <a:rPr lang="ar-JO" dirty="0" err="1" smtClean="0"/>
              <a:t>لصق (</a:t>
            </a:r>
            <a:r>
              <a:rPr lang="en-US" dirty="0" smtClean="0"/>
              <a:t>Ctrl + V</a:t>
            </a:r>
            <a:r>
              <a:rPr lang="ar-JO" dirty="0" smtClean="0"/>
              <a:t>) يضع المعلومات المقصوصة أو المنسوخة في موقع جديد.</a:t>
            </a:r>
          </a:p>
          <a:p>
            <a:endParaRPr lang="ar-JO" dirty="0" smtClean="0"/>
          </a:p>
          <a:p>
            <a:r>
              <a:rPr lang="ar-JO" dirty="0" smtClean="0"/>
              <a:t>يعمل </a:t>
            </a:r>
            <a:r>
              <a:rPr lang="ar-JO" b="1" dirty="0" smtClean="0"/>
              <a:t>نسخ التنسيق </a:t>
            </a:r>
            <a:r>
              <a:rPr lang="ar-JO" dirty="0" smtClean="0"/>
              <a:t>مثل أمر النسخ، لكنه ينسخ فقط </a:t>
            </a:r>
            <a:r>
              <a:rPr lang="ar-JO" dirty="0" err="1" smtClean="0"/>
              <a:t>التنسيقات</a:t>
            </a:r>
            <a:r>
              <a:rPr lang="ar-JO" dirty="0" smtClean="0"/>
              <a:t> المطبقة على بيانات في الخلية، وليس بيانات </a:t>
            </a:r>
            <a:r>
              <a:rPr lang="ar-JO" dirty="0" err="1" smtClean="0"/>
              <a:t>الخلية.</a:t>
            </a:r>
            <a:r>
              <a:rPr lang="ar-JO" dirty="0" smtClean="0"/>
              <a:t> أنسخ تنسيقاً من خلية </a:t>
            </a:r>
            <a:r>
              <a:rPr lang="ar-JO" dirty="0" err="1" smtClean="0"/>
              <a:t>واحدة </a:t>
            </a:r>
            <a:r>
              <a:rPr lang="ar-JO" dirty="0" smtClean="0"/>
              <a:t>"ونسق" الخلايا الأخرى بنفس التنسيق</a:t>
            </a:r>
          </a:p>
          <a:p>
            <a:endParaRPr lang="ar-SA" dirty="0"/>
          </a:p>
        </p:txBody>
      </p:sp>
      <p:pic>
        <p:nvPicPr>
          <p:cNvPr id="7170" name="Picture 2"/>
          <p:cNvPicPr>
            <a:picLocks noChangeAspect="1" noChangeArrowheads="1"/>
          </p:cNvPicPr>
          <p:nvPr/>
        </p:nvPicPr>
        <p:blipFill>
          <a:blip r:embed="rId2" cstate="print"/>
          <a:srcRect/>
          <a:stretch>
            <a:fillRect/>
          </a:stretch>
        </p:blipFill>
        <p:spPr bwMode="auto">
          <a:xfrm>
            <a:off x="2133600" y="4800600"/>
            <a:ext cx="781050" cy="81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84225"/>
          </a:xfrm>
        </p:spPr>
        <p:txBody>
          <a:bodyPr>
            <a:normAutofit/>
          </a:bodyPr>
          <a:lstStyle/>
          <a:p>
            <a:r>
              <a:rPr lang="ar-SA" sz="2800" dirty="0" smtClean="0"/>
              <a:t>أوامر الخط</a:t>
            </a:r>
            <a:endParaRPr lang="ar-SA" sz="2800" dirty="0"/>
          </a:p>
        </p:txBody>
      </p:sp>
      <p:sp>
        <p:nvSpPr>
          <p:cNvPr id="3" name="Subtitle 2"/>
          <p:cNvSpPr>
            <a:spLocks noGrp="1"/>
          </p:cNvSpPr>
          <p:nvPr>
            <p:ph type="subTitle" idx="1"/>
          </p:nvPr>
        </p:nvSpPr>
        <p:spPr>
          <a:xfrm>
            <a:off x="457200" y="1219200"/>
            <a:ext cx="7924800" cy="4648200"/>
          </a:xfrm>
        </p:spPr>
        <p:txBody>
          <a:bodyPr/>
          <a:lstStyle/>
          <a:p>
            <a:r>
              <a:rPr lang="ar-SA" dirty="0" smtClean="0"/>
              <a:t>تسمح لك مجموعة الخط بتنسيق ورقة </a:t>
            </a:r>
            <a:r>
              <a:rPr lang="ar-SA" dirty="0" err="1" smtClean="0"/>
              <a:t>العمل.</a:t>
            </a:r>
            <a:r>
              <a:rPr lang="ar-SA" dirty="0" smtClean="0"/>
              <a:t> اختيار الخط، وحجمه، وتنسيق النص، وحدود الخلية، والتظليل وألوان الخلية.</a:t>
            </a:r>
            <a:endParaRPr lang="ar-JO" dirty="0" smtClean="0"/>
          </a:p>
          <a:p>
            <a:endParaRPr lang="ar-JO" dirty="0" smtClean="0"/>
          </a:p>
          <a:p>
            <a:endParaRPr lang="ar-JO" dirty="0" smtClean="0"/>
          </a:p>
          <a:p>
            <a:endParaRPr lang="ar-JO" dirty="0" smtClean="0"/>
          </a:p>
          <a:p>
            <a:pPr>
              <a:spcBef>
                <a:spcPct val="0"/>
              </a:spcBef>
            </a:pP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تسمح لك مجموعة المحاذاة تحديد وضع البيانات داخل </a:t>
            </a:r>
            <a:r>
              <a:rPr lang="ar-SA" dirty="0" err="1" smtClean="0"/>
              <a:t>الخلية.</a:t>
            </a:r>
            <a:r>
              <a:rPr lang="ar-SA" dirty="0" smtClean="0"/>
              <a:t> يمكنك أيضاً اختيار محاذاة لليمين لبيانات الخلية، التفاف النص </a:t>
            </a:r>
            <a:r>
              <a:rPr lang="ar-SA" dirty="0" err="1" smtClean="0"/>
              <a:t>ليتوائم</a:t>
            </a:r>
            <a:r>
              <a:rPr lang="ar-SA" dirty="0" smtClean="0"/>
              <a:t> مع عرض الخلية، ودمج وتوسيط خليتين متجاورتين أو </a:t>
            </a:r>
            <a:r>
              <a:rPr lang="ar-SA" dirty="0" err="1" smtClean="0"/>
              <a:t>أكثر.</a:t>
            </a:r>
            <a:r>
              <a:rPr lang="ar-SA" dirty="0" smtClean="0"/>
              <a:t> </a:t>
            </a:r>
            <a:endParaRPr lang="en-US" dirty="0" smtClean="0"/>
          </a:p>
          <a:p>
            <a:endParaRPr lang="ar-JO" dirty="0" smtClean="0"/>
          </a:p>
          <a:p>
            <a:endParaRPr lang="ar-JO" dirty="0" smtClean="0"/>
          </a:p>
          <a:p>
            <a:endParaRPr lang="ar-SA" dirty="0"/>
          </a:p>
        </p:txBody>
      </p:sp>
      <p:pic>
        <p:nvPicPr>
          <p:cNvPr id="8194" name="Picture 2"/>
          <p:cNvPicPr>
            <a:picLocks noChangeAspect="1" noChangeArrowheads="1"/>
          </p:cNvPicPr>
          <p:nvPr/>
        </p:nvPicPr>
        <p:blipFill>
          <a:blip r:embed="rId2" cstate="print"/>
          <a:srcRect/>
          <a:stretch>
            <a:fillRect/>
          </a:stretch>
        </p:blipFill>
        <p:spPr bwMode="auto">
          <a:xfrm>
            <a:off x="3581400" y="2362200"/>
            <a:ext cx="2000250" cy="752475"/>
          </a:xfrm>
          <a:prstGeom prst="rect">
            <a:avLst/>
          </a:prstGeom>
          <a:noFill/>
          <a:ln w="9525">
            <a:noFill/>
            <a:miter lim="800000"/>
            <a:headEnd/>
            <a:tailEnd/>
          </a:ln>
          <a:effectLst/>
        </p:spPr>
      </p:pic>
      <p:sp>
        <p:nvSpPr>
          <p:cNvPr id="6" name="Title 1"/>
          <p:cNvSpPr txBox="1">
            <a:spLocks/>
          </p:cNvSpPr>
          <p:nvPr/>
        </p:nvSpPr>
        <p:spPr>
          <a:xfrm>
            <a:off x="685800" y="3352800"/>
            <a:ext cx="7772400" cy="533400"/>
          </a:xfrm>
          <a:prstGeom prst="rect">
            <a:avLst/>
          </a:prstGeom>
        </p:spPr>
        <p:txBody>
          <a:bodyPr vert="horz" anchor="b">
            <a:normAutofit/>
            <a:scene3d>
              <a:camera prst="orthographicFront"/>
              <a:lightRig rig="soft" dir="t"/>
            </a:scene3d>
            <a:sp3d prstMaterial="softEdge">
              <a:bevelT w="25400" h="25400"/>
            </a:sp3d>
          </a:bodyPr>
          <a:lstStyle/>
          <a:p>
            <a:pPr lvl="0">
              <a:spcBef>
                <a:spcPct val="0"/>
              </a:spcBef>
            </a:pPr>
            <a:r>
              <a:rPr lang="ar-SA" sz="2800" b="1" u="sng" dirty="0" smtClean="0">
                <a:solidFill>
                  <a:schemeClr val="tx2"/>
                </a:solidFill>
                <a:effectLst>
                  <a:outerShdw blurRad="31750" dist="25400" dir="5400000" algn="tl" rotWithShape="0">
                    <a:srgbClr val="000000">
                      <a:alpha val="25000"/>
                    </a:srgbClr>
                  </a:outerShdw>
                </a:effectLst>
                <a:latin typeface="+mj-lt"/>
                <a:ea typeface="+mj-ea"/>
                <a:cs typeface="+mj-cs"/>
              </a:rPr>
              <a:t>أوامر المحاذاة</a:t>
            </a:r>
            <a:endParaRPr lang="ar-SA" sz="2800" b="1" u="sng"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85801"/>
          </a:xfrm>
        </p:spPr>
        <p:txBody>
          <a:bodyPr>
            <a:normAutofit/>
          </a:bodyPr>
          <a:lstStyle/>
          <a:p>
            <a:r>
              <a:rPr lang="ar-SA" sz="2800" dirty="0" smtClean="0"/>
              <a:t>أوامر الرقم</a:t>
            </a:r>
            <a:endParaRPr lang="ar-SA" sz="2800" dirty="0"/>
          </a:p>
        </p:txBody>
      </p:sp>
      <p:sp>
        <p:nvSpPr>
          <p:cNvPr id="3" name="Subtitle 2"/>
          <p:cNvSpPr>
            <a:spLocks noGrp="1"/>
          </p:cNvSpPr>
          <p:nvPr>
            <p:ph type="subTitle" idx="1"/>
          </p:nvPr>
        </p:nvSpPr>
        <p:spPr>
          <a:xfrm>
            <a:off x="685800" y="1219200"/>
            <a:ext cx="7772400" cy="4724400"/>
          </a:xfrm>
        </p:spPr>
        <p:txBody>
          <a:bodyPr>
            <a:normAutofit lnSpcReduction="10000"/>
          </a:bodyPr>
          <a:lstStyle/>
          <a:p>
            <a:r>
              <a:rPr lang="ar-SA" dirty="0" smtClean="0"/>
              <a:t>حيث تتعامل معظم أوراق العمل مع أرقام، يوفر إكسل عدداً من أوامر التنسيق التي تسمح لك بتطبيق تنسيق الأرقام، إضافة العملة والنسب المئوية، أمر تنسيق رقم، </a:t>
            </a:r>
            <a:r>
              <a:rPr lang="ar-SA" dirty="0" err="1" smtClean="0"/>
              <a:t>وزيادة </a:t>
            </a:r>
            <a:r>
              <a:rPr lang="ar-SA" dirty="0" smtClean="0"/>
              <a:t>/ إنقاص عدد المنازل </a:t>
            </a:r>
            <a:r>
              <a:rPr lang="ar-SA" dirty="0" err="1" smtClean="0"/>
              <a:t>العشرية.</a:t>
            </a:r>
            <a:r>
              <a:rPr lang="ar-SA" dirty="0" smtClean="0"/>
              <a:t> </a:t>
            </a:r>
            <a:endParaRPr lang="ar-JO" dirty="0" smtClean="0"/>
          </a:p>
          <a:p>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الأنماط</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يمكنك </a:t>
            </a:r>
            <a:r>
              <a:rPr lang="ar-SA" dirty="0" smtClean="0"/>
              <a:t>زيادة </a:t>
            </a:r>
            <a:r>
              <a:rPr lang="ar-SA" dirty="0" err="1" smtClean="0"/>
              <a:t>جاهزية</a:t>
            </a:r>
            <a:r>
              <a:rPr lang="ar-SA" dirty="0" smtClean="0"/>
              <a:t> أوراق العمل بتنسيق الخلايا لعكس قيمها أو لفت الانتباه </a:t>
            </a:r>
            <a:r>
              <a:rPr lang="ar-SA" dirty="0" err="1" smtClean="0"/>
              <a:t>لمعلومات.</a:t>
            </a:r>
            <a:r>
              <a:rPr lang="ar-SA" dirty="0" smtClean="0"/>
              <a:t> استخدم أوامر التنسيق الشرطي لتغيير طريقة عرض البيانات بناءً على قيمها، وتنسيق مجموعة من الخلايا لتظهر كجدول مستقل، واستخدام عدة ألوان لإظهار القيم </a:t>
            </a:r>
            <a:endParaRPr lang="ar-SA" dirty="0"/>
          </a:p>
        </p:txBody>
      </p:sp>
      <p:pic>
        <p:nvPicPr>
          <p:cNvPr id="233473" name="Picture 1"/>
          <p:cNvPicPr>
            <a:picLocks noChangeAspect="1" noChangeArrowheads="1"/>
          </p:cNvPicPr>
          <p:nvPr/>
        </p:nvPicPr>
        <p:blipFill>
          <a:blip r:embed="rId2" cstate="print"/>
          <a:srcRect/>
          <a:stretch>
            <a:fillRect/>
          </a:stretch>
        </p:blipFill>
        <p:spPr bwMode="auto">
          <a:xfrm>
            <a:off x="3733800" y="2438400"/>
            <a:ext cx="1409700" cy="80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1"/>
          </a:xfrm>
        </p:spPr>
        <p:txBody>
          <a:bodyPr>
            <a:normAutofit fontScale="90000"/>
          </a:bodyPr>
          <a:lstStyle/>
          <a:p>
            <a:pPr algn="ctr"/>
            <a:r>
              <a:rPr lang="x-none" sz="2800" smtClean="0"/>
              <a:t/>
            </a:r>
            <a:br>
              <a:rPr lang="x-none" sz="2800" smtClean="0"/>
            </a:br>
            <a:r>
              <a:rPr lang="en-US" sz="2800" dirty="0" smtClean="0"/>
              <a:t/>
            </a:r>
            <a:br>
              <a:rPr lang="en-US" sz="2800" dirty="0" smtClean="0"/>
            </a:br>
            <a:r>
              <a:rPr lang="ar-JO" sz="3100" dirty="0" smtClean="0"/>
              <a:t>القسم 1: البداية</a:t>
            </a:r>
            <a:endParaRPr lang="ar-SA" sz="2800" u="sng" dirty="0"/>
          </a:p>
        </p:txBody>
      </p:sp>
      <p:sp>
        <p:nvSpPr>
          <p:cNvPr id="3" name="Subtitle 2"/>
          <p:cNvSpPr>
            <a:spLocks noGrp="1"/>
          </p:cNvSpPr>
          <p:nvPr>
            <p:ph type="subTitle" idx="1"/>
          </p:nvPr>
        </p:nvSpPr>
        <p:spPr>
          <a:xfrm>
            <a:off x="685800" y="1295400"/>
            <a:ext cx="7772400" cy="4724400"/>
          </a:xfrm>
        </p:spPr>
        <p:txBody>
          <a:bodyPr>
            <a:normAutofit/>
          </a:bodyPr>
          <a:lstStyle/>
          <a:p>
            <a:r>
              <a:rPr lang="ar-JO" dirty="0" smtClean="0"/>
              <a:t>سنتعلم في هذا القسم: </a:t>
            </a:r>
            <a:endParaRPr lang="en-US" dirty="0" smtClean="0"/>
          </a:p>
          <a:p>
            <a:pPr lvl="0">
              <a:buFont typeface="Wingdings" pitchFamily="2" charset="2"/>
              <a:buChar char="v"/>
            </a:pPr>
            <a:r>
              <a:rPr lang="ar-JO" dirty="0" smtClean="0"/>
              <a:t>ما هو معالج مايكروسوفت أوفيس إكسل 2010 </a:t>
            </a:r>
            <a:endParaRPr lang="en-US" dirty="0" smtClean="0"/>
          </a:p>
          <a:p>
            <a:pPr>
              <a:buFont typeface="Wingdings" pitchFamily="2" charset="2"/>
              <a:buChar char="v"/>
            </a:pPr>
            <a:r>
              <a:rPr lang="ar-JO" dirty="0" smtClean="0"/>
              <a:t>ما هو الجديد في مايكروسوفت أوفيس إكسل 2010</a:t>
            </a:r>
          </a:p>
          <a:p>
            <a:pPr lvl="0">
              <a:buFont typeface="Wingdings" pitchFamily="2" charset="2"/>
              <a:buChar char="v"/>
            </a:pPr>
            <a:r>
              <a:rPr lang="ar-JO" dirty="0" smtClean="0"/>
              <a:t>فتح برنامج إكسل والتفاعل معه. </a:t>
            </a:r>
            <a:endParaRPr lang="en-US" dirty="0" smtClean="0"/>
          </a:p>
          <a:p>
            <a:pPr lvl="0">
              <a:buFont typeface="Wingdings" pitchFamily="2" charset="2"/>
              <a:buChar char="v"/>
            </a:pPr>
            <a:r>
              <a:rPr lang="ar-JO" dirty="0" smtClean="0"/>
              <a:t>إغلاق إكسل.</a:t>
            </a:r>
            <a:endParaRPr lang="en-US" dirty="0" smtClean="0"/>
          </a:p>
          <a:p>
            <a:pPr lvl="0">
              <a:buFont typeface="Wingdings" pitchFamily="2" charset="2"/>
              <a:buChar char="v"/>
            </a:pPr>
            <a:r>
              <a:rPr lang="ar-JO" dirty="0" smtClean="0"/>
              <a:t>إنشاء أوراق عمل جديدة.</a:t>
            </a:r>
            <a:endParaRPr lang="en-US" dirty="0" smtClean="0"/>
          </a:p>
          <a:p>
            <a:pPr lvl="0">
              <a:buFont typeface="Wingdings" pitchFamily="2" charset="2"/>
              <a:buChar char="v"/>
            </a:pPr>
            <a:r>
              <a:rPr lang="ar-JO" dirty="0" smtClean="0"/>
              <a:t>حفظ أوراق العمل.</a:t>
            </a:r>
            <a:endParaRPr lang="en-US" dirty="0" smtClean="0"/>
          </a:p>
          <a:p>
            <a:pPr lvl="0">
              <a:buFont typeface="Wingdings" pitchFamily="2" charset="2"/>
              <a:buChar char="v"/>
            </a:pPr>
            <a:r>
              <a:rPr lang="ar-JO" dirty="0" smtClean="0"/>
              <a:t>التعرف على الخلية النشطة والعمل معها.</a:t>
            </a:r>
            <a:endParaRPr lang="en-US" dirty="0" smtClean="0"/>
          </a:p>
          <a:p>
            <a:pPr lvl="0">
              <a:buFont typeface="Wingdings" pitchFamily="2" charset="2"/>
              <a:buChar char="v"/>
            </a:pPr>
            <a:r>
              <a:rPr lang="ar-JO" dirty="0" smtClean="0"/>
              <a:t>اختيار عدة خلايا.</a:t>
            </a:r>
            <a:endParaRPr lang="en-US" dirty="0" smtClean="0"/>
          </a:p>
          <a:p>
            <a:pPr lvl="0">
              <a:buFont typeface="Wingdings" pitchFamily="2" charset="2"/>
              <a:buChar char="v"/>
            </a:pPr>
            <a:r>
              <a:rPr lang="ar-JO" dirty="0" smtClean="0"/>
              <a:t>استعراض أوراق العمل والمصنفات.</a:t>
            </a:r>
            <a:endParaRPr lang="en-US" dirty="0" smtClean="0"/>
          </a:p>
          <a:p>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2962"/>
          </a:xfrm>
        </p:spPr>
        <p:txBody>
          <a:bodyPr>
            <a:normAutofit/>
          </a:bodyPr>
          <a:lstStyle/>
          <a:p>
            <a:r>
              <a:rPr lang="ar-SA" sz="2800" dirty="0" smtClean="0"/>
              <a:t>أوامر الخلايا</a:t>
            </a:r>
            <a:endParaRPr lang="ar-SA" sz="2800" dirty="0"/>
          </a:p>
        </p:txBody>
      </p:sp>
      <p:sp>
        <p:nvSpPr>
          <p:cNvPr id="3" name="Subtitle 2"/>
          <p:cNvSpPr>
            <a:spLocks noGrp="1"/>
          </p:cNvSpPr>
          <p:nvPr>
            <p:ph type="subTitle" idx="1"/>
          </p:nvPr>
        </p:nvSpPr>
        <p:spPr>
          <a:xfrm>
            <a:off x="685800" y="1219200"/>
            <a:ext cx="7772400" cy="4800600"/>
          </a:xfrm>
        </p:spPr>
        <p:txBody>
          <a:bodyPr>
            <a:normAutofit fontScale="77500" lnSpcReduction="20000"/>
          </a:bodyPr>
          <a:lstStyle/>
          <a:p>
            <a:r>
              <a:rPr lang="ar-SA" sz="2900" dirty="0" smtClean="0"/>
              <a:t>تسمح لك مجموعة الخلايا بتعديل الخلايا داخل ورقة </a:t>
            </a:r>
            <a:r>
              <a:rPr lang="ar-SA" sz="2900" dirty="0" err="1" smtClean="0"/>
              <a:t>العمل.</a:t>
            </a:r>
            <a:r>
              <a:rPr lang="ar-SA" sz="2900" dirty="0" smtClean="0"/>
              <a:t> </a:t>
            </a:r>
            <a:r>
              <a:rPr lang="ar-SA" sz="2900" dirty="0" err="1" smtClean="0"/>
              <a:t>إدراج </a:t>
            </a:r>
            <a:r>
              <a:rPr lang="ar-SA" sz="2900" dirty="0" smtClean="0"/>
              <a:t>/ حذف خلايا فردية أو </a:t>
            </a:r>
            <a:r>
              <a:rPr lang="ar-SA" sz="2900" dirty="0" err="1" smtClean="0"/>
              <a:t>صفوف </a:t>
            </a:r>
            <a:r>
              <a:rPr lang="ar-SA" sz="2900" dirty="0" smtClean="0"/>
              <a:t>/ </a:t>
            </a:r>
            <a:r>
              <a:rPr lang="ar-SA" sz="2900" dirty="0" err="1" smtClean="0"/>
              <a:t>أعمدة.</a:t>
            </a:r>
            <a:r>
              <a:rPr lang="ar-SA" sz="2900" dirty="0" smtClean="0"/>
              <a:t> يمكنك أيضاً تنسيق خلايا لتعديل ارتفاعها وعرضها، تنسيق </a:t>
            </a:r>
            <a:r>
              <a:rPr lang="ar-SA" sz="2900" dirty="0" err="1" smtClean="0"/>
              <a:t>تبويبات</a:t>
            </a:r>
            <a:r>
              <a:rPr lang="ar-SA" sz="2900" dirty="0" smtClean="0"/>
              <a:t> ورقة العمل، حماية خلايا معينة لجعلها غير قابلة </a:t>
            </a:r>
            <a:r>
              <a:rPr lang="ar-SA" sz="2900" dirty="0" err="1" smtClean="0"/>
              <a:t>للتحرير.</a:t>
            </a:r>
            <a:r>
              <a:rPr lang="ar-SA" sz="2900" dirty="0" smtClean="0"/>
              <a:t> </a:t>
            </a:r>
            <a:endParaRPr lang="ar-JO" sz="2900" dirty="0" smtClean="0"/>
          </a:p>
          <a:p>
            <a:endParaRPr lang="ar-JO" dirty="0" smtClean="0"/>
          </a:p>
          <a:p>
            <a:endParaRPr lang="ar-JO" dirty="0" smtClean="0"/>
          </a:p>
          <a:p>
            <a:endParaRPr lang="ar-JO" dirty="0" smtClean="0"/>
          </a:p>
          <a:p>
            <a:pPr>
              <a:spcBef>
                <a:spcPct val="0"/>
              </a:spcBef>
            </a:pPr>
            <a:r>
              <a:rPr lang="ar-SA" sz="3600" b="1" u="sng" dirty="0" smtClean="0">
                <a:effectLst>
                  <a:outerShdw blurRad="31750" dist="25400" dir="5400000" algn="tl" rotWithShape="0">
                    <a:srgbClr val="000000">
                      <a:alpha val="25000"/>
                    </a:srgbClr>
                  </a:outerShdw>
                </a:effectLst>
                <a:latin typeface="+mj-lt"/>
                <a:ea typeface="+mj-ea"/>
                <a:cs typeface="+mj-cs"/>
              </a:rPr>
              <a:t>أوامر التحرير</a:t>
            </a:r>
            <a:r>
              <a:rPr lang="ar-SA" sz="3000" b="1" u="sng" dirty="0" smtClean="0">
                <a:effectLst>
                  <a:outerShdw blurRad="31750" dist="25400" dir="5400000" algn="tl" rotWithShape="0">
                    <a:srgbClr val="000000">
                      <a:alpha val="25000"/>
                    </a:srgbClr>
                  </a:outerShdw>
                </a:effectLst>
                <a:latin typeface="+mj-lt"/>
                <a:ea typeface="+mj-ea"/>
                <a:cs typeface="+mj-cs"/>
              </a:rPr>
              <a:t> </a:t>
            </a:r>
            <a:endParaRPr lang="ar-JO" sz="3000" b="1" u="sng" dirty="0" smtClean="0">
              <a:effectLst>
                <a:outerShdw blurRad="31750" dist="25400" dir="5400000" algn="tl" rotWithShape="0">
                  <a:srgbClr val="000000">
                    <a:alpha val="25000"/>
                  </a:srgbClr>
                </a:outerShdw>
              </a:effectLst>
              <a:latin typeface="+mj-lt"/>
              <a:ea typeface="+mj-ea"/>
              <a:cs typeface="+mj-cs"/>
            </a:endParaRPr>
          </a:p>
          <a:p>
            <a:r>
              <a:rPr lang="ar-SA" sz="3500" dirty="0" smtClean="0"/>
              <a:t>توفر مجموعة التحرير أوامر للعمل مع بيانات كثيرة </a:t>
            </a:r>
            <a:r>
              <a:rPr lang="ar-SA" sz="3500" dirty="0" err="1" smtClean="0"/>
              <a:t>جداً.</a:t>
            </a:r>
            <a:r>
              <a:rPr lang="ar-SA" sz="3500" dirty="0" smtClean="0"/>
              <a:t> يمكنك إضافة عدة أوامر جمع تلقائي لإيجاد المجموع المتوسط والحد </a:t>
            </a:r>
            <a:r>
              <a:rPr lang="ar-SA" sz="3500" dirty="0" err="1" smtClean="0"/>
              <a:t>الأقصى </a:t>
            </a:r>
            <a:r>
              <a:rPr lang="ar-SA" sz="3500" dirty="0" smtClean="0"/>
              <a:t>/ الأدنى </a:t>
            </a:r>
            <a:r>
              <a:rPr lang="ar-SA" sz="3500" dirty="0" err="1" smtClean="0"/>
              <a:t>للقيمة .....</a:t>
            </a:r>
            <a:r>
              <a:rPr lang="ar-SA" sz="3500" dirty="0" smtClean="0"/>
              <a:t> </a:t>
            </a:r>
            <a:r>
              <a:rPr lang="ar-SA" sz="3500" dirty="0" err="1" smtClean="0"/>
              <a:t>الخ.</a:t>
            </a:r>
            <a:r>
              <a:rPr lang="ar-SA" sz="3500" dirty="0" smtClean="0"/>
              <a:t> يسمح لك أمر التعبئة متابعة نقش بيانات في اتجاه معين، مثل نقر وسحب المربع الأسود الصغير للخلية النشطة لمتابعة تعبئة بيانات في </a:t>
            </a:r>
            <a:r>
              <a:rPr lang="ar-SA" sz="3500" dirty="0" err="1" smtClean="0"/>
              <a:t>اتجاه.</a:t>
            </a:r>
            <a:r>
              <a:rPr lang="ar-SA" sz="3500" dirty="0" smtClean="0"/>
              <a:t> يمكنك أيضاً مسح خلية أو مجموعات من الخلايا، فرز وتصفية مجموعة من البيانات والبحث في ورقة العمل أو المصنف عن قيمة </a:t>
            </a:r>
            <a:r>
              <a:rPr lang="ar-SA" sz="3500" dirty="0" err="1" smtClean="0"/>
              <a:t>معينة.</a:t>
            </a:r>
            <a:r>
              <a:rPr lang="ar-SA" sz="3500" dirty="0" smtClean="0"/>
              <a:t> </a:t>
            </a:r>
            <a:endParaRPr lang="en-US" sz="3500" dirty="0" smtClean="0"/>
          </a:p>
          <a:p>
            <a:endParaRPr lang="ar-SA" dirty="0"/>
          </a:p>
        </p:txBody>
      </p:sp>
      <p:pic>
        <p:nvPicPr>
          <p:cNvPr id="232449" name="Picture 1"/>
          <p:cNvPicPr>
            <a:picLocks noChangeAspect="1" noChangeArrowheads="1"/>
          </p:cNvPicPr>
          <p:nvPr/>
        </p:nvPicPr>
        <p:blipFill>
          <a:blip r:embed="rId2" cstate="print"/>
          <a:srcRect/>
          <a:stretch>
            <a:fillRect/>
          </a:stretch>
        </p:blipFill>
        <p:spPr bwMode="auto">
          <a:xfrm>
            <a:off x="1143000" y="1905000"/>
            <a:ext cx="1295400" cy="819150"/>
          </a:xfrm>
          <a:prstGeom prst="rect">
            <a:avLst/>
          </a:prstGeom>
          <a:noFill/>
          <a:ln w="9525">
            <a:noFill/>
            <a:miter lim="800000"/>
            <a:headEnd/>
            <a:tailEnd/>
          </a:ln>
          <a:effectLst/>
        </p:spPr>
      </p:pic>
      <p:pic>
        <p:nvPicPr>
          <p:cNvPr id="232450" name="Picture 2"/>
          <p:cNvPicPr>
            <a:picLocks noChangeAspect="1" noChangeArrowheads="1"/>
          </p:cNvPicPr>
          <p:nvPr/>
        </p:nvPicPr>
        <p:blipFill>
          <a:blip r:embed="rId3" cstate="print"/>
          <a:srcRect/>
          <a:stretch>
            <a:fillRect/>
          </a:stretch>
        </p:blipFill>
        <p:spPr bwMode="auto">
          <a:xfrm>
            <a:off x="3962400" y="5334000"/>
            <a:ext cx="1238250" cy="828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1"/>
          </a:xfrm>
        </p:spPr>
        <p:txBody>
          <a:bodyPr>
            <a:normAutofit/>
          </a:bodyPr>
          <a:lstStyle/>
          <a:p>
            <a:pPr algn="ctr"/>
            <a:r>
              <a:rPr lang="ar-SA" sz="2800" dirty="0" smtClean="0"/>
              <a:t>الدرس 2-3: </a:t>
            </a:r>
            <a:r>
              <a:rPr lang="ar-SA" sz="2800" dirty="0" err="1" smtClean="0"/>
              <a:t>تبويبة</a:t>
            </a:r>
            <a:r>
              <a:rPr lang="ar-SA" sz="2800" dirty="0" smtClean="0"/>
              <a:t> إدراج</a:t>
            </a:r>
            <a:endParaRPr lang="ar-SA" sz="2800" dirty="0"/>
          </a:p>
        </p:txBody>
      </p:sp>
      <p:sp>
        <p:nvSpPr>
          <p:cNvPr id="3" name="Subtitle 2"/>
          <p:cNvSpPr>
            <a:spLocks noGrp="1"/>
          </p:cNvSpPr>
          <p:nvPr>
            <p:ph type="subTitle" idx="1"/>
          </p:nvPr>
        </p:nvSpPr>
        <p:spPr>
          <a:xfrm>
            <a:off x="838200" y="1066800"/>
            <a:ext cx="7543800" cy="4953000"/>
          </a:xfrm>
        </p:spPr>
        <p:txBody>
          <a:bodyPr>
            <a:normAutofit/>
          </a:bodyPr>
          <a:lstStyle/>
          <a:p>
            <a:r>
              <a:rPr lang="ar-SA" dirty="0" smtClean="0"/>
              <a:t>دعونا نستعرض </a:t>
            </a:r>
            <a:r>
              <a:rPr lang="ar-SA" dirty="0" err="1" smtClean="0"/>
              <a:t>تبويبة</a:t>
            </a:r>
            <a:r>
              <a:rPr lang="ar-SA" dirty="0" smtClean="0"/>
              <a:t> </a:t>
            </a:r>
            <a:r>
              <a:rPr lang="ar-SA" dirty="0" err="1" smtClean="0"/>
              <a:t>إدراج.</a:t>
            </a:r>
            <a:r>
              <a:rPr lang="ar-SA" dirty="0" smtClean="0"/>
              <a:t> تستخدم الأوامر هنا لإدراج مجموعة من الكائنات المختلفة في أوراق العمل مثل المخططات والرسومات التوضيحية والروابط </a:t>
            </a:r>
            <a:r>
              <a:rPr lang="ar-SA" dirty="0" err="1" smtClean="0"/>
              <a:t>التشعبية</a:t>
            </a:r>
            <a:r>
              <a:rPr lang="ar-SA" dirty="0" smtClean="0"/>
              <a:t> والرموز.</a:t>
            </a:r>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الجداول</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تسمح لك مجموعة الجداول بإضافة </a:t>
            </a:r>
            <a:r>
              <a:rPr lang="en-US" dirty="0" smtClean="0"/>
              <a:t>PivotTable </a:t>
            </a:r>
            <a:r>
              <a:rPr lang="ar-JO" dirty="0" smtClean="0"/>
              <a:t>أو جدول </a:t>
            </a:r>
            <a:r>
              <a:rPr lang="ar-JO" dirty="0" err="1" smtClean="0"/>
              <a:t>عادي.</a:t>
            </a:r>
            <a:r>
              <a:rPr lang="ar-JO" dirty="0" smtClean="0"/>
              <a:t> تستخدم </a:t>
            </a:r>
            <a:r>
              <a:rPr lang="en-US" dirty="0" smtClean="0"/>
              <a:t>PivotTables </a:t>
            </a:r>
            <a:r>
              <a:rPr lang="ar-JO" dirty="0" smtClean="0"/>
              <a:t>لمقارنة اتجاهات في </a:t>
            </a:r>
            <a:r>
              <a:rPr lang="ar-JO" dirty="0" err="1" smtClean="0"/>
              <a:t>البيانات.</a:t>
            </a:r>
            <a:r>
              <a:rPr lang="ar-JO" dirty="0" smtClean="0"/>
              <a:t> وهي تعمل بالسماح لك بتغيير أي محور مستخدم لعرض مجموعة من </a:t>
            </a:r>
            <a:r>
              <a:rPr lang="ar-JO" dirty="0" err="1" smtClean="0"/>
              <a:t>البيانات (أي </a:t>
            </a:r>
            <a:r>
              <a:rPr lang="ar-JO" dirty="0" smtClean="0"/>
              <a:t>"بيانات محورية</a:t>
            </a:r>
            <a:r>
              <a:rPr lang="en-US" dirty="0" smtClean="0"/>
              <a:t>Pivot the Data </a:t>
            </a:r>
            <a:r>
              <a:rPr lang="ar-JO" dirty="0" err="1" smtClean="0"/>
              <a:t>").</a:t>
            </a:r>
            <a:r>
              <a:rPr lang="ar-JO" dirty="0" smtClean="0"/>
              <a:t> </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09599"/>
          </a:xfrm>
        </p:spPr>
        <p:txBody>
          <a:bodyPr>
            <a:normAutofit/>
          </a:bodyPr>
          <a:lstStyle/>
          <a:p>
            <a:r>
              <a:rPr lang="ar-SA" sz="2800" dirty="0" smtClean="0"/>
              <a:t>أوامر الرسومات التوضيحية</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smtClean="0"/>
              <a:t>تسمح لك مجموعة الرسومات التوضيحية بإضافة مجموعة من العناصر المختلفة إلى ورقة </a:t>
            </a:r>
            <a:r>
              <a:rPr lang="ar-SA" dirty="0" err="1" smtClean="0"/>
              <a:t>العمل.</a:t>
            </a:r>
            <a:r>
              <a:rPr lang="ar-SA" dirty="0" smtClean="0"/>
              <a:t> يمكنك إضافة صورة أو صورة فوتوغرافية من جهاز الكمبيوتر، أو قصاصة فنية من قصاصات فنية، أو أشكال </a:t>
            </a:r>
            <a:r>
              <a:rPr lang="ar-SA" dirty="0" err="1" smtClean="0"/>
              <a:t>مختلفة </a:t>
            </a:r>
            <a:r>
              <a:rPr lang="ar-SA" dirty="0" smtClean="0"/>
              <a:t>(دوائر، مستطيلات، لوحات دعائية، نجوم </a:t>
            </a:r>
            <a:r>
              <a:rPr lang="ar-SA" dirty="0" err="1" smtClean="0"/>
              <a:t>وشعارات ......</a:t>
            </a:r>
            <a:r>
              <a:rPr lang="ar-SA" dirty="0" smtClean="0"/>
              <a:t> الخ</a:t>
            </a:r>
            <a:r>
              <a:rPr lang="ar-SA" dirty="0" err="1" smtClean="0"/>
              <a:t>).</a:t>
            </a:r>
            <a:r>
              <a:rPr lang="ar-SA" dirty="0" smtClean="0"/>
              <a:t> يسمح لك </a:t>
            </a:r>
            <a:r>
              <a:rPr lang="en-US" dirty="0" err="1" smtClean="0"/>
              <a:t>SmartArt</a:t>
            </a:r>
            <a:r>
              <a:rPr lang="en-US" dirty="0" smtClean="0"/>
              <a:t> </a:t>
            </a:r>
            <a:r>
              <a:rPr lang="ar-JO" dirty="0" smtClean="0"/>
              <a:t>بإنشاء عناصر مثل المخططات الهيكلية والرسومات البيانية، وأشجار هيكلية وكل ذلك بنقرات </a:t>
            </a:r>
            <a:r>
              <a:rPr lang="ar-JO" dirty="0" err="1" smtClean="0"/>
              <a:t>قليلة.</a:t>
            </a:r>
            <a:r>
              <a:rPr lang="ar-JO" dirty="0" smtClean="0"/>
              <a:t> أخيراً، يسمح لك أمر </a:t>
            </a:r>
            <a:r>
              <a:rPr lang="ar-JO" b="1" dirty="0" smtClean="0"/>
              <a:t>لقطة الشاشة</a:t>
            </a:r>
            <a:r>
              <a:rPr lang="ar-JO" dirty="0" smtClean="0"/>
              <a:t> أخذ صورة لكل أو لجزء من أي نافذة ظاهرة على سطح المكتب.</a:t>
            </a:r>
            <a:endParaRPr lang="en-US" dirty="0" smtClean="0"/>
          </a:p>
          <a:p>
            <a:endParaRPr lang="ar-SA" dirty="0"/>
          </a:p>
        </p:txBody>
      </p:sp>
      <p:pic>
        <p:nvPicPr>
          <p:cNvPr id="230401" name="Picture 1"/>
          <p:cNvPicPr>
            <a:picLocks noChangeAspect="1" noChangeArrowheads="1"/>
          </p:cNvPicPr>
          <p:nvPr/>
        </p:nvPicPr>
        <p:blipFill>
          <a:blip r:embed="rId2" cstate="print"/>
          <a:srcRect/>
          <a:stretch>
            <a:fillRect/>
          </a:stretch>
        </p:blipFill>
        <p:spPr bwMode="auto">
          <a:xfrm>
            <a:off x="3505200" y="4495800"/>
            <a:ext cx="2514600" cy="1038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609600"/>
          </a:xfrm>
        </p:spPr>
        <p:txBody>
          <a:bodyPr>
            <a:normAutofit/>
          </a:bodyPr>
          <a:lstStyle/>
          <a:p>
            <a:r>
              <a:rPr lang="ar-SA" sz="2800" dirty="0" smtClean="0"/>
              <a:t>أوامر المخططات</a:t>
            </a:r>
            <a:endParaRPr lang="ar-SA" sz="2800" dirty="0"/>
          </a:p>
        </p:txBody>
      </p:sp>
      <p:sp>
        <p:nvSpPr>
          <p:cNvPr id="3" name="Subtitle 2"/>
          <p:cNvSpPr>
            <a:spLocks noGrp="1"/>
          </p:cNvSpPr>
          <p:nvPr>
            <p:ph type="subTitle" idx="1"/>
          </p:nvPr>
        </p:nvSpPr>
        <p:spPr>
          <a:xfrm>
            <a:off x="762000" y="1066800"/>
            <a:ext cx="7696200" cy="4953000"/>
          </a:xfrm>
        </p:spPr>
        <p:txBody>
          <a:bodyPr>
            <a:normAutofit/>
          </a:bodyPr>
          <a:lstStyle/>
          <a:p>
            <a:pPr>
              <a:buFont typeface="Wingdings" pitchFamily="2" charset="2"/>
              <a:buChar char="v"/>
            </a:pPr>
            <a:r>
              <a:rPr lang="ar-SA" dirty="0" smtClean="0"/>
              <a:t>تسمح لك مجموعة المخططات إدراج مخططات مختلفة بناءً على البيانات في ورقة </a:t>
            </a:r>
            <a:r>
              <a:rPr lang="ar-SA" dirty="0" err="1" smtClean="0"/>
              <a:t>العمل.</a:t>
            </a:r>
            <a:r>
              <a:rPr lang="ar-SA" dirty="0" smtClean="0"/>
              <a:t> أنقر نوع المخطط لاختيار التنسيق ثم حدد بيانات </a:t>
            </a:r>
            <a:r>
              <a:rPr lang="ar-SA" dirty="0" err="1" smtClean="0"/>
              <a:t>المصدر.</a:t>
            </a:r>
            <a:r>
              <a:rPr lang="ar-SA" dirty="0" smtClean="0"/>
              <a:t> </a:t>
            </a:r>
            <a:endParaRPr lang="en-US" dirty="0" smtClean="0"/>
          </a:p>
          <a:p>
            <a:endParaRPr lang="en-US" dirty="0" smtClean="0"/>
          </a:p>
          <a:p>
            <a:endParaRPr lang="en-US" dirty="0" smtClean="0"/>
          </a:p>
          <a:p>
            <a:endParaRPr lang="en-US" dirty="0" smtClean="0"/>
          </a:p>
          <a:p>
            <a:endParaRPr lang="en-US" dirty="0" smtClean="0"/>
          </a:p>
          <a:p>
            <a:pPr>
              <a:buFont typeface="Wingdings" pitchFamily="2" charset="2"/>
              <a:buChar char="v"/>
            </a:pPr>
            <a:r>
              <a:rPr lang="ar-SA" dirty="0" smtClean="0"/>
              <a:t>يقوم زر الخيارات بفتح المربع الحواري إدراج مخطط الذي يوفر حصولاً كاملاً لجميع أنواع المخططات</a:t>
            </a:r>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2895600" y="2438400"/>
            <a:ext cx="2971800" cy="80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r>
              <a:rPr lang="ar-SA" sz="2800" dirty="0" smtClean="0"/>
              <a:t>أوامر خطوط المؤشر</a:t>
            </a:r>
            <a:endParaRPr lang="ar-SA" sz="2800" dirty="0"/>
          </a:p>
        </p:txBody>
      </p:sp>
      <p:sp>
        <p:nvSpPr>
          <p:cNvPr id="3" name="Subtitle 2"/>
          <p:cNvSpPr>
            <a:spLocks noGrp="1"/>
          </p:cNvSpPr>
          <p:nvPr>
            <p:ph type="subTitle" idx="1"/>
          </p:nvPr>
        </p:nvSpPr>
        <p:spPr>
          <a:xfrm>
            <a:off x="685800" y="1219200"/>
            <a:ext cx="7772400" cy="4800600"/>
          </a:xfrm>
        </p:spPr>
        <p:txBody>
          <a:bodyPr>
            <a:normAutofit/>
          </a:bodyPr>
          <a:lstStyle/>
          <a:p>
            <a:r>
              <a:rPr lang="ar-SA" dirty="0" smtClean="0"/>
              <a:t>خطوط المؤشر هي إضافة جديدة على إكسل </a:t>
            </a:r>
            <a:r>
              <a:rPr lang="ar-SA" dirty="0" err="1" smtClean="0"/>
              <a:t>2010.</a:t>
            </a:r>
            <a:r>
              <a:rPr lang="ar-SA" dirty="0" smtClean="0"/>
              <a:t> وهي مخططات أو صور صغيرة تدخل في خلية واحدة وتظهر اتجاهات في </a:t>
            </a:r>
            <a:r>
              <a:rPr lang="ar-SA" dirty="0" err="1" smtClean="0"/>
              <a:t>البيانات.</a:t>
            </a:r>
            <a:r>
              <a:rPr lang="ar-SA" dirty="0" smtClean="0"/>
              <a:t> أختر بين خط أو عمود  أو </a:t>
            </a:r>
            <a:r>
              <a:rPr lang="ar-SA" dirty="0" err="1" smtClean="0"/>
              <a:t>ربح </a:t>
            </a:r>
            <a:r>
              <a:rPr lang="ar-SA" dirty="0" smtClean="0"/>
              <a:t>/ خسارة.</a:t>
            </a:r>
            <a:endParaRPr lang="ar-JO" dirty="0" smtClean="0"/>
          </a:p>
          <a:p>
            <a:endParaRPr lang="ar-JO" dirty="0" smtClean="0"/>
          </a:p>
          <a:p>
            <a:endParaRPr lang="ar-JO" dirty="0" smtClean="0"/>
          </a:p>
          <a:p>
            <a:r>
              <a:rPr lang="ar-SA" sz="2800" b="1" u="sng" dirty="0" smtClean="0">
                <a:effectLst>
                  <a:outerShdw blurRad="31750" dist="25400" dir="5400000" algn="tl" rotWithShape="0">
                    <a:srgbClr val="000000">
                      <a:alpha val="25000"/>
                    </a:srgbClr>
                  </a:outerShdw>
                </a:effectLst>
                <a:latin typeface="+mj-lt"/>
                <a:ea typeface="+mj-ea"/>
                <a:cs typeface="+mj-cs"/>
              </a:rPr>
              <a:t>أوامر التصفية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تحتوي هذه المجموعة أمراً واحداً لاستخدام ميزة مقسم طريقة العرض </a:t>
            </a:r>
            <a:r>
              <a:rPr lang="ar-JO" dirty="0" smtClean="0"/>
              <a:t>الجديدة التي تستخدم عند استخدام </a:t>
            </a:r>
            <a:r>
              <a:rPr lang="en-US" dirty="0" smtClean="0"/>
              <a:t>PivotTables</a:t>
            </a:r>
            <a:r>
              <a:rPr lang="ar-JO" dirty="0" smtClean="0"/>
              <a:t> أو بيانات من مصدر </a:t>
            </a:r>
            <a:r>
              <a:rPr lang="ar-JO" dirty="0" err="1" smtClean="0"/>
              <a:t>خارجي.</a:t>
            </a:r>
            <a:r>
              <a:rPr lang="ar-JO" dirty="0" smtClean="0"/>
              <a:t> توفر المقسمات طريقة فرز وتصفية بيانات أسرع بكثير من الأوامر في </a:t>
            </a:r>
            <a:r>
              <a:rPr lang="ar-JO" dirty="0" err="1" smtClean="0"/>
              <a:t>تبويبة</a:t>
            </a:r>
            <a:r>
              <a:rPr lang="ar-JO" dirty="0" smtClean="0"/>
              <a:t> الصفحة </a:t>
            </a:r>
            <a:r>
              <a:rPr lang="ar-JO" dirty="0" err="1" smtClean="0"/>
              <a:t>الرئيسية.</a:t>
            </a:r>
            <a:r>
              <a:rPr lang="ar-JO" dirty="0" smtClean="0"/>
              <a:t> </a:t>
            </a:r>
            <a:endParaRPr lang="en-US" dirty="0" smtClean="0"/>
          </a:p>
          <a:p>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457200" y="2286000"/>
            <a:ext cx="847725" cy="819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57200" y="5105400"/>
            <a:ext cx="752475"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800"/>
          </a:xfrm>
        </p:spPr>
        <p:txBody>
          <a:bodyPr>
            <a:normAutofit/>
          </a:bodyPr>
          <a:lstStyle/>
          <a:p>
            <a:r>
              <a:rPr lang="ar-SA" sz="2800" dirty="0" smtClean="0"/>
              <a:t>أوامر الارتباطات</a:t>
            </a:r>
            <a:endParaRPr lang="ar-SA" sz="2800" dirty="0"/>
          </a:p>
        </p:txBody>
      </p:sp>
      <p:sp>
        <p:nvSpPr>
          <p:cNvPr id="3" name="Subtitle 2"/>
          <p:cNvSpPr>
            <a:spLocks noGrp="1"/>
          </p:cNvSpPr>
          <p:nvPr>
            <p:ph type="subTitle" idx="1"/>
          </p:nvPr>
        </p:nvSpPr>
        <p:spPr>
          <a:xfrm>
            <a:off x="685800" y="1219200"/>
            <a:ext cx="7772400" cy="4572000"/>
          </a:xfrm>
        </p:spPr>
        <p:txBody>
          <a:bodyPr>
            <a:normAutofit lnSpcReduction="10000"/>
          </a:bodyPr>
          <a:lstStyle/>
          <a:p>
            <a:r>
              <a:rPr lang="ar-SA" dirty="0" smtClean="0"/>
              <a:t>تحتوي مجموعة الارتباطات أمر ارتباط </a:t>
            </a:r>
            <a:r>
              <a:rPr lang="ar-SA" dirty="0" err="1" smtClean="0"/>
              <a:t>تشعبي.</a:t>
            </a:r>
            <a:r>
              <a:rPr lang="ar-SA" dirty="0" smtClean="0"/>
              <a:t> يسمح لك الارتباط التشعبي إرسال بريد إليكتروني، أو زيارة صفحة ويب، أو فتح مستند آخر، أو فتح موقع داخل المستند </a:t>
            </a:r>
            <a:r>
              <a:rPr lang="ar-SA" dirty="0" err="1" smtClean="0"/>
              <a:t>الحالي.</a:t>
            </a:r>
            <a:r>
              <a:rPr lang="ar-SA" dirty="0" smtClean="0"/>
              <a:t> </a:t>
            </a:r>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a:t>
            </a:r>
            <a:r>
              <a:rPr lang="ar-SA" sz="2800" b="1" u="sng" dirty="0" smtClean="0">
                <a:effectLst>
                  <a:outerShdw blurRad="31750" dist="25400" dir="5400000" algn="tl" rotWithShape="0">
                    <a:srgbClr val="000000">
                      <a:alpha val="25000"/>
                    </a:srgbClr>
                  </a:outerShdw>
                </a:effectLst>
                <a:latin typeface="+mj-lt"/>
                <a:ea typeface="+mj-ea"/>
                <a:cs typeface="+mj-cs"/>
              </a:rPr>
              <a:t>النص</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يسمح لك إكسل إضافة عدة ميزات نصية مختلفة لتعزيز ورقة العمل، خاصةً إذا كنت ستطبع وتوزع </a:t>
            </a:r>
            <a:r>
              <a:rPr lang="ar-SA" dirty="0" err="1" smtClean="0"/>
              <a:t>العمل.</a:t>
            </a:r>
            <a:r>
              <a:rPr lang="ar-SA" dirty="0" smtClean="0"/>
              <a:t> يمكنك إضافة مربعات نصية يمكن وضعها في أي مكان بالصفحة، رأس وتذييل، نص مزخرف</a:t>
            </a:r>
            <a:r>
              <a:rPr lang="ar-SA" dirty="0" err="1" smtClean="0"/>
              <a:t>(</a:t>
            </a:r>
            <a:r>
              <a:rPr lang="en-US" dirty="0" err="1" smtClean="0"/>
              <a:t>Wordart</a:t>
            </a:r>
            <a:r>
              <a:rPr lang="ar-SA" dirty="0" err="1" smtClean="0"/>
              <a:t>)</a:t>
            </a:r>
            <a:r>
              <a:rPr lang="ar-JO" dirty="0" smtClean="0"/>
              <a:t>، سطر </a:t>
            </a:r>
            <a:r>
              <a:rPr lang="ar-JO" dirty="0" err="1" smtClean="0"/>
              <a:t>التوقيع </a:t>
            </a:r>
            <a:r>
              <a:rPr lang="ar-JO" dirty="0" smtClean="0"/>
              <a:t>(حيث يمكن للشخص التوقيع على صفحة مطبوعة)، أو بعض الكائنات </a:t>
            </a:r>
            <a:r>
              <a:rPr lang="ar-JO" dirty="0" err="1" smtClean="0"/>
              <a:t>الأخرى </a:t>
            </a:r>
            <a:r>
              <a:rPr lang="ar-JO" dirty="0" smtClean="0"/>
              <a:t>(مثل ملفات وأرشيفات </a:t>
            </a:r>
            <a:r>
              <a:rPr lang="ar-JO" dirty="0" err="1" smtClean="0"/>
              <a:t>وصور .....</a:t>
            </a:r>
            <a:r>
              <a:rPr lang="ar-JO" dirty="0" smtClean="0"/>
              <a:t> الخ من مايكروسوفت أوفيس</a:t>
            </a:r>
            <a:r>
              <a:rPr lang="ar-JO" dirty="0" err="1" smtClean="0"/>
              <a:t>).</a:t>
            </a:r>
            <a:r>
              <a:rPr lang="ar-JO" dirty="0" smtClean="0"/>
              <a:t> </a:t>
            </a:r>
            <a:endParaRPr lang="en-US" dirty="0" smtClean="0"/>
          </a:p>
          <a:p>
            <a:endParaRPr lang="ar-SA" dirty="0"/>
          </a:p>
        </p:txBody>
      </p:sp>
      <p:pic>
        <p:nvPicPr>
          <p:cNvPr id="3074" name="Picture 2"/>
          <p:cNvPicPr>
            <a:picLocks noChangeAspect="1" noChangeArrowheads="1"/>
          </p:cNvPicPr>
          <p:nvPr/>
        </p:nvPicPr>
        <p:blipFill>
          <a:blip r:embed="rId2" cstate="print"/>
          <a:srcRect/>
          <a:stretch>
            <a:fillRect/>
          </a:stretch>
        </p:blipFill>
        <p:spPr bwMode="auto">
          <a:xfrm>
            <a:off x="3352800" y="2057400"/>
            <a:ext cx="514350" cy="7810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33400" y="5181600"/>
            <a:ext cx="1762125" cy="78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55625"/>
          </a:xfrm>
        </p:spPr>
        <p:txBody>
          <a:bodyPr>
            <a:normAutofit/>
          </a:bodyPr>
          <a:lstStyle/>
          <a:p>
            <a:r>
              <a:rPr lang="ar-JO" sz="2800" dirty="0" smtClean="0"/>
              <a:t>أوامر الرموز</a:t>
            </a:r>
            <a:endParaRPr lang="ar-SA" sz="2800" dirty="0"/>
          </a:p>
        </p:txBody>
      </p:sp>
      <p:sp>
        <p:nvSpPr>
          <p:cNvPr id="3" name="Subtitle 2"/>
          <p:cNvSpPr>
            <a:spLocks noGrp="1"/>
          </p:cNvSpPr>
          <p:nvPr>
            <p:ph type="subTitle" idx="1"/>
          </p:nvPr>
        </p:nvSpPr>
        <p:spPr>
          <a:xfrm>
            <a:off x="990600" y="990600"/>
            <a:ext cx="7467600" cy="2057400"/>
          </a:xfrm>
        </p:spPr>
        <p:txBody>
          <a:bodyPr>
            <a:normAutofit/>
          </a:bodyPr>
          <a:lstStyle/>
          <a:p>
            <a:r>
              <a:rPr lang="ar-JO" dirty="0" smtClean="0"/>
              <a:t>إكسل قادر على العمل مع معادلات معقدة لوصف وظائف رياضية </a:t>
            </a:r>
            <a:r>
              <a:rPr lang="ar-JO" dirty="0" err="1" smtClean="0"/>
              <a:t>مختلفة.</a:t>
            </a:r>
            <a:r>
              <a:rPr lang="ar-JO" dirty="0" smtClean="0"/>
              <a:t> يمكنك بواسطة مجموعة الرموز إدراج عدة معادلات أو إدراج رمز مخصص مثل أحرف ورموز لاتينية من أبجديات أخرى</a:t>
            </a:r>
            <a:endParaRPr lang="ar-SA" dirty="0"/>
          </a:p>
        </p:txBody>
      </p:sp>
      <p:pic>
        <p:nvPicPr>
          <p:cNvPr id="4098" name="Picture 2"/>
          <p:cNvPicPr>
            <a:picLocks noChangeAspect="1" noChangeArrowheads="1"/>
          </p:cNvPicPr>
          <p:nvPr/>
        </p:nvPicPr>
        <p:blipFill>
          <a:blip r:embed="rId2" cstate="print"/>
          <a:srcRect/>
          <a:stretch>
            <a:fillRect/>
          </a:stretch>
        </p:blipFill>
        <p:spPr bwMode="auto">
          <a:xfrm>
            <a:off x="4114800" y="2590800"/>
            <a:ext cx="857250" cy="81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600"/>
          </a:xfrm>
        </p:spPr>
        <p:txBody>
          <a:bodyPr>
            <a:normAutofit/>
          </a:bodyPr>
          <a:lstStyle/>
          <a:p>
            <a:pPr algn="ctr"/>
            <a:r>
              <a:rPr lang="ar-SA" sz="2800" dirty="0" smtClean="0"/>
              <a:t>الدرس 2-4: </a:t>
            </a:r>
            <a:r>
              <a:rPr lang="ar-SA" sz="2800" dirty="0" err="1" smtClean="0"/>
              <a:t>تبويبة</a:t>
            </a:r>
            <a:r>
              <a:rPr lang="ar-SA" sz="2800" dirty="0" smtClean="0"/>
              <a:t> تخطيط الصفحة</a:t>
            </a:r>
            <a:endParaRPr lang="ar-SA" sz="2800" dirty="0"/>
          </a:p>
        </p:txBody>
      </p:sp>
      <p:sp>
        <p:nvSpPr>
          <p:cNvPr id="3" name="Subtitle 2"/>
          <p:cNvSpPr>
            <a:spLocks noGrp="1"/>
          </p:cNvSpPr>
          <p:nvPr>
            <p:ph type="subTitle" idx="1"/>
          </p:nvPr>
        </p:nvSpPr>
        <p:spPr>
          <a:xfrm>
            <a:off x="914400" y="1143000"/>
            <a:ext cx="7467600" cy="4876800"/>
          </a:xfrm>
        </p:spPr>
        <p:txBody>
          <a:bodyPr>
            <a:normAutofit/>
          </a:bodyPr>
          <a:lstStyle/>
          <a:p>
            <a:r>
              <a:rPr lang="ar-SA" dirty="0" smtClean="0"/>
              <a:t>تسمح لك </a:t>
            </a:r>
            <a:r>
              <a:rPr lang="ar-SA" dirty="0" err="1" smtClean="0"/>
              <a:t>تبويبة</a:t>
            </a:r>
            <a:r>
              <a:rPr lang="ar-SA" dirty="0" smtClean="0"/>
              <a:t> تخطيط الصفحة بتغيير مظهر ورقة العمل </a:t>
            </a:r>
            <a:r>
              <a:rPr lang="ar-SA" dirty="0" err="1" smtClean="0"/>
              <a:t>المطبوعة.</a:t>
            </a:r>
            <a:r>
              <a:rPr lang="ar-SA" dirty="0" smtClean="0"/>
              <a:t> يمكنك هنا تعزيز نمط وعرض كل شيء في ورقة العمل، والتحكم بكيفية طباعة ورقة العمل، وترتيب الكائنات داخل ورقة </a:t>
            </a:r>
            <a:r>
              <a:rPr lang="ar-SA" dirty="0" smtClean="0"/>
              <a:t>العمل</a:t>
            </a:r>
            <a:r>
              <a:rPr lang="ar-JO" dirty="0" err="1" smtClean="0"/>
              <a:t>.</a:t>
            </a:r>
            <a:endParaRPr lang="en-US" dirty="0" smtClean="0"/>
          </a:p>
          <a:p>
            <a:endParaRPr lang="en-US"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نسق</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تساعدك مجموعة نسق على التحكم بالألوان والخطوط والتأثيرات المستخدمة في ورقة </a:t>
            </a:r>
            <a:r>
              <a:rPr lang="ar-SA" dirty="0" err="1" smtClean="0"/>
              <a:t>العمل.</a:t>
            </a:r>
            <a:r>
              <a:rPr lang="ar-SA" dirty="0" smtClean="0"/>
              <a:t> ويمكنك باستخدام خاصية نسق ضمان بقاء مستندك منسق بصورة </a:t>
            </a:r>
            <a:r>
              <a:rPr lang="ar-SA" dirty="0" err="1" smtClean="0"/>
              <a:t>منسجمة.</a:t>
            </a:r>
            <a:r>
              <a:rPr lang="ar-SA" dirty="0" smtClean="0"/>
              <a:t> وهذا يعني أنه لا يتعين عليك إهدار الوقت في تغيير مظهر كل عنصر</a:t>
            </a:r>
            <a:r>
              <a:rPr lang="ar-JO" dirty="0" err="1" smtClean="0"/>
              <a:t>.</a:t>
            </a:r>
            <a:endParaRPr lang="ar-JO" dirty="0" smtClean="0"/>
          </a:p>
          <a:p>
            <a:endParaRPr lang="ar-SA" dirty="0"/>
          </a:p>
        </p:txBody>
      </p:sp>
      <p:pic>
        <p:nvPicPr>
          <p:cNvPr id="5122" name="Picture 2"/>
          <p:cNvPicPr>
            <a:picLocks noChangeAspect="1" noChangeArrowheads="1"/>
          </p:cNvPicPr>
          <p:nvPr/>
        </p:nvPicPr>
        <p:blipFill>
          <a:blip r:embed="rId2" cstate="print"/>
          <a:srcRect/>
          <a:stretch>
            <a:fillRect/>
          </a:stretch>
        </p:blipFill>
        <p:spPr bwMode="auto">
          <a:xfrm>
            <a:off x="1828800" y="5105400"/>
            <a:ext cx="1095375"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smtClean="0"/>
              <a:t>أوامر إعداد الصفحة</a:t>
            </a:r>
            <a:endParaRPr lang="ar-SA" sz="2800" dirty="0"/>
          </a:p>
        </p:txBody>
      </p:sp>
      <p:sp>
        <p:nvSpPr>
          <p:cNvPr id="3" name="Subtitle 2"/>
          <p:cNvSpPr>
            <a:spLocks noGrp="1"/>
          </p:cNvSpPr>
          <p:nvPr>
            <p:ph type="subTitle" idx="1"/>
          </p:nvPr>
        </p:nvSpPr>
        <p:spPr>
          <a:xfrm>
            <a:off x="990600" y="1143000"/>
            <a:ext cx="7467600" cy="4800600"/>
          </a:xfrm>
        </p:spPr>
        <p:txBody>
          <a:bodyPr>
            <a:normAutofit lnSpcReduction="10000"/>
          </a:bodyPr>
          <a:lstStyle/>
          <a:p>
            <a:r>
              <a:rPr lang="ar-SA" dirty="0" smtClean="0"/>
              <a:t>تسمح لك مجموعة إعداد الصفحة التحكم بالخصائص المادية للصفحة المطبوعة، بما </a:t>
            </a:r>
            <a:r>
              <a:rPr lang="ar-SA" dirty="0" err="1" smtClean="0"/>
              <a:t>فيها:</a:t>
            </a:r>
            <a:r>
              <a:rPr lang="ar-SA" dirty="0" smtClean="0"/>
              <a:t> </a:t>
            </a:r>
            <a:endParaRPr lang="en-US" dirty="0" smtClean="0"/>
          </a:p>
          <a:p>
            <a:pPr lvl="0">
              <a:buFont typeface="Wingdings" pitchFamily="2" charset="2"/>
              <a:buChar char="v"/>
            </a:pPr>
            <a:r>
              <a:rPr lang="ar-SA" dirty="0" smtClean="0"/>
              <a:t>حجم </a:t>
            </a:r>
            <a:r>
              <a:rPr lang="ar-SA" dirty="0" smtClean="0"/>
              <a:t>الهامش</a:t>
            </a:r>
            <a:endParaRPr lang="en-US" dirty="0" smtClean="0"/>
          </a:p>
          <a:p>
            <a:pPr lvl="0">
              <a:buFont typeface="Wingdings" pitchFamily="2" charset="2"/>
              <a:buChar char="v"/>
            </a:pPr>
            <a:r>
              <a:rPr lang="ar-SA" dirty="0" smtClean="0"/>
              <a:t>اتجاه </a:t>
            </a:r>
            <a:r>
              <a:rPr lang="ar-SA" dirty="0" err="1" smtClean="0"/>
              <a:t>الصفحة </a:t>
            </a:r>
            <a:r>
              <a:rPr lang="ar-SA" dirty="0" smtClean="0"/>
              <a:t>(عمودي أو أفقي</a:t>
            </a:r>
            <a:r>
              <a:rPr lang="ar-SA" dirty="0" err="1" smtClean="0"/>
              <a:t>)</a:t>
            </a:r>
            <a:endParaRPr lang="en-US" dirty="0" smtClean="0"/>
          </a:p>
          <a:p>
            <a:pPr lvl="0">
              <a:buFont typeface="Wingdings" pitchFamily="2" charset="2"/>
              <a:buChar char="v"/>
            </a:pPr>
            <a:r>
              <a:rPr lang="ar-SA" dirty="0" smtClean="0"/>
              <a:t>حجم </a:t>
            </a:r>
            <a:r>
              <a:rPr lang="ar-SA" dirty="0" err="1" smtClean="0"/>
              <a:t>الورقة </a:t>
            </a:r>
            <a:r>
              <a:rPr lang="ar-SA" dirty="0" smtClean="0"/>
              <a:t>(رسالة </a:t>
            </a:r>
            <a:r>
              <a:rPr lang="en-US" dirty="0" smtClean="0"/>
              <a:t>Letter</a:t>
            </a:r>
            <a:r>
              <a:rPr lang="ar-SA" dirty="0" err="1" smtClean="0"/>
              <a:t>،</a:t>
            </a:r>
            <a:r>
              <a:rPr lang="ar-SA" dirty="0" smtClean="0"/>
              <a:t> </a:t>
            </a:r>
            <a:r>
              <a:rPr lang="en-US" dirty="0" smtClean="0"/>
              <a:t>A4 </a:t>
            </a:r>
            <a:r>
              <a:rPr lang="ar-JO" dirty="0" err="1" smtClean="0"/>
              <a:t>.....</a:t>
            </a:r>
            <a:r>
              <a:rPr lang="ar-JO" dirty="0" smtClean="0"/>
              <a:t> الخ</a:t>
            </a:r>
            <a:r>
              <a:rPr lang="ar-JO" dirty="0" err="1" smtClean="0"/>
              <a:t>)</a:t>
            </a:r>
            <a:endParaRPr lang="en-US" dirty="0" smtClean="0"/>
          </a:p>
          <a:p>
            <a:pPr lvl="0">
              <a:buFont typeface="Wingdings" pitchFamily="2" charset="2"/>
              <a:buChar char="v"/>
            </a:pPr>
            <a:r>
              <a:rPr lang="ar-JO" dirty="0" smtClean="0"/>
              <a:t>مقدار ما سوف يتم </a:t>
            </a:r>
            <a:r>
              <a:rPr lang="ar-JO" dirty="0" err="1" smtClean="0"/>
              <a:t>طباعته </a:t>
            </a:r>
            <a:r>
              <a:rPr lang="ar-JO" dirty="0" smtClean="0"/>
              <a:t>(ناحية الطباعة) من ورقة </a:t>
            </a:r>
            <a:r>
              <a:rPr lang="ar-JO" dirty="0" err="1" smtClean="0"/>
              <a:t>العمل.</a:t>
            </a:r>
            <a:r>
              <a:rPr lang="ar-JO" dirty="0" smtClean="0"/>
              <a:t> </a:t>
            </a:r>
            <a:endParaRPr lang="en-US" dirty="0" smtClean="0"/>
          </a:p>
          <a:p>
            <a:pPr lvl="0">
              <a:buFont typeface="Wingdings" pitchFamily="2" charset="2"/>
              <a:buChar char="v"/>
            </a:pPr>
            <a:r>
              <a:rPr lang="ar-JO" dirty="0" smtClean="0"/>
              <a:t>فواصل </a:t>
            </a:r>
            <a:r>
              <a:rPr lang="ar-JO" dirty="0" err="1" smtClean="0"/>
              <a:t>الصفحة </a:t>
            </a:r>
            <a:r>
              <a:rPr lang="ar-JO" dirty="0" smtClean="0"/>
              <a:t>(وهي مهمة عند تحديد عدد النسخ المراد طباعتها من </a:t>
            </a:r>
            <a:r>
              <a:rPr lang="ar-JO" dirty="0" smtClean="0"/>
              <a:t>كل صفحة</a:t>
            </a:r>
            <a:r>
              <a:rPr lang="ar-JO" dirty="0" err="1" smtClean="0"/>
              <a:t>)</a:t>
            </a:r>
            <a:endParaRPr lang="en-US" dirty="0" smtClean="0"/>
          </a:p>
          <a:p>
            <a:pPr lvl="0">
              <a:buFont typeface="Wingdings" pitchFamily="2" charset="2"/>
              <a:buChar char="v"/>
            </a:pPr>
            <a:r>
              <a:rPr lang="ar-JO" dirty="0" smtClean="0"/>
              <a:t>خلفية الصفحة</a:t>
            </a:r>
            <a:endParaRPr lang="en-US" dirty="0" smtClean="0"/>
          </a:p>
          <a:p>
            <a:pPr lvl="0">
              <a:buFont typeface="Wingdings" pitchFamily="2" charset="2"/>
              <a:buChar char="v"/>
            </a:pPr>
            <a:r>
              <a:rPr lang="ar-JO" dirty="0" smtClean="0"/>
              <a:t>العناوين المطبوعة على كل </a:t>
            </a:r>
            <a:r>
              <a:rPr lang="ar-JO" dirty="0" err="1" smtClean="0"/>
              <a:t>صفحة </a:t>
            </a:r>
            <a:r>
              <a:rPr lang="ar-JO" dirty="0" smtClean="0"/>
              <a:t>(اسم الملف، التاريخ، رقم </a:t>
            </a:r>
            <a:r>
              <a:rPr lang="ar-JO" dirty="0" err="1" smtClean="0"/>
              <a:t>الصفحة ....</a:t>
            </a:r>
            <a:r>
              <a:rPr lang="ar-JO" dirty="0" smtClean="0"/>
              <a:t> الخ</a:t>
            </a:r>
            <a:r>
              <a:rPr lang="ar-JO" dirty="0" err="1" smtClean="0"/>
              <a:t>).</a:t>
            </a:r>
            <a:r>
              <a:rPr lang="ar-JO" dirty="0" smtClean="0"/>
              <a:t> </a:t>
            </a:r>
            <a:endParaRPr lang="en-US" dirty="0" smtClean="0"/>
          </a:p>
          <a:p>
            <a:endParaRPr lang="ar-SA" dirty="0"/>
          </a:p>
        </p:txBody>
      </p:sp>
      <p:pic>
        <p:nvPicPr>
          <p:cNvPr id="6146" name="Picture 2"/>
          <p:cNvPicPr>
            <a:picLocks noChangeAspect="1" noChangeArrowheads="1"/>
          </p:cNvPicPr>
          <p:nvPr/>
        </p:nvPicPr>
        <p:blipFill>
          <a:blip r:embed="rId2" cstate="print"/>
          <a:srcRect/>
          <a:stretch>
            <a:fillRect/>
          </a:stretch>
        </p:blipFill>
        <p:spPr bwMode="auto">
          <a:xfrm>
            <a:off x="304800" y="2286000"/>
            <a:ext cx="2914650" cy="78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09599"/>
          </a:xfrm>
        </p:spPr>
        <p:txBody>
          <a:bodyPr>
            <a:normAutofit/>
          </a:bodyPr>
          <a:lstStyle/>
          <a:p>
            <a:r>
              <a:rPr lang="ar-SA" sz="2800" dirty="0" smtClean="0"/>
              <a:t>أوامر تغيير الحجم بغرض الملائمة</a:t>
            </a:r>
            <a:endParaRPr lang="ar-SA" sz="2800" dirty="0"/>
          </a:p>
        </p:txBody>
      </p:sp>
      <p:sp>
        <p:nvSpPr>
          <p:cNvPr id="3" name="Subtitle 2"/>
          <p:cNvSpPr>
            <a:spLocks noGrp="1"/>
          </p:cNvSpPr>
          <p:nvPr>
            <p:ph type="subTitle" idx="1"/>
          </p:nvPr>
        </p:nvSpPr>
        <p:spPr>
          <a:xfrm>
            <a:off x="685800" y="838200"/>
            <a:ext cx="7772400" cy="1447800"/>
          </a:xfrm>
        </p:spPr>
        <p:txBody>
          <a:bodyPr>
            <a:normAutofit/>
          </a:bodyPr>
          <a:lstStyle/>
          <a:p>
            <a:r>
              <a:rPr lang="ar-SA" dirty="0" smtClean="0"/>
              <a:t>تعطي مجموعة تغيير الحجم بغرض الموائمة تحكماً بمظهر البيانات </a:t>
            </a:r>
            <a:r>
              <a:rPr lang="ar-SA" dirty="0" err="1" smtClean="0"/>
              <a:t>المطبوعة.</a:t>
            </a:r>
            <a:r>
              <a:rPr lang="ar-SA" dirty="0" smtClean="0"/>
              <a:t> يمكنك إجبار إكسل لجعل البيانات ملائمة داخل </a:t>
            </a:r>
            <a:r>
              <a:rPr lang="ar-SA" dirty="0" err="1" smtClean="0"/>
              <a:t>ارتفاع </a:t>
            </a:r>
            <a:r>
              <a:rPr lang="ar-SA" dirty="0" smtClean="0"/>
              <a:t>/ عرض الصفحة، أو يمكنك تعديل حجم البيانات المطبوعة </a:t>
            </a:r>
            <a:r>
              <a:rPr lang="ar-SA" dirty="0" err="1" smtClean="0"/>
              <a:t>يدوياً.</a:t>
            </a:r>
            <a:r>
              <a:rPr lang="ar-SA" dirty="0" smtClean="0"/>
              <a:t> </a:t>
            </a:r>
            <a:endParaRPr lang="en-US" dirty="0" smtClean="0"/>
          </a:p>
          <a:p>
            <a:endParaRPr lang="ar-SA" dirty="0"/>
          </a:p>
        </p:txBody>
      </p:sp>
      <p:pic>
        <p:nvPicPr>
          <p:cNvPr id="7170" name="Picture 2"/>
          <p:cNvPicPr>
            <a:picLocks noChangeAspect="1" noChangeArrowheads="1"/>
          </p:cNvPicPr>
          <p:nvPr/>
        </p:nvPicPr>
        <p:blipFill>
          <a:blip r:embed="rId2" cstate="print"/>
          <a:srcRect/>
          <a:stretch>
            <a:fillRect/>
          </a:stretch>
        </p:blipFill>
        <p:spPr bwMode="auto">
          <a:xfrm>
            <a:off x="228600" y="2286000"/>
            <a:ext cx="2362200" cy="762000"/>
          </a:xfrm>
          <a:prstGeom prst="rect">
            <a:avLst/>
          </a:prstGeom>
          <a:noFill/>
          <a:ln w="9525">
            <a:noFill/>
            <a:miter lim="800000"/>
            <a:headEnd/>
            <a:tailEnd/>
          </a:ln>
          <a:effectLst/>
        </p:spPr>
      </p:pic>
      <p:sp>
        <p:nvSpPr>
          <p:cNvPr id="5" name="Title 1"/>
          <p:cNvSpPr txBox="1">
            <a:spLocks/>
          </p:cNvSpPr>
          <p:nvPr/>
        </p:nvSpPr>
        <p:spPr>
          <a:xfrm>
            <a:off x="838200" y="2437438"/>
            <a:ext cx="7772400" cy="6867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2800" b="1" i="0" u="sng"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أوامر خيارات الورقة</a:t>
            </a: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3276600"/>
            <a:ext cx="7772400" cy="22860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ar-SA" sz="2700" b="0" i="0" u="none" strike="noStrike" kern="1200" cap="none" spc="0" normalizeH="0" baseline="0" noProof="0" dirty="0" smtClean="0">
                <a:ln>
                  <a:noFill/>
                </a:ln>
                <a:solidFill>
                  <a:schemeClr val="tx2"/>
                </a:solidFill>
                <a:effectLst/>
                <a:uLnTx/>
                <a:uFillTx/>
                <a:latin typeface="+mn-lt"/>
                <a:ea typeface="+mn-ea"/>
                <a:cs typeface="+mn-cs"/>
              </a:rPr>
              <a:t>عند فتح ملف جديد في إكسل، تعرض ورقة العمل القياسية خطوط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الشبكة </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(تظهر حدود الخلية) وعناوين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صف </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عمود .</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على أي حال، إذا طبعت ورقة عمل، فلن يظهر إكسل خطوط الشبكة أو عناوين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الصف </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العمود .</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استخدم هذه الأوامر لوضع خطوط الشبكة والعناوين في وضع </a:t>
            </a:r>
            <a:r>
              <a:rPr kumimoji="0" lang="en-US" sz="2700" b="0" i="0" u="none" strike="noStrike" kern="1200" cap="none" spc="0" normalizeH="0" baseline="0" noProof="0" dirty="0" smtClean="0">
                <a:ln>
                  <a:noFill/>
                </a:ln>
                <a:solidFill>
                  <a:schemeClr val="tx2"/>
                </a:solidFill>
                <a:effectLst/>
                <a:uLnTx/>
                <a:uFillTx/>
                <a:latin typeface="+mn-lt"/>
                <a:ea typeface="+mn-ea"/>
                <a:cs typeface="+mn-cs"/>
              </a:rPr>
              <a:t>on </a:t>
            </a:r>
            <a:r>
              <a:rPr kumimoji="0" lang="ar-JO" sz="2700" b="0" i="0" u="none" strike="noStrike" kern="1200" cap="none" spc="0" normalizeH="0" baseline="0" noProof="0" dirty="0" smtClean="0">
                <a:ln>
                  <a:noFill/>
                </a:ln>
                <a:solidFill>
                  <a:schemeClr val="tx2"/>
                </a:solidFill>
                <a:effectLst/>
                <a:uLnTx/>
                <a:uFillTx/>
                <a:latin typeface="+mn-lt"/>
                <a:ea typeface="+mn-ea"/>
                <a:cs typeface="+mn-cs"/>
              </a:rPr>
              <a:t>أو </a:t>
            </a:r>
            <a:r>
              <a:rPr kumimoji="0" lang="en-US" sz="2700" b="0" i="0" u="none" strike="noStrike" kern="1200" cap="none" spc="0" normalizeH="0" baseline="0" noProof="0" dirty="0" smtClean="0">
                <a:ln>
                  <a:noFill/>
                </a:ln>
                <a:solidFill>
                  <a:schemeClr val="tx2"/>
                </a:solidFill>
                <a:effectLst/>
                <a:uLnTx/>
                <a:uFillTx/>
                <a:latin typeface="+mn-lt"/>
                <a:ea typeface="+mn-ea"/>
                <a:cs typeface="+mn-cs"/>
              </a:rPr>
              <a:t>off</a:t>
            </a:r>
            <a:r>
              <a:rPr kumimoji="0" lang="ar-JO" sz="2700" b="0" i="0" u="none" strike="noStrike" kern="1200" cap="none" spc="0" normalizeH="0" baseline="0" noProof="0" dirty="0" err="1" smtClean="0">
                <a:ln>
                  <a:noFill/>
                </a:ln>
                <a:solidFill>
                  <a:schemeClr val="tx2"/>
                </a:solidFill>
                <a:effectLst/>
                <a:uLnTx/>
                <a:uFillTx/>
                <a:latin typeface="+mn-lt"/>
                <a:ea typeface="+mn-ea"/>
                <a:cs typeface="+mn-cs"/>
              </a:rPr>
              <a:t>.</a:t>
            </a:r>
            <a:r>
              <a:rPr kumimoji="0" lang="ar-JO" sz="2700" b="0" i="0" u="none" strike="noStrike" kern="1200" cap="none" spc="0" normalizeH="0" baseline="0" noProof="0" dirty="0" smtClean="0">
                <a:ln>
                  <a:noFill/>
                </a:ln>
                <a:solidFill>
                  <a:schemeClr val="tx2"/>
                </a:solidFill>
                <a:effectLst/>
                <a:uLnTx/>
                <a:uFillTx/>
                <a:latin typeface="+mn-lt"/>
                <a:ea typeface="+mn-ea"/>
                <a:cs typeface="+mn-cs"/>
              </a:rPr>
              <a:t> </a:t>
            </a: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304800" y="5181600"/>
            <a:ext cx="22860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12825"/>
          </a:xfrm>
        </p:spPr>
        <p:txBody>
          <a:bodyPr>
            <a:normAutofit/>
          </a:bodyPr>
          <a:lstStyle/>
          <a:p>
            <a:pPr algn="ctr"/>
            <a:r>
              <a:rPr lang="ar-SA" sz="2800" dirty="0" smtClean="0"/>
              <a:t>الدرس </a:t>
            </a:r>
            <a:r>
              <a:rPr lang="ar-SA" sz="2800" dirty="0" smtClean="0"/>
              <a:t>1-1: البدء</a:t>
            </a:r>
            <a:endParaRPr lang="ar-SA" sz="2800" dirty="0"/>
          </a:p>
        </p:txBody>
      </p:sp>
      <p:sp>
        <p:nvSpPr>
          <p:cNvPr id="3" name="Subtitle 2"/>
          <p:cNvSpPr>
            <a:spLocks noGrp="1"/>
          </p:cNvSpPr>
          <p:nvPr>
            <p:ph type="subTitle" idx="1"/>
          </p:nvPr>
        </p:nvSpPr>
        <p:spPr>
          <a:xfrm>
            <a:off x="1371600" y="1371600"/>
            <a:ext cx="6934200" cy="4648200"/>
          </a:xfrm>
        </p:spPr>
        <p:txBody>
          <a:bodyPr>
            <a:normAutofit/>
          </a:bodyPr>
          <a:lstStyle/>
          <a:p>
            <a:r>
              <a:rPr lang="ar-JO" dirty="0" smtClean="0"/>
              <a:t>مايكروسوفت أوفيس إكسل عبارة عن تطبيق لوحات </a:t>
            </a:r>
            <a:r>
              <a:rPr lang="ar-JO" dirty="0" err="1" smtClean="0"/>
              <a:t>جدولية</a:t>
            </a:r>
            <a:r>
              <a:rPr lang="ar-JO" dirty="0" smtClean="0"/>
              <a:t> فعال وسهل الاستخدام. وقد يكون كل من تعامل مع الأرقام استخدم إكسل أو تطبيق لوحات </a:t>
            </a:r>
            <a:r>
              <a:rPr lang="ar-JO" dirty="0" err="1" smtClean="0"/>
              <a:t>جدولية</a:t>
            </a:r>
            <a:r>
              <a:rPr lang="ar-JO" dirty="0" smtClean="0"/>
              <a:t> أخرى (مثل لوتس 1-2-3) بطريقة أو بأخرى. سنلقي نظرة في هذا الدرس على ما هو جديد في نسخة وإصدار 2010، وكيفية فتح وإغلاق البرنامج، مع إلقاء الضوء على الأشياء التي ستشاهدها في البرنامج. </a:t>
            </a:r>
            <a:endParaRPr lang="en-US" dirty="0" smtClean="0"/>
          </a:p>
          <a:p>
            <a:endParaRPr lang="ar-S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400"/>
          </a:xfrm>
        </p:spPr>
        <p:txBody>
          <a:bodyPr>
            <a:normAutofit/>
          </a:bodyPr>
          <a:lstStyle/>
          <a:p>
            <a:r>
              <a:rPr lang="ar-SA" sz="2800" dirty="0" smtClean="0"/>
              <a:t>أوامر ترتيب</a:t>
            </a:r>
            <a:endParaRPr lang="ar-SA" sz="2800" dirty="0"/>
          </a:p>
        </p:txBody>
      </p:sp>
      <p:sp>
        <p:nvSpPr>
          <p:cNvPr id="3" name="Subtitle 2"/>
          <p:cNvSpPr>
            <a:spLocks noGrp="1"/>
          </p:cNvSpPr>
          <p:nvPr>
            <p:ph type="subTitle" idx="1"/>
          </p:nvPr>
        </p:nvSpPr>
        <p:spPr>
          <a:xfrm>
            <a:off x="1295400" y="990600"/>
            <a:ext cx="7086600" cy="5105400"/>
          </a:xfrm>
        </p:spPr>
        <p:txBody>
          <a:bodyPr>
            <a:normAutofit/>
          </a:bodyPr>
          <a:lstStyle/>
          <a:p>
            <a:r>
              <a:rPr lang="ar-SA" dirty="0" smtClean="0"/>
              <a:t>تسمح لك مجموعة ترتيب بالتحكم بمكان وضع مختلف الكائنات في ورقة </a:t>
            </a:r>
            <a:r>
              <a:rPr lang="ar-SA" dirty="0" err="1" smtClean="0"/>
              <a:t>العمل.</a:t>
            </a:r>
            <a:r>
              <a:rPr lang="ar-SA" dirty="0" smtClean="0"/>
              <a:t> على سبيل المثال، إذا أردت إضافة شعار شركة إلى مخطط، فعليك إدراج </a:t>
            </a:r>
            <a:r>
              <a:rPr lang="ar-SA" dirty="0" err="1" smtClean="0"/>
              <a:t>الصورة </a:t>
            </a:r>
            <a:r>
              <a:rPr lang="ar-SA" dirty="0" smtClean="0"/>
              <a:t>(بواسطة </a:t>
            </a:r>
            <a:r>
              <a:rPr lang="ar-SA" dirty="0" err="1" smtClean="0"/>
              <a:t>تبويبة</a:t>
            </a:r>
            <a:r>
              <a:rPr lang="ar-SA" dirty="0" smtClean="0"/>
              <a:t> إدراج) ثم وضع الصورة أعلى المخطط باستخدام الأمر إحضار إلى </a:t>
            </a:r>
            <a:r>
              <a:rPr lang="ar-SA" dirty="0" err="1" smtClean="0"/>
              <a:t>الأمام.</a:t>
            </a:r>
            <a:r>
              <a:rPr lang="ar-SA" dirty="0" smtClean="0"/>
              <a:t> يمكنك أيضاً استخدام الأمر محاذاة لضمان أن الكائنات في ورقة العمل محاذية لهامش بدقة خيالية.</a:t>
            </a:r>
            <a:endParaRPr lang="ar-SA" dirty="0"/>
          </a:p>
        </p:txBody>
      </p:sp>
      <p:pic>
        <p:nvPicPr>
          <p:cNvPr id="9218" name="Picture 2"/>
          <p:cNvPicPr>
            <a:picLocks noChangeAspect="1" noChangeArrowheads="1"/>
          </p:cNvPicPr>
          <p:nvPr/>
        </p:nvPicPr>
        <p:blipFill>
          <a:blip r:embed="rId2" cstate="print"/>
          <a:srcRect/>
          <a:stretch>
            <a:fillRect/>
          </a:stretch>
        </p:blipFill>
        <p:spPr bwMode="auto">
          <a:xfrm>
            <a:off x="3276600" y="3581400"/>
            <a:ext cx="2647950" cy="66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962"/>
          </a:xfrm>
        </p:spPr>
        <p:txBody>
          <a:bodyPr>
            <a:normAutofit/>
          </a:bodyPr>
          <a:lstStyle/>
          <a:p>
            <a:pPr algn="ctr"/>
            <a:r>
              <a:rPr lang="ar-SA" sz="2800" dirty="0" smtClean="0"/>
              <a:t>الدرس 2-5: </a:t>
            </a:r>
            <a:r>
              <a:rPr lang="ar-SA" sz="2800" dirty="0" err="1" smtClean="0"/>
              <a:t>تبويبة</a:t>
            </a:r>
            <a:r>
              <a:rPr lang="ar-SA" sz="2800" dirty="0" smtClean="0"/>
              <a:t> الصيغ</a:t>
            </a:r>
            <a:endParaRPr lang="ar-SA" sz="2800" dirty="0"/>
          </a:p>
        </p:txBody>
      </p:sp>
      <p:sp>
        <p:nvSpPr>
          <p:cNvPr id="3" name="Subtitle 2"/>
          <p:cNvSpPr>
            <a:spLocks noGrp="1"/>
          </p:cNvSpPr>
          <p:nvPr>
            <p:ph type="subTitle" idx="1"/>
          </p:nvPr>
        </p:nvSpPr>
        <p:spPr>
          <a:xfrm>
            <a:off x="685800" y="1143000"/>
            <a:ext cx="7772400" cy="4876800"/>
          </a:xfrm>
        </p:spPr>
        <p:txBody>
          <a:bodyPr/>
          <a:lstStyle/>
          <a:p>
            <a:r>
              <a:rPr lang="ar-SA" dirty="0" smtClean="0"/>
              <a:t>تزود </a:t>
            </a:r>
            <a:r>
              <a:rPr lang="ar-SA" dirty="0" err="1" smtClean="0"/>
              <a:t>تبويبة</a:t>
            </a:r>
            <a:r>
              <a:rPr lang="ar-SA" dirty="0" smtClean="0"/>
              <a:t> الصيغ إطلاعاً على وظائف إكسل الحالية وأدوات تدقيق </a:t>
            </a:r>
            <a:r>
              <a:rPr lang="ar-SA" dirty="0" err="1" smtClean="0"/>
              <a:t>الصيغ.</a:t>
            </a:r>
            <a:r>
              <a:rPr lang="ar-SA" dirty="0" smtClean="0"/>
              <a:t> كلما أصبحت أكثر إلماماً بإكسل، فقد تبدأ بالاعتماد على صيغ لمساعدتك في معالجة </a:t>
            </a:r>
            <a:r>
              <a:rPr lang="ar-SA" dirty="0" err="1" smtClean="0"/>
              <a:t>بياناتك.</a:t>
            </a:r>
            <a:r>
              <a:rPr lang="ar-SA" dirty="0" smtClean="0"/>
              <a:t> ولهذا، يقدم إكسل مجموعة واسعة من الصيغ تدعى </a:t>
            </a:r>
            <a:r>
              <a:rPr lang="ar-SA" dirty="0" err="1" smtClean="0"/>
              <a:t>دالات.</a:t>
            </a:r>
            <a:r>
              <a:rPr lang="ar-SA" dirty="0" smtClean="0"/>
              <a:t> وقد يكون ما تحتاجه هو جزء من </a:t>
            </a:r>
            <a:r>
              <a:rPr lang="ar-SA" dirty="0" err="1" smtClean="0"/>
              <a:t>المكتبة.</a:t>
            </a:r>
            <a:r>
              <a:rPr lang="ar-SA" dirty="0" smtClean="0"/>
              <a:t> وإذا أردت إنشاء صيغة، يقدم إكسل مجموعة شاملة من أدوات التدقيق لضمان صحة الصيغة قدر </a:t>
            </a:r>
            <a:r>
              <a:rPr lang="ar-SA" dirty="0" err="1" smtClean="0"/>
              <a:t>المستطاع.</a:t>
            </a:r>
            <a:r>
              <a:rPr lang="ar-SA" dirty="0" smtClean="0"/>
              <a:t> </a:t>
            </a:r>
            <a:endParaRPr lang="ar-JO" dirty="0" smtClean="0"/>
          </a:p>
          <a:p>
            <a:endParaRPr lang="ar-S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10562"/>
          </a:xfrm>
        </p:spPr>
        <p:txBody>
          <a:bodyPr>
            <a:normAutofit/>
          </a:bodyPr>
          <a:lstStyle/>
          <a:p>
            <a:r>
              <a:rPr lang="ar-SA" sz="2800" dirty="0" smtClean="0"/>
              <a:t>مكتبة الدالات</a:t>
            </a:r>
            <a:endParaRPr lang="ar-SA" sz="2800" dirty="0"/>
          </a:p>
        </p:txBody>
      </p:sp>
      <p:sp>
        <p:nvSpPr>
          <p:cNvPr id="3" name="Subtitle 2"/>
          <p:cNvSpPr>
            <a:spLocks noGrp="1"/>
          </p:cNvSpPr>
          <p:nvPr>
            <p:ph type="subTitle" idx="1"/>
          </p:nvPr>
        </p:nvSpPr>
        <p:spPr>
          <a:xfrm>
            <a:off x="685800" y="914400"/>
            <a:ext cx="7772400" cy="5105400"/>
          </a:xfrm>
        </p:spPr>
        <p:txBody>
          <a:bodyPr>
            <a:normAutofit lnSpcReduction="10000"/>
          </a:bodyPr>
          <a:lstStyle/>
          <a:p>
            <a:r>
              <a:rPr lang="ar-SA" dirty="0" smtClean="0"/>
              <a:t>يمكن أن يوجد هنا جميع الدالات المختلفة المُضَمَنة مع </a:t>
            </a:r>
            <a:r>
              <a:rPr lang="ar-SA" dirty="0" err="1" smtClean="0"/>
              <a:t>إكسل.</a:t>
            </a:r>
            <a:r>
              <a:rPr lang="ar-SA" dirty="0" smtClean="0"/>
              <a:t> قم ببناء دالتك الخاصة أو اختر واحدة من الفئات </a:t>
            </a:r>
            <a:r>
              <a:rPr lang="ar-SA" dirty="0" err="1" smtClean="0"/>
              <a:t>المختلفة.</a:t>
            </a:r>
            <a:r>
              <a:rPr lang="ar-SA" dirty="0" smtClean="0"/>
              <a:t> تقوم كل دالة يتم إدراجها بفتح مربع حوار مخصص لهذه الدالة وتسمح لك بتحديد قيم متغيرة أو اختيار بيانات من ورقة العمل لاستخدامها مع </a:t>
            </a:r>
            <a:r>
              <a:rPr lang="ar-SA" dirty="0" err="1" smtClean="0"/>
              <a:t>الدالة.</a:t>
            </a:r>
            <a:r>
              <a:rPr lang="ar-SA" dirty="0" smtClean="0"/>
              <a:t> </a:t>
            </a:r>
            <a:endParaRPr lang="ar-JO" dirty="0" smtClean="0"/>
          </a:p>
          <a:p>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الأسماء المعرفة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نعرف أنه تتم الإشارة إلى الخلايا بعناوين عمود  </a:t>
            </a:r>
            <a:r>
              <a:rPr lang="ar-SA" dirty="0" err="1" smtClean="0"/>
              <a:t>وصف.</a:t>
            </a:r>
            <a:r>
              <a:rPr lang="ar-SA" dirty="0" smtClean="0"/>
              <a:t> يشار إليها مجموعات من الخلايا </a:t>
            </a:r>
            <a:r>
              <a:rPr lang="ar-SA" dirty="0" err="1" smtClean="0"/>
              <a:t>المتجاورة </a:t>
            </a:r>
            <a:r>
              <a:rPr lang="ar-SA" dirty="0" smtClean="0"/>
              <a:t>(تدعى نطاقات الخلية) وتكون بالشكل </a:t>
            </a:r>
            <a:r>
              <a:rPr lang="ar-SA" dirty="0" err="1" smtClean="0"/>
              <a:t>التالي:</a:t>
            </a:r>
            <a:r>
              <a:rPr lang="ar-SA" dirty="0" smtClean="0"/>
              <a:t> </a:t>
            </a:r>
            <a:r>
              <a:rPr lang="en-US" dirty="0" smtClean="0"/>
              <a:t>A6:B10</a:t>
            </a:r>
            <a:r>
              <a:rPr lang="ar-JO" dirty="0" err="1" smtClean="0"/>
              <a:t>.</a:t>
            </a:r>
            <a:r>
              <a:rPr lang="ar-JO" dirty="0" smtClean="0"/>
              <a:t> يشير هذا التدوين إلى 10 </a:t>
            </a:r>
            <a:r>
              <a:rPr lang="ar-JO" dirty="0" err="1" smtClean="0"/>
              <a:t>خلايا </a:t>
            </a:r>
            <a:r>
              <a:rPr lang="ar-JO" dirty="0" smtClean="0"/>
              <a:t>(عمود </a:t>
            </a:r>
            <a:r>
              <a:rPr lang="ar-JO" dirty="0" err="1" smtClean="0"/>
              <a:t>ين </a:t>
            </a:r>
            <a:r>
              <a:rPr lang="ar-JO" dirty="0" smtClean="0"/>
              <a:t>× 5 صفوف) وتظهر </a:t>
            </a:r>
            <a:r>
              <a:rPr lang="ar-JO" dirty="0" err="1" smtClean="0"/>
              <a:t>في </a:t>
            </a:r>
            <a:r>
              <a:rPr lang="ar-JO" dirty="0" smtClean="0"/>
              <a:t>"مربع </a:t>
            </a:r>
            <a:r>
              <a:rPr lang="ar-JO" dirty="0" err="1" smtClean="0"/>
              <a:t>الاسم".</a:t>
            </a:r>
            <a:r>
              <a:rPr lang="ar-JO" dirty="0" smtClean="0"/>
              <a:t> </a:t>
            </a:r>
          </a:p>
          <a:p>
            <a:endParaRPr lang="ar-SA" dirty="0"/>
          </a:p>
        </p:txBody>
      </p:sp>
      <p:pic>
        <p:nvPicPr>
          <p:cNvPr id="10242" name="Picture 2"/>
          <p:cNvPicPr>
            <a:picLocks noChangeAspect="1" noChangeArrowheads="1"/>
          </p:cNvPicPr>
          <p:nvPr/>
        </p:nvPicPr>
        <p:blipFill>
          <a:blip r:embed="rId2" cstate="print"/>
          <a:srcRect/>
          <a:stretch>
            <a:fillRect/>
          </a:stretch>
        </p:blipFill>
        <p:spPr bwMode="auto">
          <a:xfrm>
            <a:off x="609600" y="2514600"/>
            <a:ext cx="4752975" cy="80962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2438400" y="5257800"/>
            <a:ext cx="1971675" cy="80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rmAutofit/>
          </a:bodyPr>
          <a:lstStyle/>
          <a:p>
            <a:r>
              <a:rPr lang="ar-SA" sz="2800" dirty="0" smtClean="0"/>
              <a:t>أوامر تدقيق الصيغة</a:t>
            </a:r>
            <a:endParaRPr lang="ar-SA" sz="2800" dirty="0"/>
          </a:p>
        </p:txBody>
      </p:sp>
      <p:sp>
        <p:nvSpPr>
          <p:cNvPr id="3" name="Subtitle 2"/>
          <p:cNvSpPr>
            <a:spLocks noGrp="1"/>
          </p:cNvSpPr>
          <p:nvPr>
            <p:ph type="subTitle" idx="1"/>
          </p:nvPr>
        </p:nvSpPr>
        <p:spPr>
          <a:xfrm>
            <a:off x="381000" y="838200"/>
            <a:ext cx="8077200" cy="2133600"/>
          </a:xfrm>
        </p:spPr>
        <p:txBody>
          <a:bodyPr>
            <a:normAutofit lnSpcReduction="10000"/>
          </a:bodyPr>
          <a:lstStyle/>
          <a:p>
            <a:r>
              <a:rPr lang="ar-SA" dirty="0" smtClean="0"/>
              <a:t>تسمح لك هذه الأوامر بعرض </a:t>
            </a:r>
            <a:r>
              <a:rPr lang="ar-SA" dirty="0" err="1" smtClean="0"/>
              <a:t>مجموعة </a:t>
            </a:r>
            <a:r>
              <a:rPr lang="ar-SA" dirty="0" smtClean="0"/>
              <a:t>(مجموعات) البيانات المستخدمة لحساب دالة لترى بالضبط ما تم استخدامه لتتوصل إلى </a:t>
            </a:r>
            <a:r>
              <a:rPr lang="ar-SA" dirty="0" err="1" smtClean="0"/>
              <a:t>نتيجة.</a:t>
            </a:r>
            <a:r>
              <a:rPr lang="ar-SA" dirty="0" smtClean="0"/>
              <a:t> يمكنك أيضاً أن تجعل إكسل يظهر الصيغ المدخلة في خلايا بدلاً من قيمها المحسوبة، وتدقيق الأخطاء في صيغة معينة والتأكد من صحة الصيغة وتتبع أشياء مختلفة عند حساب الصيغة </a:t>
            </a:r>
            <a:r>
              <a:rPr lang="ar-SA" dirty="0" err="1" smtClean="0"/>
              <a:t>للنتيجة.</a:t>
            </a:r>
            <a:r>
              <a:rPr lang="ar-SA" dirty="0" smtClean="0"/>
              <a:t> </a:t>
            </a:r>
            <a:endParaRPr lang="ar-SA" dirty="0"/>
          </a:p>
        </p:txBody>
      </p:sp>
      <p:pic>
        <p:nvPicPr>
          <p:cNvPr id="11266" name="Picture 2"/>
          <p:cNvPicPr>
            <a:picLocks noChangeAspect="1" noChangeArrowheads="1"/>
          </p:cNvPicPr>
          <p:nvPr/>
        </p:nvPicPr>
        <p:blipFill>
          <a:blip r:embed="rId2" cstate="print"/>
          <a:srcRect/>
          <a:stretch>
            <a:fillRect/>
          </a:stretch>
        </p:blipFill>
        <p:spPr bwMode="auto">
          <a:xfrm>
            <a:off x="152400" y="2590800"/>
            <a:ext cx="2905125" cy="990600"/>
          </a:xfrm>
          <a:prstGeom prst="rect">
            <a:avLst/>
          </a:prstGeom>
          <a:noFill/>
          <a:ln w="9525">
            <a:noFill/>
            <a:miter lim="800000"/>
            <a:headEnd/>
            <a:tailEnd/>
          </a:ln>
          <a:effectLst/>
        </p:spPr>
      </p:pic>
      <p:sp>
        <p:nvSpPr>
          <p:cNvPr id="5" name="Title 1"/>
          <p:cNvSpPr txBox="1">
            <a:spLocks/>
          </p:cNvSpPr>
          <p:nvPr/>
        </p:nvSpPr>
        <p:spPr>
          <a:xfrm>
            <a:off x="685800" y="2819400"/>
            <a:ext cx="7772400" cy="6105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28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أوامر الحساب</a:t>
            </a: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533400" y="3505200"/>
            <a:ext cx="7848600" cy="1828800"/>
          </a:xfrm>
          <a:prstGeom prst="rect">
            <a:avLst/>
          </a:prstGeom>
        </p:spPr>
        <p:txBody>
          <a:bodyPr vert="horz" lIns="45720" rIns="45720">
            <a:no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ar-SA" sz="2700" b="0" i="0" u="none" strike="noStrike" kern="1200" cap="none" spc="0" normalizeH="0" baseline="0" noProof="0" dirty="0" smtClean="0">
                <a:ln>
                  <a:noFill/>
                </a:ln>
                <a:solidFill>
                  <a:schemeClr val="tx2"/>
                </a:solidFill>
                <a:effectLst/>
                <a:uLnTx/>
                <a:uFillTx/>
                <a:latin typeface="+mn-lt"/>
                <a:ea typeface="+mn-ea"/>
                <a:cs typeface="+mn-cs"/>
              </a:rPr>
              <a:t>تسمح لك مجموعة الحساب التحكم بوقت وطريقة قيام إكسل بحساب صيغة في ورقة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العمل.</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يمكنك أيضاً حساب قيمة دالة معينة، أو جعل ورقة العمل تقوم بحساب كل شيء مرةً </a:t>
            </a:r>
            <a:r>
              <a:rPr kumimoji="0" lang="ar-SA" sz="2700" b="0" i="0" u="none" strike="noStrike" kern="1200" cap="none" spc="0" normalizeH="0" baseline="0" noProof="0" dirty="0" err="1" smtClean="0">
                <a:ln>
                  <a:noFill/>
                </a:ln>
                <a:solidFill>
                  <a:schemeClr val="tx2"/>
                </a:solidFill>
                <a:effectLst/>
                <a:uLnTx/>
                <a:uFillTx/>
                <a:latin typeface="+mn-lt"/>
                <a:ea typeface="+mn-ea"/>
                <a:cs typeface="+mn-cs"/>
              </a:rPr>
              <a:t>واحدة.</a:t>
            </a:r>
            <a:r>
              <a:rPr kumimoji="0" lang="ar-SA" sz="2700" b="0" i="0" u="none" strike="noStrike" kern="1200" cap="none" spc="0" normalizeH="0" baseline="0" noProof="0" dirty="0" smtClean="0">
                <a:ln>
                  <a:noFill/>
                </a:ln>
                <a:solidFill>
                  <a:schemeClr val="tx2"/>
                </a:solidFill>
                <a:effectLst/>
                <a:uLnTx/>
                <a:uFillTx/>
                <a:latin typeface="+mn-lt"/>
                <a:ea typeface="+mn-ea"/>
                <a:cs typeface="+mn-cs"/>
              </a:rPr>
              <a:t> هذه الأوامر مفيدة إذا كانت الدالات تعتمد على بيانات عشوائية أو بيانات من مصدر بيانات خارجي.</a:t>
            </a: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1219200" y="5257800"/>
            <a:ext cx="1885950" cy="78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09600"/>
          </a:xfrm>
        </p:spPr>
        <p:txBody>
          <a:bodyPr>
            <a:normAutofit/>
          </a:bodyPr>
          <a:lstStyle/>
          <a:p>
            <a:pPr algn="ctr"/>
            <a:r>
              <a:rPr lang="ar-SA" sz="2800" dirty="0" smtClean="0"/>
              <a:t>الدرس 2-6: </a:t>
            </a:r>
            <a:r>
              <a:rPr lang="ar-SA" sz="2800" dirty="0" err="1" smtClean="0"/>
              <a:t>تبويبة</a:t>
            </a:r>
            <a:r>
              <a:rPr lang="ar-SA" sz="2800" dirty="0" smtClean="0"/>
              <a:t> بيانات</a:t>
            </a:r>
            <a:endParaRPr lang="ar-SA" sz="2800" dirty="0"/>
          </a:p>
        </p:txBody>
      </p:sp>
      <p:sp>
        <p:nvSpPr>
          <p:cNvPr id="3" name="Subtitle 2"/>
          <p:cNvSpPr>
            <a:spLocks noGrp="1"/>
          </p:cNvSpPr>
          <p:nvPr>
            <p:ph type="subTitle" idx="1"/>
          </p:nvPr>
        </p:nvSpPr>
        <p:spPr>
          <a:xfrm>
            <a:off x="762000" y="914400"/>
            <a:ext cx="7772400" cy="4800600"/>
          </a:xfrm>
        </p:spPr>
        <p:txBody>
          <a:bodyPr/>
          <a:lstStyle/>
          <a:p>
            <a:r>
              <a:rPr lang="ar-SA" dirty="0" smtClean="0"/>
              <a:t>تأتي بيانات ورقة العمل من أحد موقعين هما: </a:t>
            </a:r>
            <a:r>
              <a:rPr lang="ar-SA" dirty="0" err="1" smtClean="0"/>
              <a:t>داخلي </a:t>
            </a:r>
            <a:r>
              <a:rPr lang="ar-SA" dirty="0" smtClean="0"/>
              <a:t>(تطبعه أنت أو تعطيه دالة) أو </a:t>
            </a:r>
            <a:r>
              <a:rPr lang="ar-SA" dirty="0" err="1" smtClean="0"/>
              <a:t>خارجي </a:t>
            </a:r>
            <a:r>
              <a:rPr lang="ar-SA" dirty="0" smtClean="0"/>
              <a:t>(محدد من قاعدة بيانات أو مصدر بيانات آخر، بما فيه ملفات أخرى في جهاز الكمبيوتر</a:t>
            </a:r>
            <a:r>
              <a:rPr lang="ar-SA" dirty="0" err="1" smtClean="0"/>
              <a:t>).</a:t>
            </a:r>
            <a:r>
              <a:rPr lang="ar-SA" dirty="0" smtClean="0"/>
              <a:t> تزودك </a:t>
            </a:r>
            <a:r>
              <a:rPr lang="ar-SA" dirty="0" err="1" smtClean="0"/>
              <a:t>تبويبة</a:t>
            </a:r>
            <a:r>
              <a:rPr lang="ar-SA" dirty="0" smtClean="0"/>
              <a:t> البيانات بجميع الأوامر الضرورية لاستخدام وإدارة روابط البيانات </a:t>
            </a:r>
            <a:r>
              <a:rPr lang="ar-SA" dirty="0" err="1" smtClean="0"/>
              <a:t>الداخلية </a:t>
            </a:r>
            <a:r>
              <a:rPr lang="ar-SA" dirty="0" smtClean="0"/>
              <a:t>/ </a:t>
            </a:r>
            <a:r>
              <a:rPr lang="ar-SA" dirty="0" err="1" smtClean="0"/>
              <a:t>الخارجية.</a:t>
            </a:r>
            <a:r>
              <a:rPr lang="ar-SA" dirty="0" smtClean="0"/>
              <a:t> </a:t>
            </a:r>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إحضار بيانات خارجية</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توفر مجموعة إحضار بيانات خارجية أوامر للحصول على بيانات من خارج </a:t>
            </a:r>
            <a:r>
              <a:rPr lang="ar-SA" dirty="0" err="1" smtClean="0"/>
              <a:t>إكسل.</a:t>
            </a:r>
            <a:r>
              <a:rPr lang="ar-SA" dirty="0" smtClean="0"/>
              <a:t> وتشمل هذه المصادر قواعد بيانات أكسس، والويب، وملفات بيانات نصية، ومن قواعد بيانات </a:t>
            </a:r>
            <a:r>
              <a:rPr lang="ar-SA" dirty="0" err="1" smtClean="0"/>
              <a:t>خارجية.</a:t>
            </a:r>
            <a:r>
              <a:rPr lang="ar-SA" dirty="0" smtClean="0"/>
              <a:t> يمكنك أيضاً إدارة مصادر البيانات </a:t>
            </a:r>
            <a:r>
              <a:rPr lang="ar-SA" dirty="0" err="1" smtClean="0"/>
              <a:t>الحالية.</a:t>
            </a:r>
            <a:r>
              <a:rPr lang="ar-SA" dirty="0" smtClean="0"/>
              <a:t> </a:t>
            </a:r>
            <a:endParaRPr lang="en-US" dirty="0" smtClean="0"/>
          </a:p>
          <a:p>
            <a:endParaRPr lang="ar-SA" dirty="0"/>
          </a:p>
        </p:txBody>
      </p:sp>
      <p:pic>
        <p:nvPicPr>
          <p:cNvPr id="13314" name="Picture 2"/>
          <p:cNvPicPr>
            <a:picLocks noChangeAspect="1" noChangeArrowheads="1"/>
          </p:cNvPicPr>
          <p:nvPr/>
        </p:nvPicPr>
        <p:blipFill>
          <a:blip r:embed="rId2" cstate="print"/>
          <a:srcRect/>
          <a:stretch>
            <a:fillRect/>
          </a:stretch>
        </p:blipFill>
        <p:spPr bwMode="auto">
          <a:xfrm>
            <a:off x="990600" y="5257800"/>
            <a:ext cx="2447925"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smtClean="0"/>
              <a:t>أوامر الاتصالات</a:t>
            </a:r>
            <a:endParaRPr lang="ar-SA" sz="2800" dirty="0"/>
          </a:p>
        </p:txBody>
      </p:sp>
      <p:sp>
        <p:nvSpPr>
          <p:cNvPr id="3" name="Subtitle 2"/>
          <p:cNvSpPr>
            <a:spLocks noGrp="1"/>
          </p:cNvSpPr>
          <p:nvPr>
            <p:ph type="subTitle" idx="1"/>
          </p:nvPr>
        </p:nvSpPr>
        <p:spPr>
          <a:xfrm>
            <a:off x="685800" y="990600"/>
            <a:ext cx="7772400" cy="5029200"/>
          </a:xfrm>
        </p:spPr>
        <p:txBody>
          <a:bodyPr/>
          <a:lstStyle/>
          <a:p>
            <a:pPr>
              <a:buFont typeface="Wingdings" pitchFamily="2" charset="2"/>
              <a:buChar char="v"/>
            </a:pPr>
            <a:r>
              <a:rPr lang="ar-SA" dirty="0" smtClean="0"/>
              <a:t>عند استخدام مصدر بيانات خارجي، يقوم إكسل بحفظ صورة للبيانات لاستخدامها في ورقة </a:t>
            </a:r>
            <a:r>
              <a:rPr lang="ar-SA" dirty="0" err="1" smtClean="0"/>
              <a:t>العمل.</a:t>
            </a:r>
            <a:r>
              <a:rPr lang="ar-SA" dirty="0" smtClean="0"/>
              <a:t> على أي حال، تتغير المصادر الخارجية </a:t>
            </a:r>
            <a:r>
              <a:rPr lang="ar-SA" dirty="0" err="1" smtClean="0"/>
              <a:t>باستمرار.</a:t>
            </a:r>
            <a:r>
              <a:rPr lang="ar-SA" dirty="0" smtClean="0"/>
              <a:t> وعليه، يوفر إكسل أوامر لاستخدامها مع مصدر بيانات خارجي لضمان عملك بأحدث </a:t>
            </a:r>
            <a:r>
              <a:rPr lang="ar-SA" dirty="0" err="1" smtClean="0"/>
              <a:t>المعلومات.</a:t>
            </a:r>
            <a:r>
              <a:rPr lang="ar-SA" dirty="0" smtClean="0"/>
              <a:t> </a:t>
            </a:r>
            <a:endParaRPr lang="en-US" dirty="0" smtClean="0"/>
          </a:p>
          <a:p>
            <a:r>
              <a:rPr lang="ar-SA" dirty="0" smtClean="0"/>
              <a:t> </a:t>
            </a:r>
            <a:endParaRPr lang="en-US" dirty="0" smtClean="0"/>
          </a:p>
          <a:p>
            <a:pPr>
              <a:buFont typeface="Wingdings" pitchFamily="2" charset="2"/>
              <a:buChar char="v"/>
            </a:pPr>
            <a:r>
              <a:rPr lang="ar-SA" dirty="0" smtClean="0"/>
              <a:t>تستخدم مجموعة الاتصالات مع مصادر بيانات </a:t>
            </a:r>
            <a:r>
              <a:rPr lang="ar-SA" dirty="0" err="1" smtClean="0"/>
              <a:t>خارجية.</a:t>
            </a:r>
            <a:r>
              <a:rPr lang="ar-SA" dirty="0" smtClean="0"/>
              <a:t> فلديك أوامر لتحديث معلومات ورقة العمل وأوامر لإدارة اتصال وارتباط إكسل بمصدر </a:t>
            </a:r>
            <a:r>
              <a:rPr lang="ar-SA" dirty="0" err="1" smtClean="0"/>
              <a:t>البيانات.</a:t>
            </a:r>
            <a:r>
              <a:rPr lang="ar-SA" dirty="0" smtClean="0"/>
              <a:t> </a:t>
            </a:r>
            <a:endParaRPr lang="en-US" dirty="0" smtClean="0"/>
          </a:p>
          <a:p>
            <a:endParaRPr lang="ar-SA" dirty="0"/>
          </a:p>
        </p:txBody>
      </p:sp>
      <p:pic>
        <p:nvPicPr>
          <p:cNvPr id="14338" name="Picture 2"/>
          <p:cNvPicPr>
            <a:picLocks noChangeAspect="1" noChangeArrowheads="1"/>
          </p:cNvPicPr>
          <p:nvPr/>
        </p:nvPicPr>
        <p:blipFill>
          <a:blip r:embed="rId2" cstate="print"/>
          <a:srcRect/>
          <a:stretch>
            <a:fillRect/>
          </a:stretch>
        </p:blipFill>
        <p:spPr bwMode="auto">
          <a:xfrm>
            <a:off x="3276600" y="4343400"/>
            <a:ext cx="1809750" cy="78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r>
              <a:rPr lang="ar-SA" sz="2800" dirty="0" smtClean="0"/>
              <a:t>أوامر الفرز والتصفية</a:t>
            </a:r>
            <a:endParaRPr lang="ar-SA" sz="2800" dirty="0"/>
          </a:p>
        </p:txBody>
      </p:sp>
      <p:sp>
        <p:nvSpPr>
          <p:cNvPr id="3" name="Subtitle 2"/>
          <p:cNvSpPr>
            <a:spLocks noGrp="1"/>
          </p:cNvSpPr>
          <p:nvPr>
            <p:ph type="subTitle" idx="1"/>
          </p:nvPr>
        </p:nvSpPr>
        <p:spPr>
          <a:xfrm>
            <a:off x="685800" y="1143000"/>
            <a:ext cx="7772400" cy="4876800"/>
          </a:xfrm>
        </p:spPr>
        <p:txBody>
          <a:bodyPr>
            <a:normAutofit/>
          </a:bodyPr>
          <a:lstStyle/>
          <a:p>
            <a:pPr>
              <a:lnSpc>
                <a:spcPct val="150000"/>
              </a:lnSpc>
            </a:pPr>
            <a:r>
              <a:rPr lang="ar-SA" dirty="0" smtClean="0"/>
              <a:t>تسمح لك مجموعة الفرز والتصفية بفرز وتصفية بياناتك لجعلها أسهل للقراءة أو التركيز </a:t>
            </a:r>
            <a:r>
              <a:rPr lang="ar-SA" dirty="0" err="1" smtClean="0"/>
              <a:t>عليها.</a:t>
            </a:r>
            <a:r>
              <a:rPr lang="ar-SA" dirty="0" smtClean="0"/>
              <a:t> قم بفرز خلايا محددة أو نطاق أو مجموعة أو كامل </a:t>
            </a:r>
            <a:r>
              <a:rPr lang="ar-SA" dirty="0" err="1" smtClean="0"/>
              <a:t>عمود  </a:t>
            </a:r>
            <a:r>
              <a:rPr lang="ar-SA" dirty="0" smtClean="0"/>
              <a:t>/ صف الخلايا تنازلياً أو تصاعدياً، وقم بتصفية البيانات لعرض المعلومات التي تحتاجها </a:t>
            </a:r>
            <a:r>
              <a:rPr lang="ar-SA" dirty="0" err="1" smtClean="0"/>
              <a:t>فقط.</a:t>
            </a:r>
            <a:r>
              <a:rPr lang="ar-SA" dirty="0" smtClean="0"/>
              <a:t> </a:t>
            </a:r>
            <a:endParaRPr lang="ar-JO" dirty="0" smtClean="0"/>
          </a:p>
          <a:p>
            <a:endParaRPr lang="ar-SA" dirty="0"/>
          </a:p>
        </p:txBody>
      </p:sp>
      <p:pic>
        <p:nvPicPr>
          <p:cNvPr id="15362" name="Picture 2"/>
          <p:cNvPicPr>
            <a:picLocks noChangeAspect="1" noChangeArrowheads="1"/>
          </p:cNvPicPr>
          <p:nvPr/>
        </p:nvPicPr>
        <p:blipFill>
          <a:blip r:embed="rId2" cstate="print"/>
          <a:srcRect/>
          <a:stretch>
            <a:fillRect/>
          </a:stretch>
        </p:blipFill>
        <p:spPr bwMode="auto">
          <a:xfrm>
            <a:off x="3429000" y="3962400"/>
            <a:ext cx="2009775"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533401"/>
          </a:xfrm>
        </p:spPr>
        <p:txBody>
          <a:bodyPr>
            <a:normAutofit/>
          </a:bodyPr>
          <a:lstStyle/>
          <a:p>
            <a:r>
              <a:rPr lang="ar-SA" sz="2800" dirty="0" smtClean="0"/>
              <a:t>أوامر أدوات البيانات</a:t>
            </a:r>
            <a:endParaRPr lang="ar-SA" sz="2800" dirty="0"/>
          </a:p>
        </p:txBody>
      </p:sp>
      <p:sp>
        <p:nvSpPr>
          <p:cNvPr id="3" name="Subtitle 2"/>
          <p:cNvSpPr>
            <a:spLocks noGrp="1"/>
          </p:cNvSpPr>
          <p:nvPr>
            <p:ph type="subTitle" idx="1"/>
          </p:nvPr>
        </p:nvSpPr>
        <p:spPr>
          <a:xfrm>
            <a:off x="685800" y="914400"/>
            <a:ext cx="7772400" cy="5105400"/>
          </a:xfrm>
        </p:spPr>
        <p:txBody>
          <a:bodyPr>
            <a:normAutofit lnSpcReduction="10000"/>
          </a:bodyPr>
          <a:lstStyle/>
          <a:p>
            <a:r>
              <a:rPr lang="ar-SA" dirty="0" smtClean="0"/>
              <a:t>تعطيك مجموعة أدوات البيانات عدداً من الأوامر الجاهزة للتحكم بالبيانات بشكل أفضل في ورقة </a:t>
            </a:r>
            <a:r>
              <a:rPr lang="ar-SA" dirty="0" err="1" smtClean="0"/>
              <a:t>العمل.</a:t>
            </a:r>
            <a:r>
              <a:rPr lang="ar-SA" dirty="0" smtClean="0"/>
              <a:t> يمكنك باستخدام هذه الأوامر تحويل نص جيد التنسيق إلى أعمدة، إزاحة التكرارات، والتحقق من صحة البيانات، ودمج البيانات المتشابهة </a:t>
            </a:r>
            <a:r>
              <a:rPr lang="ar-SA" dirty="0" err="1" smtClean="0"/>
              <a:t>معاً.</a:t>
            </a:r>
            <a:r>
              <a:rPr lang="ar-SA" dirty="0" smtClean="0"/>
              <a:t> </a:t>
            </a:r>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مخطط تفصيلي</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بالعودة إلى </a:t>
            </a:r>
            <a:r>
              <a:rPr lang="ar-SA" dirty="0" err="1" smtClean="0"/>
              <a:t>تبويبة</a:t>
            </a:r>
            <a:r>
              <a:rPr lang="ar-SA" dirty="0" smtClean="0"/>
              <a:t> الصيغ، رأينا إمكانية إعطاء اسم معرف للمجموعات المجاورة </a:t>
            </a:r>
            <a:r>
              <a:rPr lang="ar-SA" dirty="0" err="1" smtClean="0"/>
              <a:t>للخلايا.</a:t>
            </a:r>
            <a:r>
              <a:rPr lang="ar-SA" dirty="0" smtClean="0"/>
              <a:t> تسمح لك الأوامر في مجموعة مخطط تفصيلي القيام بشيء مشابه بالسماح لك بتجميع الخلايا المتجاورة ثم </a:t>
            </a:r>
            <a:r>
              <a:rPr lang="ar-SA" dirty="0" err="1" smtClean="0"/>
              <a:t>طي </a:t>
            </a:r>
            <a:r>
              <a:rPr lang="ar-SA" dirty="0" smtClean="0"/>
              <a:t>(إخفاء) أو </a:t>
            </a:r>
            <a:r>
              <a:rPr lang="ar-SA" dirty="0" err="1" smtClean="0"/>
              <a:t>توسيع </a:t>
            </a:r>
            <a:r>
              <a:rPr lang="ar-SA" dirty="0" smtClean="0"/>
              <a:t>(إظهار) لمجموعة </a:t>
            </a:r>
            <a:r>
              <a:rPr lang="ar-SA" dirty="0" smtClean="0"/>
              <a:t>البيانات</a:t>
            </a:r>
            <a:r>
              <a:rPr lang="ar-JO" dirty="0" smtClean="0"/>
              <a:t> </a:t>
            </a:r>
            <a:r>
              <a:rPr lang="ar-SA" dirty="0" err="1" smtClean="0"/>
              <a:t>هذه</a:t>
            </a:r>
            <a:r>
              <a:rPr lang="ar-SA" dirty="0" err="1" smtClean="0"/>
              <a:t>.</a:t>
            </a:r>
            <a:r>
              <a:rPr lang="ar-SA" dirty="0" smtClean="0"/>
              <a:t> يسمح لك هذا بإخفاء مؤقت للبيانات غير المهمة من الظهور، مما يجعل ورقة العمل أسهل للقراءة </a:t>
            </a:r>
            <a:r>
              <a:rPr lang="ar-SA" dirty="0" err="1" smtClean="0"/>
              <a:t>والطباعة.</a:t>
            </a:r>
            <a:r>
              <a:rPr lang="ar-SA" dirty="0" smtClean="0"/>
              <a:t> </a:t>
            </a:r>
            <a:endParaRPr lang="ar-SA" dirty="0"/>
          </a:p>
        </p:txBody>
      </p:sp>
      <p:pic>
        <p:nvPicPr>
          <p:cNvPr id="16386" name="Picture 2"/>
          <p:cNvPicPr>
            <a:picLocks noChangeAspect="1" noChangeArrowheads="1"/>
          </p:cNvPicPr>
          <p:nvPr/>
        </p:nvPicPr>
        <p:blipFill>
          <a:blip r:embed="rId2" cstate="print"/>
          <a:srcRect/>
          <a:stretch>
            <a:fillRect/>
          </a:stretch>
        </p:blipFill>
        <p:spPr bwMode="auto">
          <a:xfrm>
            <a:off x="914400" y="2362200"/>
            <a:ext cx="2438400" cy="781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pPr algn="ctr"/>
            <a:r>
              <a:rPr lang="ar-SA" sz="2800" dirty="0" smtClean="0"/>
              <a:t>الدرس 2-7: </a:t>
            </a:r>
            <a:r>
              <a:rPr lang="ar-SA" sz="2800" dirty="0" err="1" smtClean="0"/>
              <a:t>تبويبة</a:t>
            </a:r>
            <a:r>
              <a:rPr lang="ar-SA" sz="2800" dirty="0" smtClean="0"/>
              <a:t> مراجعة</a:t>
            </a:r>
            <a:endParaRPr lang="ar-SA" sz="2800" dirty="0"/>
          </a:p>
        </p:txBody>
      </p:sp>
      <p:sp>
        <p:nvSpPr>
          <p:cNvPr id="3" name="Subtitle 2"/>
          <p:cNvSpPr>
            <a:spLocks noGrp="1"/>
          </p:cNvSpPr>
          <p:nvPr>
            <p:ph type="subTitle" idx="1"/>
          </p:nvPr>
        </p:nvSpPr>
        <p:spPr>
          <a:xfrm>
            <a:off x="685800" y="1143000"/>
            <a:ext cx="7772400" cy="4876800"/>
          </a:xfrm>
        </p:spPr>
        <p:txBody>
          <a:bodyPr>
            <a:normAutofit/>
          </a:bodyPr>
          <a:lstStyle/>
          <a:p>
            <a:r>
              <a:rPr lang="ar-SA" dirty="0" err="1" smtClean="0"/>
              <a:t>تبويبة</a:t>
            </a:r>
            <a:r>
              <a:rPr lang="ar-SA" dirty="0" smtClean="0"/>
              <a:t> مراجعة هي </a:t>
            </a:r>
            <a:r>
              <a:rPr lang="ar-SA" dirty="0" err="1" smtClean="0"/>
              <a:t>التبويبة</a:t>
            </a:r>
            <a:r>
              <a:rPr lang="ar-SA" dirty="0" smtClean="0"/>
              <a:t> الأخيرة التي سنستعرضها في هذا </a:t>
            </a:r>
            <a:r>
              <a:rPr lang="ar-SA" dirty="0" err="1" smtClean="0"/>
              <a:t>القسم.</a:t>
            </a:r>
            <a:r>
              <a:rPr lang="ar-SA" dirty="0" smtClean="0"/>
              <a:t> تزود هذه </a:t>
            </a:r>
            <a:r>
              <a:rPr lang="ar-SA" dirty="0" err="1" smtClean="0"/>
              <a:t>التبويبة</a:t>
            </a:r>
            <a:r>
              <a:rPr lang="ar-SA" dirty="0" smtClean="0"/>
              <a:t> أوامر لضمان كتابة كل شيء في ورقة العمل بصورة إملائية صحيحة، خدمات ترجمة لقراء دوليين، القدرة على إضافة وإدارة تعليقات، والقدرة على منع الآخرين من إجراء تغييرات غير مسموح </a:t>
            </a:r>
            <a:r>
              <a:rPr lang="ar-SA" dirty="0" err="1" smtClean="0"/>
              <a:t>بها</a:t>
            </a:r>
            <a:r>
              <a:rPr lang="ar-SA" dirty="0" smtClean="0"/>
              <a:t> على </a:t>
            </a:r>
            <a:r>
              <a:rPr lang="ar-SA" dirty="0" err="1" smtClean="0"/>
              <a:t>المستند.</a:t>
            </a:r>
            <a:r>
              <a:rPr lang="ar-SA" dirty="0" smtClean="0"/>
              <a:t> </a:t>
            </a:r>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التدقيق</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تعرض مجموعة التدقيق أوامر للتدقيق الإملائي، وقدرة البحث عبر الإنترنت واستخدام قاموس </a:t>
            </a:r>
            <a:r>
              <a:rPr lang="ar-SA" dirty="0" err="1" smtClean="0"/>
              <a:t>المرادفات</a:t>
            </a:r>
            <a:endParaRPr lang="ar-SA" dirty="0"/>
          </a:p>
        </p:txBody>
      </p:sp>
      <p:pic>
        <p:nvPicPr>
          <p:cNvPr id="17410" name="Picture 2"/>
          <p:cNvPicPr>
            <a:picLocks noChangeAspect="1" noChangeArrowheads="1"/>
          </p:cNvPicPr>
          <p:nvPr/>
        </p:nvPicPr>
        <p:blipFill>
          <a:blip r:embed="rId2" cstate="print"/>
          <a:srcRect/>
          <a:stretch>
            <a:fillRect/>
          </a:stretch>
        </p:blipFill>
        <p:spPr bwMode="auto">
          <a:xfrm>
            <a:off x="1143000" y="4953000"/>
            <a:ext cx="1304925" cy="809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smtClean="0"/>
              <a:t>أوامر اللغة</a:t>
            </a:r>
            <a:endParaRPr lang="ar-SA" sz="2800" dirty="0"/>
          </a:p>
        </p:txBody>
      </p:sp>
      <p:sp>
        <p:nvSpPr>
          <p:cNvPr id="3" name="Subtitle 2"/>
          <p:cNvSpPr>
            <a:spLocks noGrp="1"/>
          </p:cNvSpPr>
          <p:nvPr>
            <p:ph type="subTitle" idx="1"/>
          </p:nvPr>
        </p:nvSpPr>
        <p:spPr>
          <a:xfrm>
            <a:off x="685800" y="1143000"/>
            <a:ext cx="7848600" cy="4876800"/>
          </a:xfrm>
        </p:spPr>
        <p:txBody>
          <a:bodyPr>
            <a:normAutofit/>
          </a:bodyPr>
          <a:lstStyle/>
          <a:p>
            <a:r>
              <a:rPr lang="ar-SA" dirty="0" smtClean="0"/>
              <a:t>تسمح لك مجموعة اللغة بإدارة ورقة العمل من خلال خدمة ترجمة على الإنترنت</a:t>
            </a:r>
            <a:endParaRPr lang="ar-JO" dirty="0" smtClean="0"/>
          </a:p>
          <a:p>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أوامر تعليقات</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يسمح لك إكسل بإضافة تعليقات على ورقة العمل كإضافة ورقة ملاحظات صفراء لكتاب أو </a:t>
            </a:r>
            <a:r>
              <a:rPr lang="ar-SA" dirty="0" err="1" smtClean="0"/>
              <a:t>نشرة.</a:t>
            </a:r>
            <a:r>
              <a:rPr lang="ar-SA" dirty="0" smtClean="0"/>
              <a:t> هذه التعليقات مفيدة لتذكيرك بشيء عليك إضافته أو لتذكير آخرين لتدقيق التوافق، أو دقة، أو </a:t>
            </a:r>
            <a:r>
              <a:rPr lang="ar-SA" dirty="0" err="1" smtClean="0"/>
              <a:t>تنسيق.</a:t>
            </a:r>
            <a:r>
              <a:rPr lang="ar-SA" dirty="0" smtClean="0"/>
              <a:t> استخدم مجموعة التعليقات لإنشاء وتصفح وإدارة تعليقات.</a:t>
            </a:r>
            <a:endParaRPr lang="en-US" dirty="0" smtClean="0"/>
          </a:p>
          <a:p>
            <a:endParaRPr lang="ar-SA" dirty="0"/>
          </a:p>
        </p:txBody>
      </p:sp>
      <p:pic>
        <p:nvPicPr>
          <p:cNvPr id="18434" name="Picture 2"/>
          <p:cNvPicPr>
            <a:picLocks noChangeAspect="1" noChangeArrowheads="1"/>
          </p:cNvPicPr>
          <p:nvPr/>
        </p:nvPicPr>
        <p:blipFill>
          <a:blip r:embed="rId2" cstate="print"/>
          <a:srcRect/>
          <a:stretch>
            <a:fillRect/>
          </a:stretch>
        </p:blipFill>
        <p:spPr bwMode="auto">
          <a:xfrm>
            <a:off x="4953000" y="1752600"/>
            <a:ext cx="704850" cy="9906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1828800" y="5105400"/>
            <a:ext cx="2971800" cy="9334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860425"/>
          </a:xfrm>
        </p:spPr>
        <p:txBody>
          <a:bodyPr>
            <a:normAutofit/>
          </a:bodyPr>
          <a:lstStyle/>
          <a:p>
            <a:r>
              <a:rPr lang="ar-JO" sz="2800" dirty="0" smtClean="0"/>
              <a:t>ما هو برنامج مايكروسوفت أوفيس إكسل 2010؟</a:t>
            </a:r>
            <a:endParaRPr lang="ar-SA" sz="2800" dirty="0"/>
          </a:p>
        </p:txBody>
      </p:sp>
      <p:sp>
        <p:nvSpPr>
          <p:cNvPr id="3" name="Subtitle 2"/>
          <p:cNvSpPr>
            <a:spLocks noGrp="1"/>
          </p:cNvSpPr>
          <p:nvPr>
            <p:ph type="subTitle" idx="1"/>
          </p:nvPr>
        </p:nvSpPr>
        <p:spPr>
          <a:xfrm>
            <a:off x="609600" y="1371600"/>
            <a:ext cx="8001000" cy="4572000"/>
          </a:xfrm>
        </p:spPr>
        <p:txBody>
          <a:bodyPr>
            <a:normAutofit/>
          </a:bodyPr>
          <a:lstStyle/>
          <a:p>
            <a:r>
              <a:rPr lang="ar-JO" dirty="0" smtClean="0"/>
              <a:t>برنامج مايكروسوفت أوفيس إكسل 2010 هو الإصدار الرابع عشر من برنامج اللوحات </a:t>
            </a:r>
            <a:r>
              <a:rPr lang="ar-JO" dirty="0" err="1" smtClean="0"/>
              <a:t>الجدولية</a:t>
            </a:r>
            <a:r>
              <a:rPr lang="ar-JO" dirty="0" smtClean="0"/>
              <a:t> لمايكروسوفت. واللوحة </a:t>
            </a:r>
            <a:r>
              <a:rPr lang="ar-JO" dirty="0" err="1" smtClean="0"/>
              <a:t>الجدولية</a:t>
            </a:r>
            <a:r>
              <a:rPr lang="ar-JO" dirty="0" smtClean="0"/>
              <a:t> هي عبارة عن شبكة كبيرة مرنة تستخدم لحفظ المعلومات الرقمية عادةً. </a:t>
            </a:r>
            <a:endParaRPr lang="en-US" dirty="0" smtClean="0"/>
          </a:p>
          <a:p>
            <a:endParaRPr lang="ar-JO" dirty="0" smtClean="0"/>
          </a:p>
          <a:p>
            <a:r>
              <a:rPr lang="ar-JO" dirty="0" smtClean="0"/>
              <a:t>تتكون اللوحة </a:t>
            </a:r>
            <a:r>
              <a:rPr lang="ar-JO" dirty="0" err="1" smtClean="0"/>
              <a:t>الجدولية</a:t>
            </a:r>
            <a:r>
              <a:rPr lang="ar-JO" dirty="0" smtClean="0"/>
              <a:t> من صفوف وأعمدة ويدعى التقاء الصف بالعمود  بالخلية:</a:t>
            </a:r>
          </a:p>
          <a:p>
            <a:endParaRPr lang="en-US" dirty="0" smtClean="0"/>
          </a:p>
          <a:p>
            <a:endParaRPr lang="ar-SA" dirty="0"/>
          </a:p>
        </p:txBody>
      </p:sp>
      <p:pic>
        <p:nvPicPr>
          <p:cNvPr id="2050" name="Picture 2"/>
          <p:cNvPicPr>
            <a:picLocks noChangeAspect="1" noChangeArrowheads="1"/>
          </p:cNvPicPr>
          <p:nvPr/>
        </p:nvPicPr>
        <p:blipFill>
          <a:blip r:embed="rId2" cstate="print"/>
          <a:srcRect/>
          <a:stretch>
            <a:fillRect/>
          </a:stretch>
        </p:blipFill>
        <p:spPr bwMode="auto">
          <a:xfrm>
            <a:off x="2514600" y="3733800"/>
            <a:ext cx="4229100" cy="1866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609600"/>
          </a:xfrm>
        </p:spPr>
        <p:txBody>
          <a:bodyPr>
            <a:normAutofit/>
          </a:bodyPr>
          <a:lstStyle/>
          <a:p>
            <a:r>
              <a:rPr lang="ar-SA" sz="2800" dirty="0" smtClean="0"/>
              <a:t>أوامر التغييرات</a:t>
            </a:r>
            <a:endParaRPr lang="ar-SA" sz="2800" dirty="0"/>
          </a:p>
        </p:txBody>
      </p:sp>
      <p:sp>
        <p:nvSpPr>
          <p:cNvPr id="3" name="Subtitle 2"/>
          <p:cNvSpPr>
            <a:spLocks noGrp="1"/>
          </p:cNvSpPr>
          <p:nvPr>
            <p:ph type="subTitle" idx="1"/>
          </p:nvPr>
        </p:nvSpPr>
        <p:spPr>
          <a:xfrm>
            <a:off x="990600" y="1219200"/>
            <a:ext cx="7391400" cy="4876800"/>
          </a:xfrm>
        </p:spPr>
        <p:txBody>
          <a:bodyPr/>
          <a:lstStyle/>
          <a:p>
            <a:r>
              <a:rPr lang="ar-SA" dirty="0" smtClean="0"/>
              <a:t>تسمح لك مجموعة التغييرات بحماية ورقة عمل واحدة أو كامل المصنف، بالإضافة إلى مشاركة مصنفك مع </a:t>
            </a:r>
            <a:r>
              <a:rPr lang="ar-SA" dirty="0" err="1" smtClean="0"/>
              <a:t>آخرين.</a:t>
            </a:r>
            <a:r>
              <a:rPr lang="ar-SA" dirty="0" smtClean="0"/>
              <a:t> يمكنك أيضاً السماح لآخرين تعديل أجزاء معينة فقط من مصنفك، وتعقب أي تغيير </a:t>
            </a:r>
            <a:r>
              <a:rPr lang="ar-SA" dirty="0" err="1" smtClean="0"/>
              <a:t>يتم.</a:t>
            </a:r>
            <a:r>
              <a:rPr lang="ar-SA" dirty="0" smtClean="0"/>
              <a:t> </a:t>
            </a:r>
            <a:endParaRPr lang="ar-JO" dirty="0" smtClean="0"/>
          </a:p>
          <a:p>
            <a:endParaRPr lang="ar-SA" dirty="0"/>
          </a:p>
        </p:txBody>
      </p:sp>
      <p:pic>
        <p:nvPicPr>
          <p:cNvPr id="19458" name="Picture 2"/>
          <p:cNvPicPr>
            <a:picLocks noChangeAspect="1" noChangeArrowheads="1"/>
          </p:cNvPicPr>
          <p:nvPr/>
        </p:nvPicPr>
        <p:blipFill>
          <a:blip r:embed="rId2" cstate="print"/>
          <a:srcRect/>
          <a:stretch>
            <a:fillRect/>
          </a:stretch>
        </p:blipFill>
        <p:spPr bwMode="auto">
          <a:xfrm>
            <a:off x="2933700" y="3032124"/>
            <a:ext cx="3771900" cy="930275"/>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10562"/>
          </a:xfrm>
        </p:spPr>
        <p:txBody>
          <a:bodyPr>
            <a:normAutofit/>
          </a:bodyPr>
          <a:lstStyle/>
          <a:p>
            <a:pPr algn="ctr"/>
            <a:r>
              <a:rPr lang="ar-SA" sz="2800" dirty="0" smtClean="0"/>
              <a:t>القسم 3: أساسيات إكسل</a:t>
            </a:r>
            <a:endParaRPr lang="ar-SA" sz="2800" dirty="0"/>
          </a:p>
        </p:txBody>
      </p:sp>
      <p:sp>
        <p:nvSpPr>
          <p:cNvPr id="216065" name="Rectangle 1"/>
          <p:cNvSpPr>
            <a:spLocks noGrp="1" noChangeArrowheads="1"/>
          </p:cNvSpPr>
          <p:nvPr>
            <p:ph type="subTitle" idx="1"/>
          </p:nvPr>
        </p:nvSpPr>
        <p:spPr bwMode="auto">
          <a:xfrm>
            <a:off x="228600" y="1079979"/>
            <a:ext cx="8229601" cy="5509200"/>
          </a:xfrm>
          <a:prstGeom prst="rect">
            <a:avLst/>
          </a:prstGeom>
          <a:noFill/>
          <a:ln w="9525">
            <a:noFill/>
            <a:miter lim="800000"/>
            <a:headEnd/>
            <a:tailEnd/>
          </a:ln>
          <a:effectLst/>
        </p:spPr>
        <p:txBody>
          <a:bodyPr vert="horz" wrap="square" lIns="91440" tIns="45720" rIns="91440" bIns="45720" numCol="2" spcCol="274320" rtl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Simplified Arabic" pitchFamily="2" charset="-78"/>
                <a:ea typeface="Times New Roman" pitchFamily="18" charset="0"/>
                <a:cs typeface="Arial" pitchFamily="34" charset="0"/>
              </a:rPr>
              <a:t>ستتعلم في هذا الدرس كيفية:</a:t>
            </a:r>
            <a:endParaRPr kumimoji="0" lang="ar-JO" sz="2000" b="1" i="0" u="none" strike="noStrike" cap="none" normalizeH="0" baseline="0" dirty="0" smtClean="0">
              <a:ln>
                <a:noFill/>
              </a:ln>
              <a:solidFill>
                <a:schemeClr val="tx1"/>
              </a:solidFill>
              <a:effectLst/>
              <a:latin typeface="Simplified Arabic" pitchFamily="2" charset="-78"/>
              <a:ea typeface="Times New Roman" pitchFamily="18" charset="0"/>
              <a:cs typeface="Arial" pitchFamily="34" charset="0"/>
            </a:endParaRPr>
          </a:p>
          <a:p>
            <a:pPr lvl="0">
              <a:buFont typeface="Wingdings" pitchFamily="2" charset="2"/>
              <a:buChar char="v"/>
            </a:pPr>
            <a:r>
              <a:rPr lang="ar-SA" sz="2400" dirty="0" smtClean="0"/>
              <a:t>التعامل مع الأعمدة، الصفوف، الخلايا، </a:t>
            </a:r>
            <a:r>
              <a:rPr lang="ar-SA" sz="2400" dirty="0" err="1" smtClean="0"/>
              <a:t>والنطاقات.</a:t>
            </a:r>
            <a:r>
              <a:rPr lang="ar-SA" sz="2400" dirty="0" smtClean="0"/>
              <a:t> </a:t>
            </a:r>
            <a:endParaRPr lang="en-US" sz="2400" dirty="0" smtClean="0"/>
          </a:p>
          <a:p>
            <a:pPr lvl="0">
              <a:buFont typeface="Wingdings" pitchFamily="2" charset="2"/>
              <a:buChar char="v"/>
            </a:pPr>
            <a:r>
              <a:rPr lang="ar-SA" sz="2400" dirty="0" smtClean="0"/>
              <a:t>إنشاء عناوين أوراق العمل.</a:t>
            </a:r>
            <a:endParaRPr lang="en-US" sz="2400" dirty="0" smtClean="0"/>
          </a:p>
          <a:p>
            <a:pPr lvl="0">
              <a:buFont typeface="Wingdings" pitchFamily="2" charset="2"/>
              <a:buChar char="v"/>
            </a:pPr>
            <a:r>
              <a:rPr lang="ar-SA" sz="2400" dirty="0" smtClean="0"/>
              <a:t>إدخال وحذف </a:t>
            </a:r>
            <a:r>
              <a:rPr lang="ar-SA" sz="2400" dirty="0" err="1" smtClean="0"/>
              <a:t>بيانات.</a:t>
            </a:r>
            <a:r>
              <a:rPr lang="ar-SA" sz="2400" dirty="0" smtClean="0"/>
              <a:t> </a:t>
            </a:r>
            <a:endParaRPr lang="en-US" sz="2400" dirty="0" smtClean="0"/>
          </a:p>
          <a:p>
            <a:pPr lvl="0">
              <a:buFont typeface="Wingdings" pitchFamily="2" charset="2"/>
              <a:buChar char="v"/>
            </a:pPr>
            <a:r>
              <a:rPr lang="ar-SA" sz="2400" dirty="0" smtClean="0"/>
              <a:t>طباعة ورقة عمل.</a:t>
            </a:r>
            <a:endParaRPr lang="en-US" sz="2400" dirty="0" smtClean="0"/>
          </a:p>
          <a:p>
            <a:pPr lvl="0">
              <a:buFont typeface="Wingdings" pitchFamily="2" charset="2"/>
              <a:buChar char="v"/>
            </a:pPr>
            <a:r>
              <a:rPr lang="ar-SA" sz="2400" dirty="0" smtClean="0"/>
              <a:t>استخدام التعبئة التلقائية، الجمع </a:t>
            </a:r>
            <a:r>
              <a:rPr lang="ar-SA" sz="2400" dirty="0" err="1" smtClean="0"/>
              <a:t>التلقائي،</a:t>
            </a:r>
            <a:r>
              <a:rPr lang="ar-SA" sz="2400" dirty="0" smtClean="0"/>
              <a:t> </a:t>
            </a:r>
            <a:r>
              <a:rPr lang="ar-JO" sz="2400" dirty="0" smtClean="0"/>
              <a:t>إكمال تلقائي.</a:t>
            </a:r>
            <a:endParaRPr lang="en-US" sz="2400" dirty="0" smtClean="0"/>
          </a:p>
          <a:p>
            <a:pPr lvl="0">
              <a:buFont typeface="Wingdings" pitchFamily="2" charset="2"/>
              <a:buChar char="v"/>
            </a:pPr>
            <a:r>
              <a:rPr lang="ar-JO" sz="2400" dirty="0" smtClean="0"/>
              <a:t>التعامل مع الصيغ </a:t>
            </a:r>
            <a:r>
              <a:rPr lang="ar-JO" sz="2400" dirty="0" err="1" smtClean="0"/>
              <a:t>الأساسية.</a:t>
            </a:r>
            <a:r>
              <a:rPr lang="ar-JO" sz="2400" dirty="0" smtClean="0"/>
              <a:t> </a:t>
            </a:r>
            <a:endParaRPr lang="en-US" sz="2400" dirty="0" smtClean="0"/>
          </a:p>
          <a:p>
            <a:pPr lvl="0">
              <a:buFont typeface="Wingdings" pitchFamily="2" charset="2"/>
              <a:buChar char="v"/>
            </a:pPr>
            <a:r>
              <a:rPr lang="ar-JO" sz="2400" dirty="0" smtClean="0"/>
              <a:t>السحب والإفلات للخلايا.</a:t>
            </a:r>
            <a:endParaRPr lang="en-US" sz="2400" dirty="0" smtClean="0"/>
          </a:p>
          <a:p>
            <a:pPr lvl="0">
              <a:buFont typeface="Wingdings" pitchFamily="2" charset="2"/>
              <a:buChar char="v"/>
            </a:pPr>
            <a:r>
              <a:rPr lang="ar-JO" sz="2400" dirty="0" smtClean="0"/>
              <a:t>قص ونسخ ولصق الخلايا.</a:t>
            </a:r>
            <a:endParaRPr lang="en-US" sz="2400" dirty="0" smtClean="0"/>
          </a:p>
          <a:p>
            <a:pPr lvl="0">
              <a:buFont typeface="Wingdings" pitchFamily="2" charset="2"/>
              <a:buChar char="v"/>
            </a:pPr>
            <a:r>
              <a:rPr lang="ar-JO" sz="2400" dirty="0" smtClean="0"/>
              <a:t>استخدام </a:t>
            </a:r>
            <a:r>
              <a:rPr lang="ar-JO" sz="2400" dirty="0" smtClean="0"/>
              <a:t>الحافظة واللصق الخاص</a:t>
            </a:r>
            <a:endParaRPr lang="en-US" sz="2400" dirty="0" smtClean="0"/>
          </a:p>
          <a:p>
            <a:pPr lvl="0">
              <a:buFont typeface="Wingdings" pitchFamily="2" charset="2"/>
              <a:buChar char="v"/>
            </a:pPr>
            <a:endParaRPr lang="ar-JO" sz="2400" dirty="0" smtClean="0"/>
          </a:p>
          <a:p>
            <a:pPr lvl="0">
              <a:buFont typeface="Wingdings" pitchFamily="2" charset="2"/>
              <a:buChar char="v"/>
            </a:pPr>
            <a:endParaRPr lang="ar-JO" sz="2400" dirty="0" smtClean="0"/>
          </a:p>
          <a:p>
            <a:pPr lvl="0">
              <a:buFont typeface="Wingdings" pitchFamily="2" charset="2"/>
              <a:buChar char="v"/>
            </a:pPr>
            <a:r>
              <a:rPr lang="ar-JO" sz="2400" dirty="0" smtClean="0"/>
              <a:t>إدراج </a:t>
            </a:r>
            <a:r>
              <a:rPr lang="ar-JO" sz="2400" dirty="0" smtClean="0"/>
              <a:t>وحذف خلايا، وصفوف، وأعمدة</a:t>
            </a:r>
            <a:r>
              <a:rPr lang="ar-JO" sz="2400" dirty="0" smtClean="0"/>
              <a:t>.</a:t>
            </a:r>
            <a:endParaRPr lang="ar-JO" sz="2400" dirty="0" smtClean="0"/>
          </a:p>
          <a:p>
            <a:pPr lvl="0">
              <a:buFont typeface="Wingdings" pitchFamily="2" charset="2"/>
              <a:buChar char="v"/>
            </a:pPr>
            <a:r>
              <a:rPr lang="ar-JO" sz="2400" dirty="0" smtClean="0"/>
              <a:t>استخدام </a:t>
            </a:r>
            <a:r>
              <a:rPr lang="ar-JO" sz="2400" dirty="0" smtClean="0"/>
              <a:t>التراجع والإعادة والتكرار.</a:t>
            </a:r>
            <a:endParaRPr lang="en-US" sz="2400" dirty="0" smtClean="0"/>
          </a:p>
          <a:p>
            <a:pPr lvl="0">
              <a:buFont typeface="Wingdings" pitchFamily="2" charset="2"/>
              <a:buChar char="v"/>
            </a:pPr>
            <a:r>
              <a:rPr lang="ar-JO" sz="2400" dirty="0" smtClean="0"/>
              <a:t>استخدام </a:t>
            </a:r>
            <a:r>
              <a:rPr lang="ar-JO" sz="2400" dirty="0" smtClean="0"/>
              <a:t>إجراءات التخصيص.</a:t>
            </a:r>
            <a:endParaRPr lang="en-US" sz="2400" dirty="0" smtClean="0"/>
          </a:p>
          <a:p>
            <a:pPr lvl="0">
              <a:buFont typeface="Wingdings" pitchFamily="2" charset="2"/>
              <a:buChar char="v"/>
            </a:pPr>
            <a:r>
              <a:rPr lang="ar-JO" sz="2400" dirty="0" smtClean="0"/>
              <a:t>استخدام </a:t>
            </a:r>
            <a:r>
              <a:rPr lang="ar-JO" sz="2400" dirty="0" smtClean="0"/>
              <a:t>زر خيار الخطأ.</a:t>
            </a:r>
            <a:endParaRPr lang="en-US" sz="2400" dirty="0" smtClean="0"/>
          </a:p>
          <a:p>
            <a:pPr lvl="0">
              <a:buFont typeface="Wingdings" pitchFamily="2" charset="2"/>
              <a:buChar char="v"/>
            </a:pPr>
            <a:r>
              <a:rPr lang="ar-JO" sz="2400" dirty="0" smtClean="0"/>
              <a:t>استخدام زر خيار التعبئة </a:t>
            </a:r>
            <a:r>
              <a:rPr lang="ar-JO" sz="2400" dirty="0" err="1" smtClean="0"/>
              <a:t>التلقائية.</a:t>
            </a:r>
            <a:r>
              <a:rPr lang="ar-JO" sz="2400" dirty="0" smtClean="0"/>
              <a:t> </a:t>
            </a:r>
            <a:endParaRPr lang="en-US" sz="2400" dirty="0" smtClean="0"/>
          </a:p>
          <a:p>
            <a:pPr lvl="0">
              <a:buFont typeface="Wingdings" pitchFamily="2" charset="2"/>
              <a:buChar char="v"/>
            </a:pPr>
            <a:r>
              <a:rPr lang="ar-JO" sz="2400" dirty="0" smtClean="0"/>
              <a:t>استخدام زر خيار اللصق.</a:t>
            </a:r>
            <a:endParaRPr lang="en-US" sz="2400" dirty="0" smtClean="0"/>
          </a:p>
          <a:p>
            <a:pPr lvl="0">
              <a:buFont typeface="Wingdings" pitchFamily="2" charset="2"/>
              <a:buChar char="v"/>
            </a:pPr>
            <a:r>
              <a:rPr lang="ar-JO" sz="2400" dirty="0" smtClean="0"/>
              <a:t>استخدام التصحيح </a:t>
            </a:r>
            <a:r>
              <a:rPr lang="ar-JO" sz="2400" dirty="0" err="1" smtClean="0"/>
              <a:t>التلقائي.</a:t>
            </a:r>
            <a:r>
              <a:rPr lang="ar-JO" sz="2400" dirty="0" smtClean="0"/>
              <a:t> </a:t>
            </a:r>
            <a:endParaRPr lang="en-US" sz="2400" dirty="0" smtClean="0"/>
          </a:p>
          <a:p>
            <a:pPr lvl="0">
              <a:buFont typeface="Wingdings" pitchFamily="2" charset="2"/>
              <a:buChar char="v"/>
            </a:pPr>
            <a:r>
              <a:rPr lang="ar-JO" sz="2400" dirty="0" smtClean="0"/>
              <a:t>استخدام التدقيق الإملائي.</a:t>
            </a:r>
            <a:endParaRPr lang="en-US" sz="2400" dirty="0" smtClean="0"/>
          </a:p>
          <a:p>
            <a:pPr lvl="0">
              <a:buFont typeface="Wingdings" pitchFamily="2" charset="2"/>
              <a:buChar char="v"/>
            </a:pPr>
            <a:r>
              <a:rPr lang="ar-JO" sz="2400" dirty="0" smtClean="0"/>
              <a:t>استخدام البحث </a:t>
            </a:r>
            <a:r>
              <a:rPr lang="ar-JO" sz="2400" dirty="0" err="1" smtClean="0"/>
              <a:t>والاستبدال.</a:t>
            </a:r>
            <a:r>
              <a:rPr lang="ar-JO" sz="2400" dirty="0" smtClean="0"/>
              <a:t> </a:t>
            </a:r>
            <a:endParaRPr lang="en-US" sz="2400" dirty="0" smtClean="0"/>
          </a:p>
          <a:p>
            <a:pPr>
              <a:buFont typeface="Wingdings" pitchFamily="2" charset="2"/>
              <a:buChar char="v"/>
            </a:pPr>
            <a:r>
              <a:rPr lang="ar-JO" sz="2400" dirty="0" smtClean="0"/>
              <a:t>توثيق ورقة عمل </a:t>
            </a:r>
            <a:r>
              <a:rPr lang="ar-JO" sz="2400" dirty="0" err="1" smtClean="0"/>
              <a:t>بتعليقات</a:t>
            </a:r>
            <a:r>
              <a:rPr lang="ar-JO" sz="1800" dirty="0" err="1" smtClean="0"/>
              <a:t>.</a:t>
            </a:r>
            <a:r>
              <a:rPr lang="ar-JO" sz="1800" dirty="0" smtClean="0"/>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09599"/>
          </a:xfrm>
        </p:spPr>
        <p:txBody>
          <a:bodyPr>
            <a:normAutofit/>
          </a:bodyPr>
          <a:lstStyle/>
          <a:p>
            <a:pPr algn="ctr"/>
            <a:r>
              <a:rPr lang="ar-SA" sz="2800" dirty="0" smtClean="0"/>
              <a:t>الدرس 3-1: العمل مع برنامج الإكسل</a:t>
            </a:r>
            <a:endParaRPr lang="ar-SA" sz="2800" dirty="0"/>
          </a:p>
        </p:txBody>
      </p:sp>
      <p:sp>
        <p:nvSpPr>
          <p:cNvPr id="3" name="Subtitle 2"/>
          <p:cNvSpPr>
            <a:spLocks noGrp="1"/>
          </p:cNvSpPr>
          <p:nvPr>
            <p:ph type="subTitle" idx="1"/>
          </p:nvPr>
        </p:nvSpPr>
        <p:spPr>
          <a:xfrm>
            <a:off x="381000" y="838200"/>
            <a:ext cx="8077200" cy="4953000"/>
          </a:xfrm>
        </p:spPr>
        <p:txBody>
          <a:bodyPr>
            <a:normAutofit/>
          </a:bodyPr>
          <a:lstStyle/>
          <a:p>
            <a:r>
              <a:rPr lang="ar-SA" dirty="0" smtClean="0"/>
              <a:t>يستخدم إكسل لتنظيم وتحليل </a:t>
            </a:r>
            <a:r>
              <a:rPr lang="ar-SA" dirty="0" err="1" smtClean="0"/>
              <a:t>البيانات.</a:t>
            </a:r>
            <a:r>
              <a:rPr lang="ar-SA" dirty="0" smtClean="0"/>
              <a:t> وللعمل بفعالية مع إكسل، تحتاج إلى فهم المكونات التي تشكل ورقة </a:t>
            </a:r>
            <a:r>
              <a:rPr lang="ar-SA" dirty="0" err="1" smtClean="0"/>
              <a:t>العمل.</a:t>
            </a:r>
            <a:r>
              <a:rPr lang="ar-SA" dirty="0" smtClean="0"/>
              <a:t> سنراجع في هذا الدرس العناصر الأساسية لورقة العمل: الأعمدة، الصفوف، الخلايا، </a:t>
            </a:r>
            <a:r>
              <a:rPr lang="ar-SA" dirty="0" err="1" smtClean="0"/>
              <a:t>والنطاقات.</a:t>
            </a:r>
            <a:r>
              <a:rPr lang="ar-SA" dirty="0" smtClean="0"/>
              <a:t> سنتعلم أيضاً عن عناوين ورقة العمل، وكيفية إدخال وإزاحة البيانات، وطباعة ورقة العمل.</a:t>
            </a:r>
            <a:endParaRPr lang="ar-JO" dirty="0" smtClean="0"/>
          </a:p>
          <a:p>
            <a:endParaRPr lang="ar-JO" sz="1200" dirty="0" smtClean="0"/>
          </a:p>
          <a:p>
            <a:r>
              <a:rPr lang="ar-SA" b="1" dirty="0" smtClean="0"/>
              <a:t>الأعمدة، الصفوف، الخلايا، والنطاقات</a:t>
            </a:r>
            <a:endParaRPr lang="en-US" b="1" dirty="0" smtClean="0"/>
          </a:p>
          <a:p>
            <a:r>
              <a:rPr lang="ar-SA" dirty="0" smtClean="0"/>
              <a:t>تشكل الأعمدة والصفوف والخلايا المكونات الأساسية لورقة </a:t>
            </a:r>
            <a:r>
              <a:rPr lang="ar-SA" dirty="0" err="1" smtClean="0"/>
              <a:t>العمل.</a:t>
            </a:r>
            <a:r>
              <a:rPr lang="ar-SA" dirty="0" smtClean="0"/>
              <a:t> فالعمود عبارة عن سلسلة عمودية من الخلايا المتجاورة من الأعلى </a:t>
            </a:r>
            <a:r>
              <a:rPr lang="ar-SA" dirty="0" err="1" smtClean="0"/>
              <a:t>للأسفل.</a:t>
            </a:r>
            <a:r>
              <a:rPr lang="ar-SA" dirty="0" smtClean="0"/>
              <a:t> بينما الصف عبارة عن سلسلة أفقية من الخلايا من اليمين إلى اليسار، والخلية تصف تقاطع الصف مع </a:t>
            </a:r>
            <a:r>
              <a:rPr lang="ar-SA" dirty="0" smtClean="0"/>
              <a:t>العمود </a:t>
            </a:r>
            <a:endParaRPr lang="ar-SA" dirty="0"/>
          </a:p>
        </p:txBody>
      </p:sp>
      <p:pic>
        <p:nvPicPr>
          <p:cNvPr id="215041" name="Picture 1"/>
          <p:cNvPicPr>
            <a:picLocks noChangeAspect="1" noChangeArrowheads="1"/>
          </p:cNvPicPr>
          <p:nvPr/>
        </p:nvPicPr>
        <p:blipFill>
          <a:blip r:embed="rId2" cstate="print"/>
          <a:srcRect/>
          <a:stretch>
            <a:fillRect/>
          </a:stretch>
        </p:blipFill>
        <p:spPr bwMode="auto">
          <a:xfrm>
            <a:off x="152400" y="5029200"/>
            <a:ext cx="3086100" cy="97155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0999"/>
            <a:ext cx="7772400" cy="533401"/>
          </a:xfrm>
        </p:spPr>
        <p:txBody>
          <a:bodyPr>
            <a:normAutofit/>
          </a:bodyPr>
          <a:lstStyle/>
          <a:p>
            <a:r>
              <a:rPr lang="ar-SA" sz="2800" dirty="0" smtClean="0"/>
              <a:t>إنشاء عناوين ورقة </a:t>
            </a:r>
            <a:r>
              <a:rPr lang="ar-SA" sz="2800" dirty="0" smtClean="0"/>
              <a:t>عمل</a:t>
            </a:r>
            <a:endParaRPr lang="ar-SA" sz="2800" dirty="0"/>
          </a:p>
        </p:txBody>
      </p:sp>
      <p:sp>
        <p:nvSpPr>
          <p:cNvPr id="214017" name="Rectangle 1"/>
          <p:cNvSpPr>
            <a:spLocks noGrp="1" noChangeArrowheads="1"/>
          </p:cNvSpPr>
          <p:nvPr>
            <p:ph type="subTitle" idx="1"/>
          </p:nvPr>
        </p:nvSpPr>
        <p:spPr bwMode="auto">
          <a:xfrm>
            <a:off x="685800" y="970263"/>
            <a:ext cx="7772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SA" dirty="0" smtClean="0"/>
              <a:t>نعرف أن لكل صف وعمود رأس، ويحدد دمج العمود  والصف كل </a:t>
            </a:r>
            <a:r>
              <a:rPr lang="ar-SA" dirty="0" err="1" smtClean="0"/>
              <a:t>خلية.</a:t>
            </a:r>
            <a:r>
              <a:rPr lang="ar-SA" dirty="0" smtClean="0"/>
              <a:t> من الجيد عنونة البيانات لجعل ورقة العمل مقروءة </a:t>
            </a:r>
            <a:r>
              <a:rPr lang="ar-SA" dirty="0" err="1" smtClean="0"/>
              <a:t>أكثر.</a:t>
            </a:r>
            <a:r>
              <a:rPr lang="ar-SA" dirty="0" smtClean="0"/>
              <a:t> سيكون كل من يقرأ ورقة العمل قادراً على فهم البيانات لأنه سيكون من الصعب جداً قراءة عدة صفوف وأعمدة لأرقام غير </a:t>
            </a:r>
            <a:r>
              <a:rPr lang="ar-SA" dirty="0" err="1" smtClean="0"/>
              <a:t>محددة.</a:t>
            </a:r>
            <a:r>
              <a:rPr lang="ar-SA" dirty="0" smtClean="0"/>
              <a:t> </a:t>
            </a:r>
            <a:endParaRPr lang="en-US" dirty="0" smtClean="0"/>
          </a:p>
          <a:p>
            <a:pPr marL="0" marR="0" lvl="0" indent="0" algn="justLow" defTabSz="914400" rtl="1" eaLnBrk="0" fontAlgn="base" latinLnBrk="0" hangingPunct="0">
              <a:lnSpc>
                <a:spcPct val="100000"/>
              </a:lnSpc>
              <a:spcBef>
                <a:spcPct val="0"/>
              </a:spcBef>
              <a:spcAft>
                <a:spcPct val="0"/>
              </a:spcAft>
              <a:buClrTx/>
              <a:buSzTx/>
              <a:buFontTx/>
              <a:buNone/>
              <a:tabLst/>
            </a:pPr>
            <a:r>
              <a:rPr lang="ar-SA" dirty="0" smtClean="0"/>
              <a:t>عنوان ورقة العمل عبارة عن وصف نصي بسيط للبيانات التي </a:t>
            </a:r>
            <a:r>
              <a:rPr lang="ar-SA" dirty="0" err="1" smtClean="0"/>
              <a:t>تعرضها.</a:t>
            </a:r>
            <a:r>
              <a:rPr lang="ar-SA" dirty="0" smtClean="0"/>
              <a:t> على سبيل المثال، إذا احتوت ورقة العمل معلومات عن عمر وطول ووزن مجموعة من الناس، فقم بعنونة البيانات على الوجه </a:t>
            </a:r>
            <a:r>
              <a:rPr lang="ar-SA" dirty="0" err="1" smtClean="0"/>
              <a:t>التالي:</a:t>
            </a:r>
            <a:r>
              <a:rPr lang="ar-SA" dirty="0" smtClean="0"/>
              <a:t> </a:t>
            </a:r>
          </a:p>
        </p:txBody>
      </p:sp>
      <p:pic>
        <p:nvPicPr>
          <p:cNvPr id="214018" name="Picture 2"/>
          <p:cNvPicPr>
            <a:picLocks noChangeAspect="1" noChangeArrowheads="1"/>
          </p:cNvPicPr>
          <p:nvPr/>
        </p:nvPicPr>
        <p:blipFill>
          <a:blip r:embed="rId2" cstate="print"/>
          <a:srcRect/>
          <a:stretch>
            <a:fillRect/>
          </a:stretch>
        </p:blipFill>
        <p:spPr bwMode="auto">
          <a:xfrm>
            <a:off x="1905000" y="4267200"/>
            <a:ext cx="3686175" cy="1362075"/>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28600"/>
            <a:ext cx="7772400" cy="686762"/>
          </a:xfrm>
        </p:spPr>
        <p:txBody>
          <a:bodyPr>
            <a:normAutofit/>
          </a:bodyPr>
          <a:lstStyle/>
          <a:p>
            <a:r>
              <a:rPr lang="ar-SA" sz="2800" dirty="0" smtClean="0"/>
              <a:t>إدخال وحذف بيانات</a:t>
            </a:r>
            <a:endParaRPr lang="ar-SA" sz="2800" dirty="0"/>
          </a:p>
        </p:txBody>
      </p:sp>
      <p:sp>
        <p:nvSpPr>
          <p:cNvPr id="3" name="Subtitle 2"/>
          <p:cNvSpPr>
            <a:spLocks noGrp="1"/>
          </p:cNvSpPr>
          <p:nvPr>
            <p:ph type="subTitle" idx="1"/>
          </p:nvPr>
        </p:nvSpPr>
        <p:spPr>
          <a:xfrm>
            <a:off x="685800" y="1219200"/>
            <a:ext cx="7772400" cy="4572000"/>
          </a:xfrm>
        </p:spPr>
        <p:txBody>
          <a:bodyPr>
            <a:normAutofit/>
          </a:bodyPr>
          <a:lstStyle/>
          <a:p>
            <a:r>
              <a:rPr lang="ar-SA" dirty="0" smtClean="0"/>
              <a:t>الطريقة المباشرة هو نقر الخلية التي تريد </a:t>
            </a:r>
            <a:r>
              <a:rPr lang="ar-SA" dirty="0" err="1" smtClean="0"/>
              <a:t>استخدامها </a:t>
            </a:r>
            <a:r>
              <a:rPr lang="ar-SA" dirty="0" smtClean="0"/>
              <a:t>(جعلها الخلية النشطة) </a:t>
            </a:r>
            <a:r>
              <a:rPr lang="ar-SA" dirty="0" err="1" smtClean="0"/>
              <a:t>والطباعة.</a:t>
            </a:r>
            <a:r>
              <a:rPr lang="ar-SA" dirty="0" smtClean="0"/>
              <a:t> عند طباعة شيء في الخلية النشطة، سيظهر ما تطبعه في شريط الصيغ</a:t>
            </a:r>
            <a:endParaRPr lang="ar-JO" dirty="0" smtClean="0"/>
          </a:p>
          <a:p>
            <a:endParaRPr lang="ar-JO" dirty="0" smtClean="0"/>
          </a:p>
          <a:p>
            <a:endParaRPr lang="ar-JO" dirty="0" smtClean="0"/>
          </a:p>
          <a:p>
            <a:endParaRPr lang="ar-JO" b="1"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طباعة ورقة العمل</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يسمح لك إكسل 2010 القيام بجميع نشاطات الطباعة من موقع واحد في قائمة </a:t>
            </a:r>
            <a:r>
              <a:rPr lang="ar-SA" dirty="0" err="1" smtClean="0"/>
              <a:t>الملف (</a:t>
            </a:r>
            <a:r>
              <a:rPr lang="en-US" dirty="0" smtClean="0"/>
              <a:t>Backstage</a:t>
            </a:r>
            <a:r>
              <a:rPr lang="ar-SA" dirty="0" err="1" smtClean="0"/>
              <a:t>).</a:t>
            </a:r>
            <a:r>
              <a:rPr lang="ar-SA" dirty="0" smtClean="0"/>
              <a:t> لفتح هذا العرض، أنقر </a:t>
            </a:r>
            <a:r>
              <a:rPr lang="ar-SA" dirty="0" err="1" smtClean="0"/>
              <a:t>ملف </a:t>
            </a:r>
            <a:r>
              <a:rPr lang="ar-SA" dirty="0" smtClean="0"/>
              <a:t>← </a:t>
            </a:r>
            <a:r>
              <a:rPr lang="ar-SA" dirty="0" err="1" smtClean="0"/>
              <a:t>طباعة:</a:t>
            </a:r>
            <a:r>
              <a:rPr lang="ar-SA" dirty="0" smtClean="0"/>
              <a:t> </a:t>
            </a:r>
            <a:endParaRPr lang="ar-SA" dirty="0"/>
          </a:p>
        </p:txBody>
      </p:sp>
      <p:sp>
        <p:nvSpPr>
          <p:cNvPr id="5" name="Title 1"/>
          <p:cNvSpPr txBox="1">
            <a:spLocks/>
          </p:cNvSpPr>
          <p:nvPr/>
        </p:nvSpPr>
        <p:spPr>
          <a:xfrm>
            <a:off x="685800" y="1219200"/>
            <a:ext cx="7772400" cy="3809999"/>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09600" y="3657600"/>
            <a:ext cx="7772400" cy="21336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212993" name="Picture 1"/>
          <p:cNvPicPr>
            <a:picLocks noChangeAspect="1" noChangeArrowheads="1"/>
          </p:cNvPicPr>
          <p:nvPr/>
        </p:nvPicPr>
        <p:blipFill>
          <a:blip r:embed="rId2" cstate="print"/>
          <a:srcRect/>
          <a:stretch>
            <a:fillRect/>
          </a:stretch>
        </p:blipFill>
        <p:spPr bwMode="auto">
          <a:xfrm>
            <a:off x="838200" y="2362200"/>
            <a:ext cx="4638675" cy="11811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pPr algn="ctr"/>
            <a:r>
              <a:rPr lang="ar-SA" sz="2800" dirty="0" smtClean="0"/>
              <a:t>الدرس 3-2: مزايا إكسل الأساسية</a:t>
            </a:r>
            <a:endParaRPr lang="ar-SA" sz="2800" dirty="0"/>
          </a:p>
        </p:txBody>
      </p:sp>
      <p:sp>
        <p:nvSpPr>
          <p:cNvPr id="3" name="Subtitle 2"/>
          <p:cNvSpPr>
            <a:spLocks noGrp="1"/>
          </p:cNvSpPr>
          <p:nvPr>
            <p:ph type="subTitle" idx="1"/>
          </p:nvPr>
        </p:nvSpPr>
        <p:spPr>
          <a:xfrm>
            <a:off x="609600" y="990600"/>
            <a:ext cx="7772400" cy="5029200"/>
          </a:xfrm>
        </p:spPr>
        <p:txBody>
          <a:bodyPr>
            <a:normAutofit lnSpcReduction="10000"/>
          </a:bodyPr>
          <a:lstStyle/>
          <a:p>
            <a:r>
              <a:rPr lang="ar-SA" b="1" dirty="0" smtClean="0"/>
              <a:t>التعبئة التلقائية</a:t>
            </a:r>
            <a:endParaRPr lang="en-US" b="1" dirty="0" smtClean="0"/>
          </a:p>
          <a:p>
            <a:r>
              <a:rPr lang="ar-SA" dirty="0" smtClean="0"/>
              <a:t>إذا استخدمت إكسل لتسجيل بيانات لفترة زمنية، مثل تسجيل مبيعات يومية، فقد تخشى طباعة أيام الأسبوع بصورة </a:t>
            </a:r>
            <a:r>
              <a:rPr lang="ar-SA" dirty="0" err="1" smtClean="0"/>
              <a:t>متكررة.</a:t>
            </a:r>
            <a:r>
              <a:rPr lang="ar-SA" dirty="0" smtClean="0"/>
              <a:t> وقد يفكر أصحاب الخبرة بالكمبيوتر استخدام القص </a:t>
            </a:r>
            <a:r>
              <a:rPr lang="ar-SA" dirty="0" err="1" smtClean="0"/>
              <a:t>واللصق </a:t>
            </a:r>
            <a:r>
              <a:rPr lang="ar-SA" dirty="0" smtClean="0"/>
              <a:t>(الذي سنغطيه في الدرس القادم)، لكن هناك طريقة أخرى لإدخال نص متكرر أو سلسلة </a:t>
            </a:r>
            <a:r>
              <a:rPr lang="ar-SA" dirty="0" err="1" smtClean="0"/>
              <a:t>رقمية.</a:t>
            </a:r>
            <a:r>
              <a:rPr lang="ar-SA" dirty="0" smtClean="0"/>
              <a:t> تساعدك ميزة التعبئة التلقائية في إدخال نص وأرقام متكررة أو متزايدة بصورة </a:t>
            </a:r>
            <a:r>
              <a:rPr lang="ar-SA" dirty="0" err="1" smtClean="0"/>
              <a:t>سريعة.</a:t>
            </a:r>
            <a:r>
              <a:rPr lang="ar-SA" dirty="0" smtClean="0"/>
              <a:t> </a:t>
            </a:r>
            <a:endParaRPr lang="ar-JO" dirty="0" smtClean="0"/>
          </a:p>
          <a:p>
            <a:endParaRPr lang="en-US" dirty="0" smtClean="0"/>
          </a:p>
          <a:p>
            <a:r>
              <a:rPr lang="ar-SA" b="1" dirty="0" smtClean="0"/>
              <a:t>الجمع التلقائي</a:t>
            </a:r>
            <a:endParaRPr lang="en-US" b="1" dirty="0" smtClean="0"/>
          </a:p>
          <a:p>
            <a:r>
              <a:rPr lang="ar-SA" dirty="0" smtClean="0"/>
              <a:t>تستخدم معظم أوراق العمل لحساب بيانات رقمية أو مالية، لذلك يضم إكسل ميزة الجمع </a:t>
            </a:r>
            <a:r>
              <a:rPr lang="ar-SA" dirty="0" err="1" smtClean="0"/>
              <a:t>التلقائي.</a:t>
            </a:r>
            <a:r>
              <a:rPr lang="ar-SA" dirty="0" smtClean="0"/>
              <a:t> يجد هذا الأمر مجموع صف أو عمود  </a:t>
            </a:r>
            <a:r>
              <a:rPr lang="ar-SA" dirty="0" err="1" smtClean="0"/>
              <a:t>بيانات.</a:t>
            </a:r>
            <a:r>
              <a:rPr lang="ar-SA" dirty="0" smtClean="0"/>
              <a:t> </a:t>
            </a:r>
            <a:endParaRPr lang="ar-S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10562"/>
          </a:xfrm>
        </p:spPr>
        <p:txBody>
          <a:bodyPr>
            <a:normAutofit/>
          </a:bodyPr>
          <a:lstStyle/>
          <a:p>
            <a:r>
              <a:rPr lang="ar-SA" sz="2800" dirty="0" smtClean="0"/>
              <a:t>الإكمال التلقائي</a:t>
            </a:r>
            <a:endParaRPr lang="ar-SA" sz="2800" dirty="0"/>
          </a:p>
        </p:txBody>
      </p:sp>
      <p:sp>
        <p:nvSpPr>
          <p:cNvPr id="3" name="Subtitle 2"/>
          <p:cNvSpPr>
            <a:spLocks noGrp="1"/>
          </p:cNvSpPr>
          <p:nvPr>
            <p:ph type="subTitle" idx="1"/>
          </p:nvPr>
        </p:nvSpPr>
        <p:spPr>
          <a:xfrm>
            <a:off x="685800" y="990600"/>
            <a:ext cx="7772400" cy="4953000"/>
          </a:xfrm>
        </p:spPr>
        <p:txBody>
          <a:bodyPr>
            <a:normAutofit lnSpcReduction="10000"/>
          </a:bodyPr>
          <a:lstStyle/>
          <a:p>
            <a:r>
              <a:rPr lang="ar-SA" dirty="0" smtClean="0"/>
              <a:t>يساعدك الإكمال التلقائي على إدخال البيانات بتعبئة المعلومات تلقائياً أثناء طباعتك بناءً على بيانات مشابهة في خلايا مجاورة في نفس </a:t>
            </a:r>
            <a:r>
              <a:rPr lang="ar-SA" dirty="0" err="1" smtClean="0"/>
              <a:t>العمود .</a:t>
            </a:r>
            <a:r>
              <a:rPr lang="ar-SA" dirty="0" smtClean="0"/>
              <a:t> هذه الميزة فعلة تلقائياً وهي مفيدة جداً إذا أردنا إنشاء قائمة أسماء أو إذا كنت تدخل نفس أنواع البيانات</a:t>
            </a:r>
            <a:endParaRPr lang="ar-JO"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العمل مع الصيغ الأساسية</a:t>
            </a:r>
            <a:endParaRPr lang="en-US"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الصيغ عبارة عن تعبيرات حسابية تعمل على محتويات </a:t>
            </a:r>
            <a:r>
              <a:rPr lang="ar-SA" dirty="0" err="1" smtClean="0"/>
              <a:t>الخلية.</a:t>
            </a:r>
            <a:r>
              <a:rPr lang="ar-SA" dirty="0" smtClean="0"/>
              <a:t> عند احتواء الخلايا بيانات رقمية، يمكنك إجراء عدة عمليات حسابية على محتويات الخلية حسب ما تتطلب ورقة </a:t>
            </a:r>
            <a:r>
              <a:rPr lang="ar-SA" dirty="0" err="1" smtClean="0"/>
              <a:t>العمل.</a:t>
            </a:r>
            <a:r>
              <a:rPr lang="ar-SA" dirty="0" smtClean="0"/>
              <a:t> وستظهر نتائج هذه العمليات في الخلية التي تحتوي </a:t>
            </a:r>
            <a:r>
              <a:rPr lang="ar-SA" dirty="0" err="1" smtClean="0"/>
              <a:t>الصيغة.</a:t>
            </a:r>
            <a:r>
              <a:rPr lang="ar-SA" dirty="0" smtClean="0"/>
              <a:t> يمكن أن تكون الصيغة بسيطة، مثل إضافة قيم خليتين، أو معقدة جداً، تتطلب عدة عمليات حسابية.</a:t>
            </a:r>
            <a:endParaRPr lang="ar-SA"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66800"/>
          </a:xfrm>
        </p:spPr>
        <p:txBody>
          <a:bodyPr>
            <a:normAutofit/>
          </a:bodyPr>
          <a:lstStyle/>
          <a:p>
            <a:pPr algn="ctr"/>
            <a:r>
              <a:rPr lang="ar-JO" sz="2800" dirty="0" smtClean="0"/>
              <a:t>الدرس 3-3: نقل البيانات</a:t>
            </a:r>
            <a:endParaRPr lang="ar-SA" sz="2800" dirty="0"/>
          </a:p>
        </p:txBody>
      </p:sp>
      <p:sp>
        <p:nvSpPr>
          <p:cNvPr id="3" name="Subtitle 2"/>
          <p:cNvSpPr>
            <a:spLocks noGrp="1"/>
          </p:cNvSpPr>
          <p:nvPr>
            <p:ph type="subTitle" idx="1"/>
          </p:nvPr>
        </p:nvSpPr>
        <p:spPr>
          <a:xfrm>
            <a:off x="685800" y="1524000"/>
            <a:ext cx="7772400" cy="4495800"/>
          </a:xfrm>
        </p:spPr>
        <p:txBody>
          <a:bodyPr>
            <a:normAutofit/>
          </a:bodyPr>
          <a:lstStyle/>
          <a:p>
            <a:r>
              <a:rPr lang="ar-SA" dirty="0" smtClean="0"/>
              <a:t>سنغطي وظائف القص والنسخ والصق؛ كيفية إدراج وحذف خلايا، وصفوف وأعمدة؛ كيفية استخدام اللصق الخاص؛ كيفية السحب والإفلات للخلايا؛ وكيفية استخدام مزايا </a:t>
            </a:r>
            <a:r>
              <a:rPr lang="ar-SA" dirty="0" smtClean="0"/>
              <a:t>التراجع </a:t>
            </a:r>
            <a:r>
              <a:rPr lang="ar-SA" dirty="0" smtClean="0"/>
              <a:t>والإعادة </a:t>
            </a:r>
            <a:r>
              <a:rPr lang="ar-SA" dirty="0" smtClean="0"/>
              <a:t>والتكرار</a:t>
            </a:r>
            <a:r>
              <a:rPr lang="ar-JO" dirty="0" smtClean="0"/>
              <a:t> و</a:t>
            </a:r>
            <a:endParaRPr lang="ar-JO" dirty="0" smtClean="0"/>
          </a:p>
          <a:p>
            <a:r>
              <a:rPr lang="ar-JO" dirty="0" smtClean="0"/>
              <a:t>السحب والإفلات </a:t>
            </a:r>
            <a:r>
              <a:rPr lang="ar-JO" dirty="0" err="1" smtClean="0"/>
              <a:t>للخلايا .</a:t>
            </a:r>
            <a:endParaRPr lang="ar-JO" dirty="0" smtClean="0"/>
          </a:p>
          <a:p>
            <a:r>
              <a:rPr lang="ar-JO" dirty="0" smtClean="0"/>
              <a:t>إن عملية سحب وإفلات </a:t>
            </a:r>
            <a:r>
              <a:rPr lang="ar-JO" dirty="0" smtClean="0"/>
              <a:t>الخلايا عملية </a:t>
            </a:r>
            <a:r>
              <a:rPr lang="ar-JO" dirty="0" err="1" smtClean="0"/>
              <a:t>سهلة:</a:t>
            </a:r>
            <a:r>
              <a:rPr lang="ar-JO" dirty="0" smtClean="0"/>
              <a:t> </a:t>
            </a:r>
          </a:p>
          <a:p>
            <a:pPr>
              <a:buFont typeface="Wingdings" pitchFamily="2" charset="2"/>
              <a:buChar char="v"/>
            </a:pPr>
            <a:r>
              <a:rPr lang="ar-JO" dirty="0" smtClean="0"/>
              <a:t>اختر أولاً خلية بالنقر عليها لجعلها الخلية النشطة </a:t>
            </a:r>
          </a:p>
          <a:p>
            <a:pPr>
              <a:buFont typeface="Wingdings" pitchFamily="2" charset="2"/>
              <a:buChar char="v"/>
            </a:pPr>
            <a:r>
              <a:rPr lang="ar-SA" dirty="0" smtClean="0"/>
              <a:t>أنقل مؤشر </a:t>
            </a:r>
            <a:r>
              <a:rPr lang="ar-SA" dirty="0" err="1" smtClean="0"/>
              <a:t>الماوس</a:t>
            </a:r>
            <a:r>
              <a:rPr lang="ar-SA" dirty="0" smtClean="0"/>
              <a:t> الآن إلى أحد طرفي حد الخلية </a:t>
            </a:r>
            <a:r>
              <a:rPr lang="ar-SA" dirty="0" err="1" smtClean="0"/>
              <a:t>النشطة.</a:t>
            </a:r>
            <a:r>
              <a:rPr lang="ar-SA" dirty="0" smtClean="0"/>
              <a:t> سيتحول مؤشر </a:t>
            </a:r>
            <a:r>
              <a:rPr lang="ar-SA" dirty="0" err="1" smtClean="0"/>
              <a:t>الماوس</a:t>
            </a:r>
            <a:r>
              <a:rPr lang="ar-SA" dirty="0" smtClean="0"/>
              <a:t> إلى سهم رباعي الرؤوس </a:t>
            </a:r>
            <a:endParaRPr lang="ar-JO" dirty="0" smtClean="0"/>
          </a:p>
          <a:p>
            <a:pPr>
              <a:buFont typeface="Wingdings" pitchFamily="2" charset="2"/>
              <a:buChar char="v"/>
            </a:pPr>
            <a:r>
              <a:rPr lang="ar-SA" dirty="0" smtClean="0"/>
              <a:t>أنقر واسحب محتويات الخلية إلى موقع </a:t>
            </a:r>
            <a:r>
              <a:rPr lang="ar-SA" dirty="0" err="1" smtClean="0"/>
              <a:t>جديد.</a:t>
            </a:r>
            <a:r>
              <a:rPr lang="ar-SA" dirty="0" smtClean="0"/>
              <a:t> أترك زر </a:t>
            </a:r>
            <a:r>
              <a:rPr lang="ar-SA" dirty="0" err="1" smtClean="0"/>
              <a:t>الماوس</a:t>
            </a:r>
            <a:r>
              <a:rPr lang="ar-SA" dirty="0" smtClean="0"/>
              <a:t> لوضع الخلية في موقعها الجديد </a:t>
            </a:r>
            <a:endParaRPr lang="en-US" dirty="0" smtClean="0"/>
          </a:p>
          <a:p>
            <a:endParaRPr lang="ar-SA"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smtClean="0"/>
              <a:t>كيفية قص ونسخ ولصق الخلايا</a:t>
            </a:r>
            <a:endParaRPr lang="ar-SA" sz="2800" dirty="0"/>
          </a:p>
        </p:txBody>
      </p:sp>
      <p:sp>
        <p:nvSpPr>
          <p:cNvPr id="3" name="Subtitle 2"/>
          <p:cNvSpPr>
            <a:spLocks noGrp="1"/>
          </p:cNvSpPr>
          <p:nvPr>
            <p:ph type="subTitle" idx="1"/>
          </p:nvPr>
        </p:nvSpPr>
        <p:spPr>
          <a:xfrm>
            <a:off x="914400" y="1143000"/>
            <a:ext cx="7543800" cy="4876800"/>
          </a:xfrm>
        </p:spPr>
        <p:txBody>
          <a:bodyPr>
            <a:normAutofit/>
          </a:bodyPr>
          <a:lstStyle/>
          <a:p>
            <a:r>
              <a:rPr lang="ar-SA" dirty="0" smtClean="0"/>
              <a:t>ننصحك بتعلم اختصارات لوحة </a:t>
            </a:r>
            <a:r>
              <a:rPr lang="ar-SA" dirty="0" err="1" smtClean="0"/>
              <a:t>المفاتيح </a:t>
            </a:r>
            <a:r>
              <a:rPr lang="ar-SA" dirty="0" smtClean="0"/>
              <a:t>(أدناه) بأسرع وقت ممكن لأنها تستخدم في جميع برامج الكمبيوتر </a:t>
            </a:r>
            <a:r>
              <a:rPr lang="ar-SA" dirty="0" err="1" smtClean="0"/>
              <a:t>تقريباً.</a:t>
            </a:r>
            <a:r>
              <a:rPr lang="ar-SA" dirty="0" smtClean="0"/>
              <a:t> </a:t>
            </a:r>
            <a:endParaRPr lang="en-US" dirty="0" smtClean="0"/>
          </a:p>
          <a:p>
            <a:pPr lvl="0">
              <a:buFont typeface="Wingdings" pitchFamily="2" charset="2"/>
              <a:buChar char="v"/>
            </a:pPr>
            <a:r>
              <a:rPr lang="ar-SA" b="1" dirty="0" err="1" smtClean="0"/>
              <a:t>قص</a:t>
            </a:r>
            <a:r>
              <a:rPr lang="ar-SA" dirty="0" err="1" smtClean="0"/>
              <a:t> (</a:t>
            </a:r>
            <a:r>
              <a:rPr lang="en-US" dirty="0" smtClean="0"/>
              <a:t>Ctrl + X</a:t>
            </a:r>
            <a:r>
              <a:rPr lang="ar-SA" dirty="0" err="1" smtClean="0"/>
              <a:t>)</a:t>
            </a:r>
            <a:r>
              <a:rPr lang="ar-JO" dirty="0" smtClean="0"/>
              <a:t> ينقل بيانات المصدر ويخزنها في ذاكرة </a:t>
            </a:r>
            <a:r>
              <a:rPr lang="ar-JO" dirty="0" err="1" smtClean="0"/>
              <a:t>الكمبيوتر.</a:t>
            </a:r>
            <a:r>
              <a:rPr lang="ar-JO" dirty="0" smtClean="0"/>
              <a:t> </a:t>
            </a:r>
            <a:endParaRPr lang="en-US" dirty="0" smtClean="0"/>
          </a:p>
          <a:p>
            <a:pPr lvl="0">
              <a:buFont typeface="Wingdings" pitchFamily="2" charset="2"/>
              <a:buChar char="v"/>
            </a:pPr>
            <a:r>
              <a:rPr lang="ar-JO" b="1" dirty="0" err="1" smtClean="0"/>
              <a:t>نسخ</a:t>
            </a:r>
            <a:r>
              <a:rPr lang="ar-JO" dirty="0" err="1" smtClean="0"/>
              <a:t> (</a:t>
            </a:r>
            <a:r>
              <a:rPr lang="en-US" dirty="0" smtClean="0"/>
              <a:t>Ctrl + C</a:t>
            </a:r>
            <a:r>
              <a:rPr lang="ar-JO" dirty="0" smtClean="0"/>
              <a:t>) ينسخ بيانات المصدر ويخزنها في ذاكرة الكمبيوتر ويترك بيانات المصدر بدون معالجة.</a:t>
            </a:r>
            <a:endParaRPr lang="en-US" dirty="0" smtClean="0"/>
          </a:p>
          <a:p>
            <a:pPr>
              <a:buFont typeface="Wingdings" pitchFamily="2" charset="2"/>
              <a:buChar char="v"/>
            </a:pPr>
            <a:r>
              <a:rPr lang="ar-JO" b="1" dirty="0" err="1" smtClean="0"/>
              <a:t>لصق</a:t>
            </a:r>
            <a:r>
              <a:rPr lang="ar-JO" dirty="0" err="1" smtClean="0"/>
              <a:t> (</a:t>
            </a:r>
            <a:r>
              <a:rPr lang="en-US" dirty="0" smtClean="0"/>
              <a:t>Ctrl + V</a:t>
            </a:r>
            <a:r>
              <a:rPr lang="ar-JO" dirty="0" smtClean="0"/>
              <a:t>) يضع البيانات المقصوصة أو المنسوخة في موقع جديد يحدده </a:t>
            </a:r>
            <a:r>
              <a:rPr lang="ar-JO" dirty="0" err="1" smtClean="0"/>
              <a:t>المستخدم.</a:t>
            </a:r>
            <a:r>
              <a:rPr lang="ar-JO" dirty="0" smtClean="0"/>
              <a:t> </a:t>
            </a:r>
          </a:p>
          <a:p>
            <a:r>
              <a:rPr lang="ar-JO" dirty="0" smtClean="0"/>
              <a:t>يمكن </a:t>
            </a:r>
            <a:r>
              <a:rPr lang="ar-JO" dirty="0" smtClean="0"/>
              <a:t>عادةً لصق العناصر المقصوصة مرةً واحدة ويمكن لصق العناصر المنسوخة عدة مرات</a:t>
            </a:r>
            <a:endParaRPr lang="ar-SA"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4362"/>
          </a:xfrm>
        </p:spPr>
        <p:txBody>
          <a:bodyPr>
            <a:normAutofit/>
          </a:bodyPr>
          <a:lstStyle/>
          <a:p>
            <a:r>
              <a:rPr lang="ar-SA" sz="2800" dirty="0" smtClean="0"/>
              <a:t>كيفية قص ونسخ ولصق عدة خلايا</a:t>
            </a:r>
            <a:endParaRPr lang="ar-SA" sz="2800" dirty="0"/>
          </a:p>
        </p:txBody>
      </p:sp>
      <p:sp>
        <p:nvSpPr>
          <p:cNvPr id="3" name="Subtitle 2"/>
          <p:cNvSpPr>
            <a:spLocks noGrp="1"/>
          </p:cNvSpPr>
          <p:nvPr>
            <p:ph type="subTitle" idx="1"/>
          </p:nvPr>
        </p:nvSpPr>
        <p:spPr>
          <a:xfrm>
            <a:off x="685800" y="838200"/>
            <a:ext cx="7772400" cy="5105400"/>
          </a:xfrm>
        </p:spPr>
        <p:txBody>
          <a:bodyPr>
            <a:normAutofit/>
          </a:bodyPr>
          <a:lstStyle/>
          <a:p>
            <a:r>
              <a:rPr lang="ar-SA" dirty="0" smtClean="0"/>
              <a:t>تعمل أوامر القص والنسخ واللصق بنفس الطريقة للخلايا المفردة أو </a:t>
            </a:r>
            <a:r>
              <a:rPr lang="ar-SA" dirty="0" err="1" smtClean="0"/>
              <a:t>المتعددة.</a:t>
            </a:r>
            <a:r>
              <a:rPr lang="ar-SA" dirty="0" smtClean="0"/>
              <a:t> والفرق المهم هو أن عليك اختيار نطاق من الخلايا </a:t>
            </a:r>
            <a:r>
              <a:rPr lang="ar-SA" dirty="0" err="1" smtClean="0"/>
              <a:t>أولاً.</a:t>
            </a:r>
            <a:r>
              <a:rPr lang="ar-SA" dirty="0" smtClean="0"/>
              <a:t> وتستخدم بعد التحديد اختصارات لوحة المفاتيح أو قائمة النقر الأيمن </a:t>
            </a:r>
            <a:r>
              <a:rPr lang="ar-SA" dirty="0" err="1" smtClean="0"/>
              <a:t>لقص </a:t>
            </a:r>
            <a:r>
              <a:rPr lang="ar-SA" dirty="0" smtClean="0"/>
              <a:t>/ نسخ </a:t>
            </a:r>
            <a:r>
              <a:rPr lang="ar-SA" dirty="0" err="1" smtClean="0"/>
              <a:t>الخلايا.</a:t>
            </a:r>
            <a:r>
              <a:rPr lang="ar-SA" dirty="0" smtClean="0"/>
              <a:t> سيحيط حد متقطع بالبيانات </a:t>
            </a:r>
            <a:r>
              <a:rPr lang="ar-SA" dirty="0" err="1" smtClean="0"/>
              <a:t>المقصوصة </a:t>
            </a:r>
            <a:r>
              <a:rPr lang="ar-SA" dirty="0" smtClean="0"/>
              <a:t>/ المنسوخة</a:t>
            </a:r>
            <a:endParaRPr lang="ar-JO" dirty="0" smtClean="0"/>
          </a:p>
          <a:p>
            <a:r>
              <a:rPr lang="ar-SA" dirty="0" smtClean="0"/>
              <a:t>اختر بعد ذلك الخلية المحددة واضغط </a:t>
            </a:r>
            <a:r>
              <a:rPr lang="en-US" dirty="0" smtClean="0"/>
              <a:t>Ctrl + V </a:t>
            </a:r>
            <a:r>
              <a:rPr lang="ar-JO" dirty="0" smtClean="0"/>
              <a:t>أو نقر </a:t>
            </a:r>
            <a:r>
              <a:rPr lang="ar-JO" dirty="0" err="1" smtClean="0"/>
              <a:t>يمين </a:t>
            </a:r>
            <a:r>
              <a:rPr lang="ar-JO" dirty="0" smtClean="0"/>
              <a:t>← </a:t>
            </a:r>
            <a:r>
              <a:rPr lang="ar-JO" dirty="0" err="1" smtClean="0"/>
              <a:t>لصق.</a:t>
            </a:r>
            <a:r>
              <a:rPr lang="ar-JO" dirty="0" smtClean="0"/>
              <a:t> ستكون هذه هي الخلية العلوية اليمنى للبيانات </a:t>
            </a:r>
            <a:r>
              <a:rPr lang="ar-JO" dirty="0" err="1" smtClean="0"/>
              <a:t>الملصقة:</a:t>
            </a:r>
            <a:r>
              <a:rPr lang="ar-JO" dirty="0" smtClean="0"/>
              <a:t> </a:t>
            </a:r>
          </a:p>
          <a:p>
            <a:endParaRPr lang="ar-JO" dirty="0" smtClean="0"/>
          </a:p>
          <a:p>
            <a:endParaRPr lang="ar-SA" dirty="0"/>
          </a:p>
        </p:txBody>
      </p:sp>
      <p:sp>
        <p:nvSpPr>
          <p:cNvPr id="5" name="Title 1"/>
          <p:cNvSpPr txBox="1">
            <a:spLocks/>
          </p:cNvSpPr>
          <p:nvPr/>
        </p:nvSpPr>
        <p:spPr>
          <a:xfrm>
            <a:off x="838200" y="3886200"/>
            <a:ext cx="7772400" cy="609601"/>
          </a:xfrm>
          <a:prstGeom prst="rect">
            <a:avLst/>
          </a:prstGeom>
        </p:spPr>
        <p:txBody>
          <a:bodyPr vert="horz" anchor="b">
            <a:no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4495800"/>
            <a:ext cx="7772400" cy="1199704"/>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207874" name="Picture 2"/>
          <p:cNvPicPr>
            <a:picLocks noChangeAspect="1" noChangeArrowheads="1"/>
          </p:cNvPicPr>
          <p:nvPr/>
        </p:nvPicPr>
        <p:blipFill>
          <a:blip r:embed="rId2" cstate="print"/>
          <a:srcRect/>
          <a:stretch>
            <a:fillRect/>
          </a:stretch>
        </p:blipFill>
        <p:spPr bwMode="auto">
          <a:xfrm>
            <a:off x="2667000" y="4038600"/>
            <a:ext cx="3028950" cy="1752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31825"/>
          </a:xfrm>
        </p:spPr>
        <p:txBody>
          <a:bodyPr>
            <a:normAutofit/>
          </a:bodyPr>
          <a:lstStyle/>
          <a:p>
            <a:r>
              <a:rPr lang="ar-SA" sz="2800" dirty="0" smtClean="0"/>
              <a:t>ما الجديد في إكسل 2010؟</a:t>
            </a:r>
            <a:endParaRPr lang="ar-SA" sz="2800" dirty="0"/>
          </a:p>
        </p:txBody>
      </p:sp>
      <p:sp>
        <p:nvSpPr>
          <p:cNvPr id="3" name="Subtitle 2"/>
          <p:cNvSpPr>
            <a:spLocks noGrp="1"/>
          </p:cNvSpPr>
          <p:nvPr>
            <p:ph type="subTitle" idx="1"/>
          </p:nvPr>
        </p:nvSpPr>
        <p:spPr>
          <a:xfrm>
            <a:off x="838200" y="1143000"/>
            <a:ext cx="7467600" cy="4953000"/>
          </a:xfrm>
        </p:spPr>
        <p:txBody>
          <a:bodyPr/>
          <a:lstStyle/>
          <a:p>
            <a:r>
              <a:rPr lang="ar-SA" dirty="0" smtClean="0"/>
              <a:t>لا تستخدم واجهة تطبيق إكسل 2010 قوائم كتلك المعتاد عليها، بل تستخدم نظام التبويب حيث </a:t>
            </a:r>
            <a:r>
              <a:rPr lang="ar-JO" dirty="0" smtClean="0"/>
              <a:t>يضع الأوامر المتشابهة في مجموعة بالأعلى. وقد استخدمت واجهة الاستخدام هذه والتي تدعى الشريط لأول مرة في بعض برامج مجموعة أوفيس 2007: </a:t>
            </a:r>
            <a:endParaRPr lang="en-US" dirty="0" smtClean="0"/>
          </a:p>
          <a:p>
            <a:endParaRPr lang="ar-SA" dirty="0"/>
          </a:p>
        </p:txBody>
      </p:sp>
      <p:pic>
        <p:nvPicPr>
          <p:cNvPr id="3075" name="Picture 3"/>
          <p:cNvPicPr>
            <a:picLocks noChangeAspect="1" noChangeArrowheads="1"/>
          </p:cNvPicPr>
          <p:nvPr/>
        </p:nvPicPr>
        <p:blipFill>
          <a:blip r:embed="rId2" cstate="print"/>
          <a:srcRect/>
          <a:stretch>
            <a:fillRect/>
          </a:stretch>
        </p:blipFill>
        <p:spPr bwMode="auto">
          <a:xfrm>
            <a:off x="1752600" y="2971800"/>
            <a:ext cx="5486400" cy="3019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86762"/>
          </a:xfrm>
        </p:spPr>
        <p:txBody>
          <a:bodyPr>
            <a:normAutofit/>
          </a:bodyPr>
          <a:lstStyle/>
          <a:p>
            <a:r>
              <a:rPr lang="ar-SA" sz="2800" dirty="0" smtClean="0"/>
              <a:t>استخدام </a:t>
            </a:r>
            <a:r>
              <a:rPr lang="ar-JO" sz="2800" dirty="0" smtClean="0"/>
              <a:t>الحافظة </a:t>
            </a:r>
            <a:endParaRPr lang="ar-SA" sz="2800" dirty="0"/>
          </a:p>
        </p:txBody>
      </p:sp>
      <p:sp>
        <p:nvSpPr>
          <p:cNvPr id="3" name="Subtitle 2"/>
          <p:cNvSpPr>
            <a:spLocks noGrp="1"/>
          </p:cNvSpPr>
          <p:nvPr>
            <p:ph type="subTitle" idx="1"/>
          </p:nvPr>
        </p:nvSpPr>
        <p:spPr>
          <a:xfrm>
            <a:off x="685800" y="1143000"/>
            <a:ext cx="7772400" cy="4419600"/>
          </a:xfrm>
        </p:spPr>
        <p:txBody>
          <a:bodyPr>
            <a:normAutofit lnSpcReduction="10000"/>
          </a:bodyPr>
          <a:lstStyle/>
          <a:p>
            <a:r>
              <a:rPr lang="ar-SA" dirty="0" smtClean="0"/>
              <a:t>نعرف أنه يتم تخزين المعلومات </a:t>
            </a:r>
            <a:r>
              <a:rPr lang="ar-SA" dirty="0" err="1" smtClean="0"/>
              <a:t>المقصوصة </a:t>
            </a:r>
            <a:r>
              <a:rPr lang="ar-SA" dirty="0" smtClean="0"/>
              <a:t>/ المنسوخة في الكمبيوتر إلى حين </a:t>
            </a:r>
            <a:r>
              <a:rPr lang="ar-SA" dirty="0" err="1" smtClean="0"/>
              <a:t>لصقها.</a:t>
            </a:r>
            <a:r>
              <a:rPr lang="ar-SA" dirty="0" smtClean="0"/>
              <a:t> </a:t>
            </a:r>
            <a:r>
              <a:rPr lang="ar-JO" dirty="0" smtClean="0"/>
              <a:t>وتدعى مساحة الذاكرة المستعملة لتخزين هذه العناصر </a:t>
            </a:r>
            <a:r>
              <a:rPr lang="ar-JO" dirty="0" err="1" smtClean="0"/>
              <a:t>بالحافظة.</a:t>
            </a:r>
            <a:r>
              <a:rPr lang="ar-JO" dirty="0" smtClean="0"/>
              <a:t> يتم عادةً تذكر عنصر واحد كل </a:t>
            </a:r>
            <a:r>
              <a:rPr lang="ar-JO" dirty="0" err="1" smtClean="0"/>
              <a:t>مرة.</a:t>
            </a:r>
            <a:r>
              <a:rPr lang="ar-JO" dirty="0" smtClean="0"/>
              <a:t> لكن يسمح لك أوفيس 2010 بعرض وتخزين ما يصل إلى 24 عنصر مختلف على ذاكرة التخزين المؤقت.</a:t>
            </a:r>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استخدام لصق خاص</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اللصق الخاص ميزة مفيدة جداً من ميزات إكسل، حيث يمكنك استخدام هذا الأمر للقيام بعمليات كثيرة قد تكون مضجرة باستخدام أدوات إكسل </a:t>
            </a:r>
            <a:r>
              <a:rPr lang="ar-SA" dirty="0" err="1" smtClean="0"/>
              <a:t>أخرى.</a:t>
            </a:r>
            <a:r>
              <a:rPr lang="ar-SA" dirty="0" smtClean="0"/>
              <a:t> فاللصق الخاص في الواقع يلصق بيانات، لكنه يسمح أيضاً بالقيام بعمليات على الخلايا المستهدفة باستخدام البيانات </a:t>
            </a:r>
            <a:r>
              <a:rPr lang="ar-SA" dirty="0" err="1" smtClean="0"/>
              <a:t>الملصوقة.</a:t>
            </a:r>
            <a:r>
              <a:rPr lang="ar-SA" dirty="0" smtClean="0"/>
              <a:t> </a:t>
            </a:r>
            <a:endParaRPr lang="en-US" dirty="0" smtClean="0"/>
          </a:p>
          <a:p>
            <a:endParaRPr lang="ar-SA"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r>
              <a:rPr lang="ar-SA" sz="2800" dirty="0" smtClean="0"/>
              <a:t>إدراج وحذف خلايا وصفوف وأعمدة</a:t>
            </a:r>
            <a:endParaRPr lang="ar-SA" sz="2800" dirty="0"/>
          </a:p>
        </p:txBody>
      </p:sp>
      <p:sp>
        <p:nvSpPr>
          <p:cNvPr id="3" name="Subtitle 2"/>
          <p:cNvSpPr>
            <a:spLocks noGrp="1"/>
          </p:cNvSpPr>
          <p:nvPr>
            <p:ph type="subTitle" idx="1"/>
          </p:nvPr>
        </p:nvSpPr>
        <p:spPr>
          <a:xfrm>
            <a:off x="685800" y="1143000"/>
            <a:ext cx="7772400" cy="4495800"/>
          </a:xfrm>
        </p:spPr>
        <p:txBody>
          <a:bodyPr>
            <a:normAutofit/>
          </a:bodyPr>
          <a:lstStyle/>
          <a:p>
            <a:r>
              <a:rPr lang="ar-SA" b="1" dirty="0" smtClean="0"/>
              <a:t>لإدراج عمود  </a:t>
            </a:r>
            <a:r>
              <a:rPr lang="ar-SA" dirty="0" smtClean="0"/>
              <a:t>في ورقة عمل، أنقر باليمين على عنوان العمود  ثم أنقر </a:t>
            </a:r>
            <a:r>
              <a:rPr lang="ar-SA" dirty="0" err="1" smtClean="0"/>
              <a:t>إدراج.</a:t>
            </a:r>
            <a:r>
              <a:rPr lang="ar-SA" dirty="0" smtClean="0"/>
              <a:t> سيقوم هذا بإضافة عمود  جديد في هذا الموقع ودفع جميع المعلومات الحالية عمود  واحد إلى </a:t>
            </a:r>
            <a:r>
              <a:rPr lang="ar-SA" dirty="0" err="1" smtClean="0"/>
              <a:t>اليسار </a:t>
            </a:r>
            <a:r>
              <a:rPr lang="ar-SA" dirty="0" smtClean="0"/>
              <a:t>(بما فيه العمود  الذي نقرت عليه باليمين</a:t>
            </a:r>
            <a:r>
              <a:rPr lang="ar-SA" dirty="0" err="1" smtClean="0"/>
              <a:t>).</a:t>
            </a:r>
            <a:endParaRPr lang="ar-JO" dirty="0" smtClean="0"/>
          </a:p>
          <a:p>
            <a:endParaRPr lang="ar-JO" dirty="0" smtClean="0"/>
          </a:p>
          <a:p>
            <a:r>
              <a:rPr lang="ar-SA" b="1" dirty="0" smtClean="0"/>
              <a:t>استخدام التراجع، الإعادة، والتكرار</a:t>
            </a:r>
            <a:endParaRPr lang="en-US" b="1" dirty="0" smtClean="0"/>
          </a:p>
          <a:p>
            <a:r>
              <a:rPr lang="ar-SA" dirty="0" smtClean="0"/>
              <a:t>يمكن لأي شخص أن يرتكب خطئاً، خاصةً عند إنشاء ورقة عمل </a:t>
            </a:r>
            <a:r>
              <a:rPr lang="ar-SA" dirty="0" err="1" smtClean="0"/>
              <a:t>معقدة.</a:t>
            </a:r>
            <a:r>
              <a:rPr lang="ar-SA" dirty="0" smtClean="0"/>
              <a:t> يزود إكسل طريقة للتراجع عن الإجراءات غير </a:t>
            </a:r>
            <a:r>
              <a:rPr lang="ar-SA" dirty="0" err="1" smtClean="0"/>
              <a:t>المطلوبة.</a:t>
            </a:r>
            <a:r>
              <a:rPr lang="ar-SA" dirty="0" smtClean="0"/>
              <a:t> للتراجع عن إجراء، أنقر زر التراجع على شريط أدوات الوصول السريع أو أضغط </a:t>
            </a:r>
            <a:r>
              <a:rPr lang="en-US" dirty="0" smtClean="0"/>
              <a:t>Ctrl + Z</a:t>
            </a:r>
            <a:r>
              <a:rPr lang="ar-JO" dirty="0" err="1" smtClean="0"/>
              <a:t>:</a:t>
            </a:r>
            <a:r>
              <a:rPr lang="ar-JO" dirty="0" smtClean="0"/>
              <a:t> </a:t>
            </a:r>
            <a:r>
              <a:rPr lang="ar-SA" dirty="0" smtClean="0"/>
              <a:t> </a:t>
            </a:r>
            <a:endParaRPr lang="ar-S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pPr algn="ctr"/>
            <a:r>
              <a:rPr lang="ar-SA" sz="2800" dirty="0" smtClean="0"/>
              <a:t>الدرس 3-4: إجراءات التخصيص وأزرار </a:t>
            </a:r>
            <a:r>
              <a:rPr lang="ar-SA" sz="2800" dirty="0" smtClean="0"/>
              <a:t>الخيارات</a:t>
            </a:r>
            <a:endParaRPr lang="ar-SA" sz="2800" dirty="0"/>
          </a:p>
        </p:txBody>
      </p:sp>
      <p:sp>
        <p:nvSpPr>
          <p:cNvPr id="3" name="Subtitle 2"/>
          <p:cNvSpPr>
            <a:spLocks noGrp="1"/>
          </p:cNvSpPr>
          <p:nvPr>
            <p:ph type="subTitle" idx="1"/>
          </p:nvPr>
        </p:nvSpPr>
        <p:spPr>
          <a:xfrm>
            <a:off x="685800" y="1066800"/>
            <a:ext cx="7772400" cy="4419600"/>
          </a:xfrm>
        </p:spPr>
        <p:txBody>
          <a:bodyPr>
            <a:normAutofit lnSpcReduction="10000"/>
          </a:bodyPr>
          <a:lstStyle/>
          <a:p>
            <a:r>
              <a:rPr lang="ar-JO" sz="2800" b="1" u="sng" dirty="0" smtClean="0"/>
              <a:t>ما هي إجراءات </a:t>
            </a:r>
            <a:r>
              <a:rPr lang="ar-JO" sz="2800" b="1" u="sng" dirty="0" err="1" smtClean="0"/>
              <a:t>التخصيص؟</a:t>
            </a:r>
            <a:endParaRPr lang="ar-JO" sz="2800" b="1" u="sng" dirty="0" smtClean="0"/>
          </a:p>
          <a:p>
            <a:r>
              <a:rPr lang="ar-JO" dirty="0" smtClean="0"/>
              <a:t>إجراء </a:t>
            </a:r>
            <a:r>
              <a:rPr lang="ar-JO" dirty="0" smtClean="0"/>
              <a:t>التخصيص عبارة عن زر أمر يظهر تجاوباً مع معلومات تدخلها في ورقة </a:t>
            </a:r>
            <a:r>
              <a:rPr lang="ar-JO" dirty="0" err="1" smtClean="0"/>
              <a:t>عمل.</a:t>
            </a:r>
            <a:r>
              <a:rPr lang="ar-JO" dirty="0" smtClean="0"/>
              <a:t> وإجراءات التخصيص قادرة على التعرف على أنواع معينة من البيانات وتظهر أحياناً بناءً على سياق الإجراءات </a:t>
            </a:r>
            <a:r>
              <a:rPr lang="ar-JO" dirty="0" err="1" smtClean="0"/>
              <a:t>الحالية.</a:t>
            </a:r>
            <a:r>
              <a:rPr lang="ar-JO" dirty="0" smtClean="0"/>
              <a:t> يزود إجراء التخصيص قائمة بخيارات متصلة بالمعلومات التي تدخلها أو الإجراء الذي تقوم </a:t>
            </a:r>
            <a:r>
              <a:rPr lang="ar-JO" dirty="0" err="1" smtClean="0"/>
              <a:t>به.</a:t>
            </a:r>
            <a:endParaRPr lang="ar-JO" dirty="0" smtClean="0"/>
          </a:p>
          <a:p>
            <a:endParaRPr lang="ar-JO" dirty="0" smtClean="0"/>
          </a:p>
          <a:p>
            <a:r>
              <a:rPr lang="ar-SA" sz="2800" b="1" u="sng" dirty="0" smtClean="0">
                <a:effectLst>
                  <a:outerShdw blurRad="31750" dist="25400" dir="5400000" algn="tl" rotWithShape="0">
                    <a:srgbClr val="000000">
                      <a:alpha val="25000"/>
                    </a:srgbClr>
                  </a:outerShdw>
                </a:effectLst>
                <a:latin typeface="+mj-lt"/>
                <a:ea typeface="+mj-ea"/>
                <a:cs typeface="+mj-cs"/>
              </a:rPr>
              <a:t>إعداد خيارات إجراء التخصيص</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يمكنك إعداد إجراءات التخصيص بنقر </a:t>
            </a:r>
            <a:r>
              <a:rPr lang="ar-SA" dirty="0" err="1" smtClean="0"/>
              <a:t>ملف </a:t>
            </a:r>
            <a:r>
              <a:rPr lang="ar-SA" dirty="0" smtClean="0"/>
              <a:t>← </a:t>
            </a:r>
            <a:r>
              <a:rPr lang="ar-SA" dirty="0" err="1" smtClean="0"/>
              <a:t>خيارات.</a:t>
            </a:r>
            <a:r>
              <a:rPr lang="ar-SA" dirty="0" smtClean="0"/>
              <a:t> عندما تظهر نافذة خيارات إكسل، اختر تدقيق من اللوحة اليسرى ثم أنقر زر خيارات التصحيح التلقائي</a:t>
            </a:r>
            <a:endParaRPr lang="ar-SA"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686762"/>
          </a:xfrm>
        </p:spPr>
        <p:txBody>
          <a:bodyPr>
            <a:normAutofit/>
          </a:bodyPr>
          <a:lstStyle/>
          <a:p>
            <a:r>
              <a:rPr lang="ar-SA" sz="2800" dirty="0" smtClean="0"/>
              <a:t>زر الخيار خطأ</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smtClean="0"/>
              <a:t>يراقب إكسل عملك عند تحديد وحساب </a:t>
            </a:r>
            <a:r>
              <a:rPr lang="ar-SA" dirty="0" err="1" smtClean="0"/>
              <a:t>صيغ.</a:t>
            </a:r>
            <a:r>
              <a:rPr lang="ar-SA" dirty="0" smtClean="0"/>
              <a:t> فإذا اكتشف خطأ في عملك، فسوف ينبهك </a:t>
            </a:r>
            <a:r>
              <a:rPr lang="ar-SA" dirty="0" err="1" smtClean="0"/>
              <a:t>له.</a:t>
            </a:r>
            <a:r>
              <a:rPr lang="ar-SA" dirty="0" smtClean="0"/>
              <a:t> على سبيل المثال، تأمل ورقة العمل التالية: تم إدخال صيغة في الخلية </a:t>
            </a:r>
            <a:r>
              <a:rPr lang="en-US" dirty="0" smtClean="0"/>
              <a:t>c2</a:t>
            </a:r>
            <a:r>
              <a:rPr lang="ar-JO" dirty="0" err="1" smtClean="0"/>
              <a:t>.</a:t>
            </a:r>
            <a:r>
              <a:rPr lang="ar-JO" dirty="0" smtClean="0"/>
              <a:t> هل ترى </a:t>
            </a:r>
            <a:r>
              <a:rPr lang="ar-JO" dirty="0" err="1" smtClean="0"/>
              <a:t>الخطأ؟</a:t>
            </a:r>
            <a:r>
              <a:rPr lang="ar-JO" dirty="0" smtClean="0"/>
              <a:t> </a:t>
            </a:r>
          </a:p>
          <a:p>
            <a:endParaRPr lang="ar-JO" dirty="0" smtClean="0"/>
          </a:p>
          <a:p>
            <a:endParaRPr lang="ar-JO" dirty="0" smtClean="0"/>
          </a:p>
          <a:p>
            <a:endParaRPr lang="ar-JO" dirty="0" smtClean="0"/>
          </a:p>
          <a:p>
            <a:r>
              <a:rPr lang="ar-SA" dirty="0" smtClean="0"/>
              <a:t>لا تحتوي الصيغة خطأ لكن البيانات تحتوي </a:t>
            </a:r>
            <a:r>
              <a:rPr lang="ar-SA" dirty="0" err="1" smtClean="0"/>
              <a:t>خطأ.</a:t>
            </a:r>
            <a:r>
              <a:rPr lang="ar-SA" dirty="0" smtClean="0"/>
              <a:t> لأن للخلية </a:t>
            </a:r>
            <a:r>
              <a:rPr lang="en-US" dirty="0" smtClean="0"/>
              <a:t>B2 </a:t>
            </a:r>
            <a:r>
              <a:rPr lang="ar-JO" dirty="0" smtClean="0"/>
              <a:t>قيمة صفر، فسوف تتسبب الصيغة </a:t>
            </a:r>
            <a:r>
              <a:rPr lang="en-US" dirty="0" smtClean="0"/>
              <a:t>=A2/B2 </a:t>
            </a:r>
            <a:r>
              <a:rPr lang="ar-JO" dirty="0" err="1" smtClean="0"/>
              <a:t>بخطأ </a:t>
            </a:r>
            <a:r>
              <a:rPr lang="ar-JO" dirty="0" smtClean="0"/>
              <a:t>(القسمة على صفر غير محددة رياضياً</a:t>
            </a:r>
            <a:r>
              <a:rPr lang="ar-JO" dirty="0" err="1" smtClean="0"/>
              <a:t>).</a:t>
            </a:r>
            <a:r>
              <a:rPr lang="ar-JO" dirty="0" smtClean="0"/>
              <a:t> إذا ضغطت إدخال للانتقال إلى الخلية التالية، فسترى التحذير </a:t>
            </a:r>
            <a:r>
              <a:rPr lang="ar-JO" dirty="0" err="1" smtClean="0"/>
              <a:t>التالية:</a:t>
            </a:r>
            <a:r>
              <a:rPr lang="ar-JO" dirty="0" smtClean="0"/>
              <a:t> </a:t>
            </a:r>
          </a:p>
          <a:p>
            <a:endParaRPr lang="ar-SA" dirty="0"/>
          </a:p>
        </p:txBody>
      </p:sp>
      <p:pic>
        <p:nvPicPr>
          <p:cNvPr id="203777" name="Picture 1"/>
          <p:cNvPicPr>
            <a:picLocks noChangeAspect="1" noChangeArrowheads="1"/>
          </p:cNvPicPr>
          <p:nvPr/>
        </p:nvPicPr>
        <p:blipFill>
          <a:blip r:embed="rId2" cstate="print"/>
          <a:srcRect/>
          <a:stretch>
            <a:fillRect/>
          </a:stretch>
        </p:blipFill>
        <p:spPr bwMode="auto">
          <a:xfrm>
            <a:off x="2514600" y="2362200"/>
            <a:ext cx="4210050" cy="1190625"/>
          </a:xfrm>
          <a:prstGeom prst="rect">
            <a:avLst/>
          </a:prstGeom>
          <a:noFill/>
          <a:ln w="9525">
            <a:noFill/>
            <a:miter lim="800000"/>
            <a:headEnd/>
            <a:tailEnd/>
          </a:ln>
          <a:effectLst/>
        </p:spPr>
      </p:pic>
      <p:pic>
        <p:nvPicPr>
          <p:cNvPr id="203778" name="Picture 2"/>
          <p:cNvPicPr>
            <a:picLocks noChangeAspect="1" noChangeArrowheads="1"/>
          </p:cNvPicPr>
          <p:nvPr/>
        </p:nvPicPr>
        <p:blipFill>
          <a:blip r:embed="rId3" cstate="print"/>
          <a:srcRect/>
          <a:stretch>
            <a:fillRect/>
          </a:stretch>
        </p:blipFill>
        <p:spPr bwMode="auto">
          <a:xfrm>
            <a:off x="1981200" y="5029200"/>
            <a:ext cx="3409950" cy="104775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rmAutofit/>
          </a:bodyPr>
          <a:lstStyle/>
          <a:p>
            <a:r>
              <a:rPr lang="ar-SA" sz="2800" dirty="0" smtClean="0"/>
              <a:t>زر خيار التعبئة التلقائية</a:t>
            </a:r>
            <a:endParaRPr lang="ar-SA" sz="2800" dirty="0"/>
          </a:p>
        </p:txBody>
      </p:sp>
      <p:sp>
        <p:nvSpPr>
          <p:cNvPr id="3" name="Subtitle 2"/>
          <p:cNvSpPr>
            <a:spLocks noGrp="1"/>
          </p:cNvSpPr>
          <p:nvPr>
            <p:ph type="subTitle" idx="1"/>
          </p:nvPr>
        </p:nvSpPr>
        <p:spPr>
          <a:xfrm>
            <a:off x="609600" y="914400"/>
            <a:ext cx="7772400" cy="4419600"/>
          </a:xfrm>
        </p:spPr>
        <p:txBody>
          <a:bodyPr>
            <a:normAutofit/>
          </a:bodyPr>
          <a:lstStyle/>
          <a:p>
            <a:r>
              <a:rPr lang="ar-SA" dirty="0" smtClean="0"/>
              <a:t>يظهر زر خيار التعبئة التلقائية بعد استخدام التعبئة التلقائية لإكمال صف أو </a:t>
            </a:r>
            <a:r>
              <a:rPr lang="ar-SA" dirty="0" err="1" smtClean="0"/>
              <a:t>عمود :</a:t>
            </a:r>
            <a:r>
              <a:rPr lang="ar-SA" dirty="0" smtClean="0"/>
              <a:t> </a:t>
            </a:r>
            <a:endParaRPr lang="ar-JO" dirty="0" smtClean="0"/>
          </a:p>
          <a:p>
            <a:endParaRPr lang="ar-JO" dirty="0" smtClean="0"/>
          </a:p>
          <a:p>
            <a:endParaRPr lang="ar-JO" dirty="0" smtClean="0"/>
          </a:p>
          <a:p>
            <a:endParaRPr lang="ar-JO" dirty="0" smtClean="0"/>
          </a:p>
          <a:p>
            <a:r>
              <a:rPr lang="ar-SA" dirty="0" smtClean="0"/>
              <a:t>أنقر السهم المنسدل للأسفل لمعرفة خيارات إضافية، بناءً على تسلسل التعبئة التلقائية الذي أنشأته</a:t>
            </a:r>
            <a:endParaRPr lang="ar-SA" dirty="0"/>
          </a:p>
        </p:txBody>
      </p:sp>
      <p:sp>
        <p:nvSpPr>
          <p:cNvPr id="5" name="Title 1"/>
          <p:cNvSpPr txBox="1">
            <a:spLocks/>
          </p:cNvSpPr>
          <p:nvPr/>
        </p:nvSpPr>
        <p:spPr>
          <a:xfrm>
            <a:off x="762000" y="2667000"/>
            <a:ext cx="7772400" cy="5343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3200400"/>
            <a:ext cx="7772400" cy="2362200"/>
          </a:xfrm>
          <a:prstGeom prst="rect">
            <a:avLst/>
          </a:prstGeom>
        </p:spPr>
        <p:txBody>
          <a:bodyPr vert="horz" lIns="45720" rIns="45720">
            <a:no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500" b="0" i="0" u="none" strike="noStrike" kern="1200" cap="none" spc="0" normalizeH="0" baseline="0" noProof="0" dirty="0">
              <a:ln>
                <a:noFill/>
              </a:ln>
              <a:solidFill>
                <a:schemeClr val="tx2"/>
              </a:solidFill>
              <a:effectLst/>
              <a:uLnTx/>
              <a:uFillTx/>
              <a:latin typeface="+mn-lt"/>
              <a:ea typeface="+mn-ea"/>
              <a:cs typeface="+mn-cs"/>
            </a:endParaRPr>
          </a:p>
        </p:txBody>
      </p:sp>
      <p:pic>
        <p:nvPicPr>
          <p:cNvPr id="202753" name="Picture 1"/>
          <p:cNvPicPr>
            <a:picLocks noChangeAspect="1" noChangeArrowheads="1"/>
          </p:cNvPicPr>
          <p:nvPr/>
        </p:nvPicPr>
        <p:blipFill>
          <a:blip r:embed="rId2" cstate="print"/>
          <a:srcRect/>
          <a:stretch>
            <a:fillRect/>
          </a:stretch>
        </p:blipFill>
        <p:spPr bwMode="auto">
          <a:xfrm>
            <a:off x="4114800" y="1447800"/>
            <a:ext cx="1428750" cy="1638300"/>
          </a:xfrm>
          <a:prstGeom prst="rect">
            <a:avLst/>
          </a:prstGeom>
          <a:noFill/>
          <a:ln w="9525">
            <a:noFill/>
            <a:miter lim="800000"/>
            <a:headEnd/>
            <a:tailEnd/>
          </a:ln>
          <a:effectLst/>
        </p:spPr>
      </p:pic>
      <p:pic>
        <p:nvPicPr>
          <p:cNvPr id="202754" name="Picture 2"/>
          <p:cNvPicPr>
            <a:picLocks noChangeAspect="1" noChangeArrowheads="1"/>
          </p:cNvPicPr>
          <p:nvPr/>
        </p:nvPicPr>
        <p:blipFill>
          <a:blip r:embed="rId3" cstate="print"/>
          <a:srcRect/>
          <a:stretch>
            <a:fillRect/>
          </a:stretch>
        </p:blipFill>
        <p:spPr bwMode="auto">
          <a:xfrm>
            <a:off x="3200400" y="4038600"/>
            <a:ext cx="2266950" cy="139065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smtClean="0"/>
              <a:t>زر خيار اللصق</a:t>
            </a:r>
            <a:endParaRPr lang="ar-SA" sz="2800" dirty="0"/>
          </a:p>
        </p:txBody>
      </p:sp>
      <p:sp>
        <p:nvSpPr>
          <p:cNvPr id="3" name="Subtitle 2"/>
          <p:cNvSpPr>
            <a:spLocks noGrp="1"/>
          </p:cNvSpPr>
          <p:nvPr>
            <p:ph type="subTitle" idx="1"/>
          </p:nvPr>
        </p:nvSpPr>
        <p:spPr>
          <a:xfrm>
            <a:off x="685800" y="762000"/>
            <a:ext cx="7772400" cy="5029200"/>
          </a:xfrm>
        </p:spPr>
        <p:txBody>
          <a:bodyPr>
            <a:normAutofit/>
          </a:bodyPr>
          <a:lstStyle/>
          <a:p>
            <a:r>
              <a:rPr lang="ar-SA" dirty="0" smtClean="0"/>
              <a:t>عندما تقوم بعملية اللصق في إكسل، فسيظهر هذا الإشعار بجانب البيانات </a:t>
            </a:r>
            <a:r>
              <a:rPr lang="ar-SA" dirty="0" err="1" smtClean="0"/>
              <a:t>الملصقة:</a:t>
            </a:r>
            <a:r>
              <a:rPr lang="ar-SA" dirty="0" smtClean="0"/>
              <a:t> </a:t>
            </a:r>
            <a:endParaRPr lang="ar-JO" dirty="0" smtClean="0"/>
          </a:p>
          <a:p>
            <a:endParaRPr lang="ar-JO" dirty="0" smtClean="0"/>
          </a:p>
          <a:p>
            <a:endParaRPr lang="ar-JO" dirty="0" smtClean="0"/>
          </a:p>
          <a:p>
            <a:endParaRPr lang="ar-JO" dirty="0" smtClean="0"/>
          </a:p>
          <a:p>
            <a:r>
              <a:rPr lang="ar-SA" dirty="0" smtClean="0"/>
              <a:t>أنقر الإشعار لاستخدام خيارات اللصق </a:t>
            </a:r>
            <a:r>
              <a:rPr lang="ar-SA" dirty="0" err="1" smtClean="0"/>
              <a:t>المختلفة:</a:t>
            </a:r>
            <a:r>
              <a:rPr lang="ar-SA" dirty="0" smtClean="0"/>
              <a:t> </a:t>
            </a:r>
            <a:endParaRPr lang="ar-JO" dirty="0" smtClean="0"/>
          </a:p>
          <a:p>
            <a:endParaRPr lang="en-US" dirty="0" smtClean="0"/>
          </a:p>
          <a:p>
            <a:endParaRPr lang="en-US" dirty="0" smtClean="0"/>
          </a:p>
          <a:p>
            <a:endParaRPr lang="ar-SA" dirty="0"/>
          </a:p>
        </p:txBody>
      </p:sp>
      <p:sp>
        <p:nvSpPr>
          <p:cNvPr id="5" name="Title 1"/>
          <p:cNvSpPr txBox="1">
            <a:spLocks/>
          </p:cNvSpPr>
          <p:nvPr/>
        </p:nvSpPr>
        <p:spPr>
          <a:xfrm>
            <a:off x="685800" y="2971800"/>
            <a:ext cx="7772400" cy="6105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3611607"/>
            <a:ext cx="7772400" cy="1199704"/>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201729" name="Picture 1"/>
          <p:cNvPicPr>
            <a:picLocks noChangeAspect="1" noChangeArrowheads="1"/>
          </p:cNvPicPr>
          <p:nvPr/>
        </p:nvPicPr>
        <p:blipFill>
          <a:blip r:embed="rId2" cstate="print"/>
          <a:srcRect/>
          <a:stretch>
            <a:fillRect/>
          </a:stretch>
        </p:blipFill>
        <p:spPr bwMode="auto">
          <a:xfrm>
            <a:off x="3581400" y="1524000"/>
            <a:ext cx="1581150" cy="981075"/>
          </a:xfrm>
          <a:prstGeom prst="rect">
            <a:avLst/>
          </a:prstGeom>
          <a:noFill/>
          <a:ln w="9525">
            <a:noFill/>
            <a:miter lim="800000"/>
            <a:headEnd/>
            <a:tailEnd/>
          </a:ln>
          <a:effectLst/>
        </p:spPr>
      </p:pic>
      <p:pic>
        <p:nvPicPr>
          <p:cNvPr id="201730" name="Picture 2"/>
          <p:cNvPicPr>
            <a:picLocks noChangeAspect="1" noChangeArrowheads="1"/>
          </p:cNvPicPr>
          <p:nvPr/>
        </p:nvPicPr>
        <p:blipFill>
          <a:blip r:embed="rId3" cstate="print"/>
          <a:srcRect/>
          <a:stretch>
            <a:fillRect/>
          </a:stretch>
        </p:blipFill>
        <p:spPr bwMode="auto">
          <a:xfrm>
            <a:off x="3657600" y="3657600"/>
            <a:ext cx="1295400" cy="1990725"/>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533400"/>
          </a:xfrm>
        </p:spPr>
        <p:txBody>
          <a:bodyPr>
            <a:noAutofit/>
          </a:bodyPr>
          <a:lstStyle/>
          <a:p>
            <a:pPr algn="ctr"/>
            <a:r>
              <a:rPr lang="ar-SA" sz="2800" dirty="0" smtClean="0"/>
              <a:t>الدرس 3-5: أدوات </a:t>
            </a:r>
            <a:r>
              <a:rPr lang="ar-SA" sz="2800" dirty="0" smtClean="0"/>
              <a:t>التحرير</a:t>
            </a:r>
            <a:endParaRPr lang="ar-SA" sz="2800" dirty="0"/>
          </a:p>
        </p:txBody>
      </p:sp>
      <p:sp>
        <p:nvSpPr>
          <p:cNvPr id="3" name="Subtitle 2"/>
          <p:cNvSpPr>
            <a:spLocks noGrp="1"/>
          </p:cNvSpPr>
          <p:nvPr>
            <p:ph type="subTitle" idx="1"/>
          </p:nvPr>
        </p:nvSpPr>
        <p:spPr>
          <a:xfrm>
            <a:off x="685800" y="685800"/>
            <a:ext cx="7772400" cy="5181600"/>
          </a:xfrm>
        </p:spPr>
        <p:txBody>
          <a:bodyPr>
            <a:normAutofit fontScale="70000" lnSpcReduction="20000"/>
          </a:bodyPr>
          <a:lstStyle/>
          <a:p>
            <a:r>
              <a:rPr lang="ar-SA" sz="4000" b="1" u="sng" dirty="0" smtClean="0"/>
              <a:t>استخدام التصحيح التلقائي</a:t>
            </a:r>
            <a:endParaRPr lang="ar-JO" sz="4000" b="1" u="sng" dirty="0" smtClean="0"/>
          </a:p>
          <a:p>
            <a:r>
              <a:rPr lang="ar-SA" sz="3400" dirty="0" smtClean="0"/>
              <a:t>بإمكان </a:t>
            </a:r>
            <a:r>
              <a:rPr lang="ar-SA" sz="3400" dirty="0" smtClean="0"/>
              <a:t>التصحيح التلقائي مساعدتك على تفادي الأخطاء الإملائية الشائعة والأخطاء المطبعية أثناء </a:t>
            </a:r>
            <a:r>
              <a:rPr lang="ar-SA" sz="3400" dirty="0" err="1" smtClean="0"/>
              <a:t>طباعتك.</a:t>
            </a:r>
            <a:r>
              <a:rPr lang="ar-SA" sz="3400" dirty="0" smtClean="0"/>
              <a:t> يحتفظ إكسل بقائمة من الأخطاء الإملائية الشائعة تدعى قيود التصحيح </a:t>
            </a:r>
            <a:r>
              <a:rPr lang="ar-SA" sz="3400" dirty="0" err="1" smtClean="0"/>
              <a:t>التلقائي.</a:t>
            </a:r>
            <a:r>
              <a:rPr lang="ar-SA" sz="3400" dirty="0" smtClean="0"/>
              <a:t> إذا طبعت خطأ موجود في قائمة التصحيح التلقائي، يقوم إكسل باستبدال الخطأ بالكلمة الصحيحة عندما تضغط </a:t>
            </a:r>
            <a:r>
              <a:rPr lang="en-US" sz="3400" dirty="0" smtClean="0"/>
              <a:t>Enter</a:t>
            </a:r>
            <a:r>
              <a:rPr lang="ar-JO" sz="3400" dirty="0" smtClean="0"/>
              <a:t> أو شريط المسافة</a:t>
            </a:r>
          </a:p>
          <a:p>
            <a:endParaRPr lang="ar-JO" dirty="0" smtClean="0"/>
          </a:p>
          <a:p>
            <a:pPr>
              <a:spcBef>
                <a:spcPct val="0"/>
              </a:spcBef>
            </a:pPr>
            <a:r>
              <a:rPr lang="ar-SA" sz="4000" b="1" u="sng" dirty="0" smtClean="0">
                <a:effectLst>
                  <a:outerShdw blurRad="31750" dist="25400" dir="5400000" algn="tl" rotWithShape="0">
                    <a:srgbClr val="000000">
                      <a:alpha val="25000"/>
                    </a:srgbClr>
                  </a:outerShdw>
                </a:effectLst>
                <a:latin typeface="+mj-lt"/>
                <a:ea typeface="+mj-ea"/>
                <a:cs typeface="+mj-cs"/>
              </a:rPr>
              <a:t>استخدام المدقق الإملائي</a:t>
            </a:r>
            <a:endParaRPr lang="ar-JO" sz="4000" b="1" u="sng" dirty="0" smtClean="0">
              <a:effectLst>
                <a:outerShdw blurRad="31750" dist="25400" dir="5400000" algn="tl" rotWithShape="0">
                  <a:srgbClr val="000000">
                    <a:alpha val="25000"/>
                  </a:srgbClr>
                </a:outerShdw>
              </a:effectLst>
              <a:latin typeface="+mj-lt"/>
              <a:ea typeface="+mj-ea"/>
              <a:cs typeface="+mj-cs"/>
            </a:endParaRPr>
          </a:p>
          <a:p>
            <a:r>
              <a:rPr lang="ar-SA" sz="3400" dirty="0" smtClean="0"/>
              <a:t>المدقق الإملائي عبارة عن ميزة تحرير لإكسل يمكنك استخدامها لفحص الأخطاء الإملائية في ورقة </a:t>
            </a:r>
            <a:r>
              <a:rPr lang="ar-SA" sz="3400" dirty="0" err="1" smtClean="0"/>
              <a:t>العمل.</a:t>
            </a:r>
            <a:r>
              <a:rPr lang="ar-SA" sz="3400" dirty="0" smtClean="0"/>
              <a:t> وهي أشمل من ميزة التصحيح التلقائي المصممة لتصحيح الأخطاء البسيطة الشائعة </a:t>
            </a:r>
            <a:r>
              <a:rPr lang="ar-SA" sz="3400" dirty="0" err="1" smtClean="0"/>
              <a:t>بسرعة.</a:t>
            </a:r>
            <a:r>
              <a:rPr lang="ar-SA" sz="3400" dirty="0" smtClean="0"/>
              <a:t> </a:t>
            </a:r>
            <a:endParaRPr lang="en-US" sz="3400" dirty="0" smtClean="0"/>
          </a:p>
          <a:p>
            <a:r>
              <a:rPr lang="ar-SA" dirty="0" smtClean="0"/>
              <a:t> </a:t>
            </a:r>
            <a:endParaRPr lang="en-US" dirty="0" smtClean="0"/>
          </a:p>
          <a:p>
            <a:r>
              <a:rPr lang="ar-SA" sz="3400" dirty="0" smtClean="0"/>
              <a:t>إذا استخدمت برنامج معالجة نصوص وورد مثل مايكروسوفت أوفيس وورد، فإنك تعرف أن البرنامج قادر على تحديد كلمات يعتقد أنها خطأ </a:t>
            </a:r>
            <a:r>
              <a:rPr lang="ar-SA" sz="3400" dirty="0" err="1" smtClean="0"/>
              <a:t>إملائي.</a:t>
            </a:r>
            <a:r>
              <a:rPr lang="ar-SA" sz="3400" dirty="0" smtClean="0"/>
              <a:t> تحدد هذه الكلمات بواسطة مؤشر ما، وتحدد في مايكروسوفت وورد بخط أحمر متعرج تحتها</a:t>
            </a:r>
            <a:endParaRPr lang="ar-SA" sz="3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0562"/>
          </a:xfrm>
        </p:spPr>
        <p:txBody>
          <a:bodyPr>
            <a:normAutofit/>
          </a:bodyPr>
          <a:lstStyle/>
          <a:p>
            <a:r>
              <a:rPr lang="ar-SA" sz="2800" dirty="0" smtClean="0"/>
              <a:t>استخدام البحث والاستبدال</a:t>
            </a:r>
            <a:endParaRPr lang="ar-SA" sz="2800" dirty="0"/>
          </a:p>
        </p:txBody>
      </p:sp>
      <p:sp>
        <p:nvSpPr>
          <p:cNvPr id="3" name="Subtitle 2"/>
          <p:cNvSpPr>
            <a:spLocks noGrp="1"/>
          </p:cNvSpPr>
          <p:nvPr>
            <p:ph type="subTitle" idx="1"/>
          </p:nvPr>
        </p:nvSpPr>
        <p:spPr>
          <a:xfrm>
            <a:off x="685800" y="914401"/>
            <a:ext cx="7772400" cy="2438400"/>
          </a:xfrm>
        </p:spPr>
        <p:txBody>
          <a:bodyPr>
            <a:normAutofit/>
          </a:bodyPr>
          <a:lstStyle/>
          <a:p>
            <a:r>
              <a:rPr lang="ar-SA" dirty="0" smtClean="0"/>
              <a:t>يمكنك البحث في خلايا أو ورقة عمل عن كلمة معينة أو رقم معين باستخدام ميزة البحث </a:t>
            </a:r>
            <a:r>
              <a:rPr lang="ar-SA" dirty="0" err="1" smtClean="0"/>
              <a:t>والاستبدال.</a:t>
            </a:r>
            <a:r>
              <a:rPr lang="ar-SA" dirty="0" smtClean="0"/>
              <a:t> أنقر الصفحة </a:t>
            </a:r>
            <a:r>
              <a:rPr lang="ar-SA" dirty="0" err="1" smtClean="0"/>
              <a:t>الرئيسية </a:t>
            </a:r>
            <a:r>
              <a:rPr lang="ar-SA" dirty="0" smtClean="0"/>
              <a:t>← بحث وتحديد أو ضغط </a:t>
            </a:r>
            <a:r>
              <a:rPr lang="en-US" dirty="0" smtClean="0"/>
              <a:t>Ctrl + F</a:t>
            </a:r>
            <a:r>
              <a:rPr lang="ar-JO" dirty="0" err="1" smtClean="0"/>
              <a:t>:</a:t>
            </a:r>
            <a:r>
              <a:rPr lang="ar-JO" dirty="0" smtClean="0"/>
              <a:t> </a:t>
            </a:r>
            <a:endParaRPr lang="ar-SA" dirty="0"/>
          </a:p>
        </p:txBody>
      </p:sp>
      <p:pic>
        <p:nvPicPr>
          <p:cNvPr id="199681" name="Picture 1"/>
          <p:cNvPicPr>
            <a:picLocks noChangeAspect="1" noChangeArrowheads="1"/>
          </p:cNvPicPr>
          <p:nvPr/>
        </p:nvPicPr>
        <p:blipFill>
          <a:blip r:embed="rId2" cstate="print"/>
          <a:srcRect/>
          <a:stretch>
            <a:fillRect/>
          </a:stretch>
        </p:blipFill>
        <p:spPr bwMode="auto">
          <a:xfrm>
            <a:off x="2133600" y="2362200"/>
            <a:ext cx="4257675" cy="24384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smtClean="0"/>
              <a:t>إضافة تعليقات</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smtClean="0"/>
              <a:t>من الضروري أحياناً تضمين تفسيرات للبيانات أو الصيغ، خاصةً إذا كانت أوراق العمل </a:t>
            </a:r>
            <a:r>
              <a:rPr lang="ar-SA" dirty="0" err="1" smtClean="0"/>
              <a:t>معقدة.</a:t>
            </a:r>
            <a:r>
              <a:rPr lang="ar-SA" dirty="0" smtClean="0"/>
              <a:t> تسمح لك التعليقات بوضع تفسيرات أو تعريفات حيثما احتجت إليها في أوراق </a:t>
            </a:r>
            <a:r>
              <a:rPr lang="ar-SA" dirty="0" err="1" smtClean="0"/>
              <a:t>العمل.</a:t>
            </a:r>
            <a:r>
              <a:rPr lang="ar-SA" dirty="0" smtClean="0"/>
              <a:t> التعليقات مفيدة أيضاً عند تحرير أو مشاركة ملفات مع </a:t>
            </a:r>
            <a:r>
              <a:rPr lang="ar-SA" dirty="0" err="1" smtClean="0"/>
              <a:t>الآخرين.</a:t>
            </a:r>
            <a:r>
              <a:rPr lang="ar-SA" dirty="0" smtClean="0"/>
              <a:t> يمكنك ترك </a:t>
            </a:r>
            <a:r>
              <a:rPr lang="ar-SA" dirty="0" err="1" smtClean="0"/>
              <a:t>هذه </a:t>
            </a:r>
            <a:r>
              <a:rPr lang="ar-SA" dirty="0" smtClean="0"/>
              <a:t>"الملاحظات المصاحبة" في المصنف لطلب توضيحات من الآخرين أو التأكد من صحة </a:t>
            </a:r>
            <a:r>
              <a:rPr lang="ar-SA" dirty="0" err="1" smtClean="0"/>
              <a:t>المصنف.</a:t>
            </a:r>
            <a:r>
              <a:rPr lang="ar-SA" dirty="0" smtClean="0"/>
              <a:t> </a:t>
            </a:r>
            <a:endParaRPr lang="ar-SA"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rmAutofit/>
          </a:bodyPr>
          <a:lstStyle/>
          <a:p>
            <a:pPr algn="ctr"/>
            <a:r>
              <a:rPr lang="ar-SA" sz="2800" dirty="0" smtClean="0"/>
              <a:t>القسم </a:t>
            </a:r>
            <a:r>
              <a:rPr lang="ar-SA" sz="2800" dirty="0" smtClean="0"/>
              <a:t>4: تحرير المصنف</a:t>
            </a:r>
            <a:endParaRPr lang="ar-SA" sz="2800" dirty="0"/>
          </a:p>
        </p:txBody>
      </p:sp>
      <p:sp>
        <p:nvSpPr>
          <p:cNvPr id="3" name="Subtitle 2"/>
          <p:cNvSpPr>
            <a:spLocks noGrp="1"/>
          </p:cNvSpPr>
          <p:nvPr>
            <p:ph type="subTitle" idx="1"/>
          </p:nvPr>
        </p:nvSpPr>
        <p:spPr>
          <a:xfrm>
            <a:off x="152400" y="1219200"/>
            <a:ext cx="8305800" cy="4724400"/>
          </a:xfrm>
        </p:spPr>
        <p:txBody>
          <a:bodyPr numCol="2" rtlCol="1">
            <a:normAutofit fontScale="92500" lnSpcReduction="10000"/>
          </a:bodyPr>
          <a:lstStyle/>
          <a:p>
            <a:r>
              <a:rPr lang="ar-SA" b="1" dirty="0" smtClean="0"/>
              <a:t>سنتعلم في هذا الدرس كيف يتم:</a:t>
            </a:r>
            <a:endParaRPr lang="ar-JO" b="1" dirty="0" smtClean="0"/>
          </a:p>
          <a:p>
            <a:pPr lvl="0">
              <a:buFont typeface="Wingdings" pitchFamily="2" charset="2"/>
              <a:buChar char="v"/>
            </a:pPr>
            <a:r>
              <a:rPr lang="ar-SA" dirty="0" smtClean="0"/>
              <a:t>تغيير حجم الصفوف أو الأعمدة.</a:t>
            </a:r>
            <a:endParaRPr lang="en-US" dirty="0" smtClean="0"/>
          </a:p>
          <a:p>
            <a:pPr lvl="0">
              <a:buFont typeface="Wingdings" pitchFamily="2" charset="2"/>
              <a:buChar char="v"/>
            </a:pPr>
            <a:r>
              <a:rPr lang="ar-SA" dirty="0" smtClean="0"/>
              <a:t>تغيير محاذاة الخلية واتجاه </a:t>
            </a:r>
            <a:r>
              <a:rPr lang="ar-SA" dirty="0" err="1" smtClean="0"/>
              <a:t>النص.</a:t>
            </a:r>
            <a:r>
              <a:rPr lang="ar-SA" dirty="0" smtClean="0"/>
              <a:t> </a:t>
            </a:r>
            <a:endParaRPr lang="en-US" dirty="0" smtClean="0"/>
          </a:p>
          <a:p>
            <a:pPr lvl="0">
              <a:buFont typeface="Wingdings" pitchFamily="2" charset="2"/>
              <a:buChar char="v"/>
            </a:pPr>
            <a:r>
              <a:rPr lang="ar-SA" dirty="0" smtClean="0"/>
              <a:t>إنشاء تنسيق أرقام وتواريخ </a:t>
            </a:r>
            <a:r>
              <a:rPr lang="ar-SA" dirty="0" err="1" smtClean="0"/>
              <a:t>مخصصة.</a:t>
            </a:r>
            <a:r>
              <a:rPr lang="ar-SA" dirty="0" smtClean="0"/>
              <a:t> </a:t>
            </a:r>
            <a:endParaRPr lang="en-US" dirty="0" smtClean="0"/>
          </a:p>
          <a:p>
            <a:pPr lvl="0">
              <a:buFont typeface="Wingdings" pitchFamily="2" charset="2"/>
              <a:buChar char="v"/>
            </a:pPr>
            <a:r>
              <a:rPr lang="ar-SA" dirty="0" smtClean="0"/>
              <a:t>استخدام التنسيق </a:t>
            </a:r>
            <a:r>
              <a:rPr lang="ar-SA" dirty="0" err="1" smtClean="0"/>
              <a:t>الشرطي.</a:t>
            </a:r>
            <a:r>
              <a:rPr lang="ar-SA" dirty="0" smtClean="0"/>
              <a:t> </a:t>
            </a:r>
            <a:endParaRPr lang="en-US" dirty="0" smtClean="0"/>
          </a:p>
          <a:p>
            <a:pPr lvl="0">
              <a:buFont typeface="Wingdings" pitchFamily="2" charset="2"/>
              <a:buChar char="v"/>
            </a:pPr>
            <a:r>
              <a:rPr lang="ar-SA" dirty="0" smtClean="0"/>
              <a:t>استخدام نسخ </a:t>
            </a:r>
            <a:r>
              <a:rPr lang="ar-SA" dirty="0" err="1" smtClean="0"/>
              <a:t>التنسيق.</a:t>
            </a:r>
            <a:r>
              <a:rPr lang="ar-SA" dirty="0" smtClean="0"/>
              <a:t> </a:t>
            </a:r>
            <a:endParaRPr lang="en-US" dirty="0" smtClean="0"/>
          </a:p>
          <a:p>
            <a:pPr lvl="0">
              <a:buFont typeface="Wingdings" pitchFamily="2" charset="2"/>
              <a:buChar char="v"/>
            </a:pPr>
            <a:r>
              <a:rPr lang="ar-SA" dirty="0" smtClean="0"/>
              <a:t>دمج الخلايا المتجاورة </a:t>
            </a:r>
            <a:r>
              <a:rPr lang="ar-SA" dirty="0" err="1" smtClean="0"/>
              <a:t>معاً.</a:t>
            </a:r>
            <a:r>
              <a:rPr lang="ar-SA" dirty="0" smtClean="0"/>
              <a:t> </a:t>
            </a:r>
            <a:endParaRPr lang="en-US" dirty="0" smtClean="0"/>
          </a:p>
          <a:p>
            <a:pPr lvl="0">
              <a:buFont typeface="Wingdings" pitchFamily="2" charset="2"/>
              <a:buChar char="v"/>
            </a:pPr>
            <a:r>
              <a:rPr lang="ar-SA" dirty="0" smtClean="0"/>
              <a:t>استخدام الاحتواء </a:t>
            </a:r>
            <a:r>
              <a:rPr lang="ar-SA" dirty="0" err="1" smtClean="0"/>
              <a:t>التلقائي.</a:t>
            </a:r>
            <a:r>
              <a:rPr lang="ar-SA" dirty="0" smtClean="0"/>
              <a:t> </a:t>
            </a:r>
            <a:endParaRPr lang="en-US" dirty="0" smtClean="0"/>
          </a:p>
          <a:p>
            <a:pPr lvl="0">
              <a:buFont typeface="Wingdings" pitchFamily="2" charset="2"/>
              <a:buChar char="v"/>
            </a:pPr>
            <a:r>
              <a:rPr lang="ar-SA" dirty="0" smtClean="0"/>
              <a:t>تنسيق البحث </a:t>
            </a:r>
            <a:r>
              <a:rPr lang="ar-SA" dirty="0" err="1" smtClean="0"/>
              <a:t>والاستبدال.</a:t>
            </a:r>
            <a:r>
              <a:rPr lang="ar-SA" dirty="0" smtClean="0"/>
              <a:t> </a:t>
            </a:r>
            <a:endParaRPr lang="en-US" dirty="0" smtClean="0"/>
          </a:p>
          <a:p>
            <a:pPr lvl="0">
              <a:buFont typeface="Wingdings" pitchFamily="2" charset="2"/>
              <a:buChar char="v"/>
            </a:pPr>
            <a:r>
              <a:rPr lang="ar-SA" dirty="0" smtClean="0"/>
              <a:t>إضافة نماذج، وألوان، وحدود لورقة </a:t>
            </a:r>
            <a:r>
              <a:rPr lang="ar-SA" dirty="0" err="1" smtClean="0"/>
              <a:t>العمل.</a:t>
            </a:r>
            <a:r>
              <a:rPr lang="ar-SA" dirty="0" smtClean="0"/>
              <a:t> </a:t>
            </a:r>
            <a:endParaRPr lang="en-US" dirty="0" smtClean="0"/>
          </a:p>
          <a:p>
            <a:pPr lvl="0">
              <a:buFont typeface="Wingdings" pitchFamily="2" charset="2"/>
              <a:buChar char="v"/>
            </a:pPr>
            <a:endParaRPr lang="ar-JO" dirty="0" smtClean="0"/>
          </a:p>
          <a:p>
            <a:pPr lvl="0">
              <a:buFont typeface="Wingdings" pitchFamily="2" charset="2"/>
              <a:buChar char="v"/>
            </a:pPr>
            <a:endParaRPr lang="en-US" dirty="0" smtClean="0"/>
          </a:p>
          <a:p>
            <a:pPr lvl="0">
              <a:buFont typeface="Wingdings" pitchFamily="2" charset="2"/>
              <a:buChar char="v"/>
            </a:pPr>
            <a:r>
              <a:rPr lang="ar-SA" dirty="0" smtClean="0"/>
              <a:t>العمل </a:t>
            </a:r>
            <a:r>
              <a:rPr lang="ar-SA" dirty="0" smtClean="0"/>
              <a:t>مع الأنماط </a:t>
            </a:r>
            <a:r>
              <a:rPr lang="ar-SA" dirty="0" err="1" smtClean="0"/>
              <a:t>والنسق.</a:t>
            </a:r>
            <a:r>
              <a:rPr lang="ar-SA" dirty="0" smtClean="0"/>
              <a:t> </a:t>
            </a:r>
            <a:endParaRPr lang="en-US" dirty="0" smtClean="0"/>
          </a:p>
          <a:p>
            <a:pPr lvl="0">
              <a:buFont typeface="Wingdings" pitchFamily="2" charset="2"/>
              <a:buChar char="v"/>
            </a:pPr>
            <a:r>
              <a:rPr lang="ar-SA" dirty="0" smtClean="0"/>
              <a:t>إنشاء وتنسيق </a:t>
            </a:r>
            <a:r>
              <a:rPr lang="ar-SA" dirty="0" err="1" smtClean="0"/>
              <a:t>مخططات.</a:t>
            </a:r>
            <a:r>
              <a:rPr lang="ar-SA" dirty="0" smtClean="0"/>
              <a:t> </a:t>
            </a:r>
            <a:endParaRPr lang="en-US" dirty="0" smtClean="0"/>
          </a:p>
          <a:p>
            <a:pPr lvl="0">
              <a:buFont typeface="Wingdings" pitchFamily="2" charset="2"/>
              <a:buChar char="v"/>
            </a:pPr>
            <a:r>
              <a:rPr lang="ar-SA" dirty="0" smtClean="0"/>
              <a:t>تعزيز المخططات بأدوات </a:t>
            </a:r>
            <a:r>
              <a:rPr lang="ar-SA" dirty="0" err="1" smtClean="0"/>
              <a:t>رسم.</a:t>
            </a:r>
            <a:r>
              <a:rPr lang="ar-SA" dirty="0" smtClean="0"/>
              <a:t> </a:t>
            </a:r>
            <a:endParaRPr lang="en-US" dirty="0" smtClean="0"/>
          </a:p>
          <a:p>
            <a:pPr lvl="0">
              <a:buFont typeface="Wingdings" pitchFamily="2" charset="2"/>
              <a:buChar char="v"/>
            </a:pPr>
            <a:r>
              <a:rPr lang="ar-SA" dirty="0" smtClean="0"/>
              <a:t>تغيير نوع </a:t>
            </a:r>
            <a:r>
              <a:rPr lang="ar-SA" dirty="0" err="1" smtClean="0"/>
              <a:t>المخطط.</a:t>
            </a:r>
            <a:r>
              <a:rPr lang="ar-SA" dirty="0" smtClean="0"/>
              <a:t> </a:t>
            </a:r>
            <a:endParaRPr lang="en-US" dirty="0" smtClean="0"/>
          </a:p>
          <a:p>
            <a:pPr lvl="0">
              <a:buFont typeface="Wingdings" pitchFamily="2" charset="2"/>
              <a:buChar char="v"/>
            </a:pPr>
            <a:r>
              <a:rPr lang="ar-SA" dirty="0" smtClean="0"/>
              <a:t>تغيير بيانات المصدر </a:t>
            </a:r>
            <a:r>
              <a:rPr lang="ar-SA" dirty="0" err="1" smtClean="0"/>
              <a:t>لمخطط.</a:t>
            </a:r>
            <a:r>
              <a:rPr lang="ar-SA" dirty="0" smtClean="0"/>
              <a:t> </a:t>
            </a:r>
            <a:endParaRPr lang="en-US" dirty="0" smtClean="0"/>
          </a:p>
          <a:p>
            <a:pPr lvl="0">
              <a:buFont typeface="Wingdings" pitchFamily="2" charset="2"/>
              <a:buChar char="v"/>
            </a:pPr>
            <a:r>
              <a:rPr lang="ar-SA" dirty="0" smtClean="0"/>
              <a:t>العمل مع محاور المخطط ووسيلة الإيضاح.</a:t>
            </a:r>
            <a:endParaRPr lang="en-US" dirty="0" smtClean="0"/>
          </a:p>
          <a:p>
            <a:pPr lvl="0">
              <a:buFont typeface="Wingdings" pitchFamily="2" charset="2"/>
              <a:buChar char="v"/>
            </a:pPr>
            <a:r>
              <a:rPr lang="ar-SA" dirty="0" smtClean="0"/>
              <a:t>حفظ </a:t>
            </a:r>
            <a:r>
              <a:rPr lang="ar-SA" dirty="0" err="1" smtClean="0"/>
              <a:t>نمط </a:t>
            </a:r>
            <a:r>
              <a:rPr lang="ar-SA" dirty="0" smtClean="0"/>
              <a:t>/ تخطيط المخططات </a:t>
            </a:r>
            <a:r>
              <a:rPr lang="ar-SA" dirty="0" err="1" smtClean="0"/>
              <a:t>كقالب.</a:t>
            </a:r>
            <a:r>
              <a:rPr lang="ar-SA" dirty="0" smtClean="0"/>
              <a:t> </a:t>
            </a:r>
            <a:endParaRPr lang="en-US" dirty="0" smtClean="0"/>
          </a:p>
          <a:p>
            <a:pPr>
              <a:buFont typeface="Wingdings" pitchFamily="2" charset="2"/>
              <a:buChar char="v"/>
            </a:pPr>
            <a:r>
              <a:rPr lang="ar-SA" dirty="0" smtClean="0"/>
              <a:t>تحديد مراجع الخلية المطلقة </a:t>
            </a:r>
            <a:r>
              <a:rPr lang="ar-SA" dirty="0" err="1" smtClean="0"/>
              <a:t>والنسبية.</a:t>
            </a:r>
            <a:r>
              <a:rPr lang="ar-SA" dirty="0" smtClean="0"/>
              <a:t> </a:t>
            </a:r>
            <a:endParaRPr lang="ar-SA" dirty="0"/>
          </a:p>
        </p:txBody>
      </p:sp>
      <p:sp>
        <p:nvSpPr>
          <p:cNvPr id="5" name="Title 1"/>
          <p:cNvSpPr txBox="1">
            <a:spLocks/>
          </p:cNvSpPr>
          <p:nvPr/>
        </p:nvSpPr>
        <p:spPr>
          <a:xfrm>
            <a:off x="685800" y="2743200"/>
            <a:ext cx="7772400" cy="533400"/>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09600" y="3505200"/>
            <a:ext cx="7772400" cy="6096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5800"/>
          </a:xfrm>
        </p:spPr>
        <p:txBody>
          <a:bodyPr>
            <a:normAutofit/>
          </a:bodyPr>
          <a:lstStyle/>
          <a:p>
            <a:r>
              <a:rPr lang="ar-SA" sz="2800" dirty="0" smtClean="0"/>
              <a:t>فتح برنامج الإكسل</a:t>
            </a:r>
            <a:endParaRPr lang="ar-SA" sz="2800" dirty="0"/>
          </a:p>
        </p:txBody>
      </p:sp>
      <p:sp>
        <p:nvSpPr>
          <p:cNvPr id="3" name="Subtitle 2"/>
          <p:cNvSpPr>
            <a:spLocks noGrp="1"/>
          </p:cNvSpPr>
          <p:nvPr>
            <p:ph type="subTitle" idx="1"/>
          </p:nvPr>
        </p:nvSpPr>
        <p:spPr>
          <a:xfrm>
            <a:off x="685800" y="1143000"/>
            <a:ext cx="7772400" cy="4876800"/>
          </a:xfrm>
        </p:spPr>
        <p:txBody>
          <a:bodyPr>
            <a:normAutofit/>
          </a:bodyPr>
          <a:lstStyle/>
          <a:p>
            <a:pPr>
              <a:buFont typeface="Arial" pitchFamily="34" charset="0"/>
              <a:buChar char="•"/>
            </a:pPr>
            <a:r>
              <a:rPr lang="ar-SA" dirty="0" smtClean="0"/>
              <a:t>يمكنك فتح برنامج إكسل بعدة طرق مختلفة. إذا كان رمز إكسل مرئياً على سطح المكتب، قم بالنقر على الرمز مرتين لفتح البرنامج: </a:t>
            </a:r>
            <a:endParaRPr lang="en-US" dirty="0" smtClean="0"/>
          </a:p>
          <a:p>
            <a:pPr algn="r">
              <a:buFont typeface="Arial" pitchFamily="34" charset="0"/>
              <a:buChar char="•"/>
            </a:pPr>
            <a:endParaRPr lang="ar-SA" dirty="0"/>
          </a:p>
        </p:txBody>
      </p:sp>
      <p:pic>
        <p:nvPicPr>
          <p:cNvPr id="4098" name="Picture 2"/>
          <p:cNvPicPr>
            <a:picLocks noChangeAspect="1" noChangeArrowheads="1"/>
          </p:cNvPicPr>
          <p:nvPr/>
        </p:nvPicPr>
        <p:blipFill>
          <a:blip r:embed="rId2" cstate="print"/>
          <a:srcRect/>
          <a:stretch>
            <a:fillRect/>
          </a:stretch>
        </p:blipFill>
        <p:spPr bwMode="auto">
          <a:xfrm>
            <a:off x="4191000" y="2362200"/>
            <a:ext cx="657225" cy="1085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534362"/>
          </a:xfrm>
        </p:spPr>
        <p:txBody>
          <a:bodyPr>
            <a:noAutofit/>
          </a:bodyPr>
          <a:lstStyle/>
          <a:p>
            <a:pPr algn="ctr"/>
            <a:r>
              <a:rPr lang="ar-SA" sz="2800" dirty="0" smtClean="0"/>
              <a:t>الدرس </a:t>
            </a:r>
            <a:r>
              <a:rPr lang="ar-SA" sz="2800" dirty="0" smtClean="0"/>
              <a:t>4-1: تعديل الخلايا </a:t>
            </a:r>
            <a:r>
              <a:rPr lang="ar-SA" sz="2800" dirty="0" smtClean="0"/>
              <a:t>والبيانات</a:t>
            </a:r>
            <a:endParaRPr lang="ar-SA" sz="2800" dirty="0"/>
          </a:p>
        </p:txBody>
      </p:sp>
      <p:sp>
        <p:nvSpPr>
          <p:cNvPr id="3" name="Subtitle 2"/>
          <p:cNvSpPr>
            <a:spLocks noGrp="1"/>
          </p:cNvSpPr>
          <p:nvPr>
            <p:ph type="subTitle" idx="1"/>
          </p:nvPr>
        </p:nvSpPr>
        <p:spPr>
          <a:xfrm>
            <a:off x="2667000" y="685800"/>
            <a:ext cx="5715000" cy="5257800"/>
          </a:xfrm>
        </p:spPr>
        <p:txBody>
          <a:bodyPr>
            <a:normAutofit lnSpcReduction="10000"/>
          </a:bodyPr>
          <a:lstStyle/>
          <a:p>
            <a:r>
              <a:rPr lang="ar-SA" sz="2800" b="1" u="sng" dirty="0" smtClean="0"/>
              <a:t>تغيير حجم صفوف أو أعمدة</a:t>
            </a:r>
            <a:endParaRPr lang="ar-JO" sz="2800" b="1" u="sng" dirty="0" smtClean="0"/>
          </a:p>
          <a:p>
            <a:r>
              <a:rPr lang="ar-SA" b="1" dirty="0" smtClean="0"/>
              <a:t>لتغيير </a:t>
            </a:r>
            <a:r>
              <a:rPr lang="ar-SA" b="1" dirty="0" smtClean="0"/>
              <a:t>حجم </a:t>
            </a:r>
            <a:r>
              <a:rPr lang="ar-SA" b="1" dirty="0" err="1" smtClean="0"/>
              <a:t>عمود </a:t>
            </a:r>
            <a:r>
              <a:rPr lang="ar-SA" dirty="0" smtClean="0"/>
              <a:t>، ضع مؤشر </a:t>
            </a:r>
            <a:r>
              <a:rPr lang="ar-SA" dirty="0" err="1" smtClean="0"/>
              <a:t>الماوس</a:t>
            </a:r>
            <a:r>
              <a:rPr lang="ar-SA" dirty="0" smtClean="0"/>
              <a:t> على الخط الذي يقسم رؤوس </a:t>
            </a:r>
            <a:r>
              <a:rPr lang="ar-SA" dirty="0" err="1" smtClean="0"/>
              <a:t>العمود .</a:t>
            </a:r>
            <a:r>
              <a:rPr lang="ar-SA" dirty="0" smtClean="0"/>
              <a:t> على سبيل المثال، إذا أردت تغيير حجم العمود  </a:t>
            </a:r>
            <a:r>
              <a:rPr lang="en-US" dirty="0" smtClean="0"/>
              <a:t>B</a:t>
            </a:r>
            <a:r>
              <a:rPr lang="ar-JO" dirty="0" smtClean="0"/>
              <a:t>، فضع مؤشر </a:t>
            </a:r>
            <a:r>
              <a:rPr lang="ar-JO" dirty="0" err="1" smtClean="0"/>
              <a:t>الماوس</a:t>
            </a:r>
            <a:r>
              <a:rPr lang="ar-JO" dirty="0" smtClean="0"/>
              <a:t> على الخط الذي يفصل </a:t>
            </a:r>
            <a:r>
              <a:rPr lang="en-US" dirty="0" smtClean="0"/>
              <a:t>B</a:t>
            </a:r>
            <a:r>
              <a:rPr lang="ar-JO" dirty="0" smtClean="0"/>
              <a:t>  و </a:t>
            </a:r>
            <a:r>
              <a:rPr lang="en-US" dirty="0" smtClean="0"/>
              <a:t>C</a:t>
            </a:r>
            <a:r>
              <a:rPr lang="ar-JO" dirty="0" err="1" smtClean="0"/>
              <a:t>.</a:t>
            </a:r>
            <a:r>
              <a:rPr lang="ar-JO" dirty="0" smtClean="0"/>
              <a:t> سيتحول مؤشر </a:t>
            </a:r>
            <a:r>
              <a:rPr lang="ar-JO" dirty="0" err="1" smtClean="0"/>
              <a:t>الماوس</a:t>
            </a:r>
            <a:r>
              <a:rPr lang="ar-JO" dirty="0" smtClean="0"/>
              <a:t> إلى خط عمود ي بسهم صغير على </a:t>
            </a:r>
            <a:r>
              <a:rPr lang="ar-JO" dirty="0" err="1" smtClean="0"/>
              <a:t>الجانبين:</a:t>
            </a:r>
            <a:r>
              <a:rPr lang="ar-JO" dirty="0" smtClean="0"/>
              <a:t> </a:t>
            </a:r>
          </a:p>
          <a:p>
            <a:r>
              <a:rPr lang="ar-SA" dirty="0" smtClean="0"/>
              <a:t>عندما ترى هذا المؤشر، أنقر واضغط على يسار </a:t>
            </a:r>
            <a:r>
              <a:rPr lang="ar-SA" dirty="0" err="1" smtClean="0"/>
              <a:t>الماوس</a:t>
            </a:r>
            <a:r>
              <a:rPr lang="ar-SA" dirty="0" smtClean="0"/>
              <a:t> لسحب طرف العمود  إلى اليمين أو اليسار</a:t>
            </a:r>
            <a:endParaRPr lang="ar-JO" dirty="0" smtClean="0"/>
          </a:p>
          <a:p>
            <a:endParaRPr lang="ar-JO" dirty="0" smtClean="0"/>
          </a:p>
          <a:p>
            <a:r>
              <a:rPr lang="ar-JO" b="1" dirty="0" smtClean="0"/>
              <a:t>لتغيير حجم صف</a:t>
            </a:r>
            <a:r>
              <a:rPr lang="ar-JO" dirty="0" smtClean="0"/>
              <a:t>، ضع المؤشر على الخط الذي يفصل رؤوس  الصف ثم أنقر واسحب للأعلى أو للأسفل لجعل الصف أكبر أو أصغر</a:t>
            </a:r>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JO" dirty="0" smtClean="0"/>
          </a:p>
          <a:p>
            <a:endParaRPr lang="ar-SA" dirty="0"/>
          </a:p>
        </p:txBody>
      </p:sp>
      <p:sp>
        <p:nvSpPr>
          <p:cNvPr id="5" name="Title 1"/>
          <p:cNvSpPr txBox="1">
            <a:spLocks/>
          </p:cNvSpPr>
          <p:nvPr/>
        </p:nvSpPr>
        <p:spPr>
          <a:xfrm>
            <a:off x="685800" y="3048000"/>
            <a:ext cx="7772400" cy="5343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3611607"/>
            <a:ext cx="7772400" cy="884193"/>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1027" name="Picture 3"/>
          <p:cNvPicPr>
            <a:picLocks noChangeAspect="1" noChangeArrowheads="1"/>
          </p:cNvPicPr>
          <p:nvPr/>
        </p:nvPicPr>
        <p:blipFill>
          <a:blip r:embed="rId2" cstate="print"/>
          <a:srcRect/>
          <a:stretch>
            <a:fillRect/>
          </a:stretch>
        </p:blipFill>
        <p:spPr bwMode="auto">
          <a:xfrm>
            <a:off x="152400" y="914400"/>
            <a:ext cx="2590800" cy="2667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152400" y="4419600"/>
            <a:ext cx="2590800" cy="160020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smtClean="0"/>
              <a:t>تعديل محاذاة الخلية</a:t>
            </a:r>
            <a:endParaRPr lang="ar-SA" sz="2800" dirty="0"/>
          </a:p>
        </p:txBody>
      </p:sp>
      <p:sp>
        <p:nvSpPr>
          <p:cNvPr id="3" name="Subtitle 2"/>
          <p:cNvSpPr>
            <a:spLocks noGrp="1"/>
          </p:cNvSpPr>
          <p:nvPr>
            <p:ph type="subTitle" idx="1"/>
          </p:nvPr>
        </p:nvSpPr>
        <p:spPr>
          <a:xfrm>
            <a:off x="685800" y="1143000"/>
            <a:ext cx="7772400" cy="4648200"/>
          </a:xfrm>
        </p:spPr>
        <p:txBody>
          <a:bodyPr>
            <a:normAutofit/>
          </a:bodyPr>
          <a:lstStyle/>
          <a:p>
            <a:r>
              <a:rPr lang="ar-SA" dirty="0" smtClean="0"/>
              <a:t>لمحاذاة البيانات داخل ورقة عمل، اختر الخلية أو الخلايا التي تريد تعديلها ثم استخدم الأوامر في مجموعة المحاذاة على </a:t>
            </a:r>
            <a:r>
              <a:rPr lang="ar-SA" dirty="0" err="1" smtClean="0"/>
              <a:t>تبويبة</a:t>
            </a:r>
            <a:r>
              <a:rPr lang="ar-SA" dirty="0" smtClean="0"/>
              <a:t> الصفحة </a:t>
            </a:r>
            <a:r>
              <a:rPr lang="ar-SA" dirty="0" err="1" smtClean="0"/>
              <a:t>الرئيسية:</a:t>
            </a:r>
            <a:r>
              <a:rPr lang="ar-SA" dirty="0" smtClean="0"/>
              <a:t> </a:t>
            </a:r>
            <a:endParaRPr lang="ar-JO" dirty="0" smtClean="0"/>
          </a:p>
          <a:p>
            <a:pPr>
              <a:buFont typeface="Wingdings" pitchFamily="2" charset="2"/>
              <a:buChar char="v"/>
            </a:pPr>
            <a:r>
              <a:rPr lang="ar-SA" dirty="0" smtClean="0"/>
              <a:t>محاذاة عمودية</a:t>
            </a:r>
            <a:endParaRPr lang="ar-JO" dirty="0" smtClean="0"/>
          </a:p>
          <a:p>
            <a:pPr>
              <a:buFont typeface="Wingdings" pitchFamily="2" charset="2"/>
              <a:buChar char="v"/>
            </a:pPr>
            <a:r>
              <a:rPr lang="ar-SA" dirty="0" smtClean="0"/>
              <a:t>محاذاة أفقية</a:t>
            </a:r>
            <a:endParaRPr lang="ar-JO" dirty="0" smtClean="0"/>
          </a:p>
          <a:p>
            <a:pPr>
              <a:buFont typeface="Wingdings" pitchFamily="2" charset="2"/>
              <a:buChar char="v"/>
            </a:pPr>
            <a:r>
              <a:rPr lang="ar-SA" dirty="0" smtClean="0"/>
              <a:t>الاتجاه</a:t>
            </a:r>
            <a:endParaRPr lang="ar-JO" dirty="0" smtClean="0"/>
          </a:p>
          <a:p>
            <a:pPr>
              <a:buFont typeface="Wingdings" pitchFamily="2" charset="2"/>
              <a:buChar char="v"/>
            </a:pPr>
            <a:r>
              <a:rPr lang="ar-SA" dirty="0" err="1" smtClean="0"/>
              <a:t>زيادة </a:t>
            </a:r>
            <a:r>
              <a:rPr lang="ar-SA" dirty="0" smtClean="0"/>
              <a:t>/ إنقاص المسافة البادئة</a:t>
            </a:r>
            <a:endParaRPr lang="ar-JO" dirty="0" smtClean="0"/>
          </a:p>
          <a:p>
            <a:pPr>
              <a:buFont typeface="Wingdings" pitchFamily="2" charset="2"/>
              <a:buChar char="v"/>
            </a:pPr>
            <a:r>
              <a:rPr lang="ar-SA" dirty="0" smtClean="0"/>
              <a:t>التفاف النص</a:t>
            </a:r>
            <a:endParaRPr lang="ar-JO" dirty="0" smtClean="0"/>
          </a:p>
          <a:p>
            <a:pPr>
              <a:buFont typeface="Wingdings" pitchFamily="2" charset="2"/>
              <a:buChar char="v"/>
            </a:pPr>
            <a:r>
              <a:rPr lang="ar-SA" dirty="0" smtClean="0"/>
              <a:t>دمج و توسيط </a:t>
            </a:r>
            <a:endParaRPr lang="ar-JO" dirty="0" smtClean="0"/>
          </a:p>
          <a:p>
            <a:endParaRPr lang="ar-SA" dirty="0"/>
          </a:p>
        </p:txBody>
      </p:sp>
      <p:pic>
        <p:nvPicPr>
          <p:cNvPr id="2050" name="Picture 2"/>
          <p:cNvPicPr>
            <a:picLocks noChangeAspect="1" noChangeArrowheads="1"/>
          </p:cNvPicPr>
          <p:nvPr/>
        </p:nvPicPr>
        <p:blipFill>
          <a:blip r:embed="rId2" cstate="print"/>
          <a:srcRect/>
          <a:stretch>
            <a:fillRect/>
          </a:stretch>
        </p:blipFill>
        <p:spPr bwMode="auto">
          <a:xfrm>
            <a:off x="1295400" y="2362200"/>
            <a:ext cx="2543175" cy="847725"/>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r>
              <a:rPr lang="ar-SA" sz="2800" dirty="0" smtClean="0"/>
              <a:t>استدارة النص</a:t>
            </a:r>
            <a:endParaRPr lang="ar-SA" sz="2800" dirty="0"/>
          </a:p>
        </p:txBody>
      </p:sp>
      <p:sp>
        <p:nvSpPr>
          <p:cNvPr id="3" name="Subtitle 2"/>
          <p:cNvSpPr>
            <a:spLocks noGrp="1"/>
          </p:cNvSpPr>
          <p:nvPr>
            <p:ph type="subTitle" idx="1"/>
          </p:nvPr>
        </p:nvSpPr>
        <p:spPr>
          <a:xfrm>
            <a:off x="609600" y="1143000"/>
            <a:ext cx="7772400" cy="4876800"/>
          </a:xfrm>
        </p:spPr>
        <p:txBody>
          <a:bodyPr>
            <a:normAutofit/>
          </a:bodyPr>
          <a:lstStyle/>
          <a:p>
            <a:r>
              <a:rPr lang="ar-SA" dirty="0" smtClean="0"/>
              <a:t>يمكن للنص المستدير إظهار ورقة العمل بصورة أفضل، وتحسين التنظيم، ووضوح </a:t>
            </a:r>
            <a:r>
              <a:rPr lang="ar-SA" dirty="0" err="1" smtClean="0"/>
              <a:t>القراءة.</a:t>
            </a:r>
            <a:r>
              <a:rPr lang="ar-SA" dirty="0" smtClean="0"/>
              <a:t> يمكن لاستدارة النص أيضاً جعل عرض أو طباعة ورقة عمل كبيرة أسهل لأنه لا يتعين على عرض العمود  استيعاب طول الأوصاف </a:t>
            </a:r>
            <a:r>
              <a:rPr lang="ar-SA" dirty="0" err="1" smtClean="0"/>
              <a:t>النصية.</a:t>
            </a:r>
            <a:r>
              <a:rPr lang="ar-SA" dirty="0" smtClean="0"/>
              <a:t> </a:t>
            </a:r>
            <a:endParaRPr lang="en-US" dirty="0" smtClean="0"/>
          </a:p>
          <a:p>
            <a:r>
              <a:rPr lang="ar-SA" dirty="0" smtClean="0"/>
              <a:t>بعد اختيار خلية أو نطاقاً من الخلايا، أنقر زر الاتجاه في مجموعة المحاذاة في </a:t>
            </a:r>
            <a:r>
              <a:rPr lang="ar-SA" dirty="0" err="1" smtClean="0"/>
              <a:t>تبويبة</a:t>
            </a:r>
            <a:r>
              <a:rPr lang="ar-SA" dirty="0" smtClean="0"/>
              <a:t> الصفحة الرئيسية، واختر المحاذاة التي </a:t>
            </a:r>
            <a:r>
              <a:rPr lang="ar-SA" dirty="0" err="1" smtClean="0"/>
              <a:t>تريدها:</a:t>
            </a:r>
            <a:r>
              <a:rPr lang="ar-SA" dirty="0" smtClean="0"/>
              <a:t> </a:t>
            </a:r>
            <a:endParaRPr lang="ar-SA" dirty="0"/>
          </a:p>
        </p:txBody>
      </p:sp>
      <p:pic>
        <p:nvPicPr>
          <p:cNvPr id="3074" name="Picture 2"/>
          <p:cNvPicPr>
            <a:picLocks noChangeAspect="1" noChangeArrowheads="1"/>
          </p:cNvPicPr>
          <p:nvPr/>
        </p:nvPicPr>
        <p:blipFill>
          <a:blip r:embed="rId2" cstate="print"/>
          <a:srcRect/>
          <a:stretch>
            <a:fillRect/>
          </a:stretch>
        </p:blipFill>
        <p:spPr bwMode="auto">
          <a:xfrm>
            <a:off x="1981200" y="3886200"/>
            <a:ext cx="5086350" cy="1924050"/>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
            <a:ext cx="7772400" cy="762962"/>
          </a:xfrm>
        </p:spPr>
        <p:txBody>
          <a:bodyPr>
            <a:normAutofit/>
          </a:bodyPr>
          <a:lstStyle/>
          <a:p>
            <a:r>
              <a:rPr lang="ar-SA" sz="2800" dirty="0" smtClean="0"/>
              <a:t>إنشاء تنسيق أرقام وتواريخ مخصصة </a:t>
            </a:r>
            <a:endParaRPr lang="ar-SA" sz="2800" dirty="0"/>
          </a:p>
        </p:txBody>
      </p:sp>
      <p:sp>
        <p:nvSpPr>
          <p:cNvPr id="3" name="Subtitle 2"/>
          <p:cNvSpPr>
            <a:spLocks noGrp="1"/>
          </p:cNvSpPr>
          <p:nvPr>
            <p:ph type="subTitle" idx="1"/>
          </p:nvPr>
        </p:nvSpPr>
        <p:spPr>
          <a:xfrm>
            <a:off x="2514600" y="1371600"/>
            <a:ext cx="5943600" cy="3439711"/>
          </a:xfrm>
        </p:spPr>
        <p:txBody>
          <a:bodyPr>
            <a:normAutofit/>
          </a:bodyPr>
          <a:lstStyle/>
          <a:p>
            <a:r>
              <a:rPr lang="ar-SA" dirty="0" smtClean="0"/>
              <a:t>يزود إكسل مجموعة من </a:t>
            </a:r>
            <a:r>
              <a:rPr lang="ar-SA" dirty="0" err="1" smtClean="0"/>
              <a:t>تنسيقات</a:t>
            </a:r>
            <a:r>
              <a:rPr lang="ar-SA" dirty="0" smtClean="0"/>
              <a:t> الأرقام والتاريخ لتعمل معها، لكن قد تحتاج أحياناً لشيء </a:t>
            </a:r>
            <a:r>
              <a:rPr lang="ar-SA" dirty="0" err="1" smtClean="0"/>
              <a:t>مختلف.</a:t>
            </a:r>
            <a:r>
              <a:rPr lang="ar-SA" dirty="0" smtClean="0"/>
              <a:t> يمكنك إنشاء </a:t>
            </a:r>
            <a:r>
              <a:rPr lang="ar-SA" dirty="0" err="1" smtClean="0"/>
              <a:t>تنسيقات</a:t>
            </a:r>
            <a:r>
              <a:rPr lang="ar-SA" dirty="0" smtClean="0"/>
              <a:t> الأرقام والتواريخ الخاصة بك لعرض بياناتك كما ترغب </a:t>
            </a:r>
            <a:r>
              <a:rPr lang="ar-SA" dirty="0" err="1" smtClean="0"/>
              <a:t>بالضبط.</a:t>
            </a:r>
            <a:r>
              <a:rPr lang="ar-SA" dirty="0" smtClean="0"/>
              <a:t> </a:t>
            </a:r>
            <a:r>
              <a:rPr lang="ar-SA" dirty="0" err="1" smtClean="0"/>
              <a:t>تنسيقات</a:t>
            </a:r>
            <a:r>
              <a:rPr lang="ar-SA" dirty="0" smtClean="0"/>
              <a:t> أرقام إكسل التلقائية ظاهرة في مجموعة الأرقام في </a:t>
            </a:r>
            <a:r>
              <a:rPr lang="ar-SA" dirty="0" err="1" smtClean="0"/>
              <a:t>تبويبة</a:t>
            </a:r>
            <a:r>
              <a:rPr lang="ar-SA" dirty="0" smtClean="0"/>
              <a:t> الصفحة </a:t>
            </a:r>
            <a:r>
              <a:rPr lang="ar-SA" dirty="0" err="1" smtClean="0"/>
              <a:t>الرئيسية:</a:t>
            </a:r>
            <a:r>
              <a:rPr lang="ar-SA" dirty="0" smtClean="0"/>
              <a:t> </a:t>
            </a:r>
            <a:endParaRPr lang="ar-SA" dirty="0"/>
          </a:p>
        </p:txBody>
      </p:sp>
      <p:pic>
        <p:nvPicPr>
          <p:cNvPr id="4098" name="Picture 2"/>
          <p:cNvPicPr>
            <a:picLocks noChangeAspect="1" noChangeArrowheads="1"/>
          </p:cNvPicPr>
          <p:nvPr/>
        </p:nvPicPr>
        <p:blipFill>
          <a:blip r:embed="rId2" cstate="print"/>
          <a:srcRect/>
          <a:stretch>
            <a:fillRect/>
          </a:stretch>
        </p:blipFill>
        <p:spPr bwMode="auto">
          <a:xfrm>
            <a:off x="685800" y="1447800"/>
            <a:ext cx="1757362" cy="4495800"/>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Autofit/>
          </a:bodyPr>
          <a:lstStyle/>
          <a:p>
            <a:pPr algn="ctr"/>
            <a:r>
              <a:rPr lang="ar-SA" sz="2800" dirty="0" smtClean="0"/>
              <a:t>الدرس 4-2: تنسيق </a:t>
            </a:r>
            <a:r>
              <a:rPr lang="ar-SA" sz="2800" dirty="0" smtClean="0"/>
              <a:t>الخلية</a:t>
            </a:r>
            <a:endParaRPr lang="ar-SA" sz="2800" dirty="0"/>
          </a:p>
        </p:txBody>
      </p:sp>
      <p:sp>
        <p:nvSpPr>
          <p:cNvPr id="3" name="Subtitle 2"/>
          <p:cNvSpPr>
            <a:spLocks noGrp="1"/>
          </p:cNvSpPr>
          <p:nvPr>
            <p:ph type="subTitle" idx="1"/>
          </p:nvPr>
        </p:nvSpPr>
        <p:spPr>
          <a:xfrm>
            <a:off x="685800" y="1219200"/>
            <a:ext cx="7772400" cy="4724400"/>
          </a:xfrm>
        </p:spPr>
        <p:txBody>
          <a:bodyPr>
            <a:normAutofit fontScale="92500" lnSpcReduction="10000"/>
          </a:bodyPr>
          <a:lstStyle/>
          <a:p>
            <a:r>
              <a:rPr lang="ar-SA" sz="3000" b="1" u="sng" dirty="0" smtClean="0"/>
              <a:t>التنسيق الشرطي</a:t>
            </a:r>
            <a:endParaRPr lang="ar-JO" sz="3000" b="1" u="sng" dirty="0" smtClean="0"/>
          </a:p>
          <a:p>
            <a:r>
              <a:rPr lang="ar-JO" dirty="0" smtClean="0"/>
              <a:t>يسمح </a:t>
            </a:r>
            <a:r>
              <a:rPr lang="ar-JO" dirty="0" smtClean="0"/>
              <a:t>لك إكسل بتنسيق البيانات بناءً على القيم التي تفترضها البيانات في وقت </a:t>
            </a:r>
            <a:r>
              <a:rPr lang="ar-JO" dirty="0" err="1" smtClean="0"/>
              <a:t>معين.</a:t>
            </a:r>
            <a:r>
              <a:rPr lang="ar-JO" dirty="0" smtClean="0"/>
              <a:t> ويدعى هذا التنسيق الشرطي ويجعل أنواعاً معينة من أوراق العمل سهلة </a:t>
            </a:r>
            <a:r>
              <a:rPr lang="ar-JO" dirty="0" err="1" smtClean="0"/>
              <a:t>القراءة.</a:t>
            </a:r>
            <a:r>
              <a:rPr lang="ar-JO" dirty="0" smtClean="0"/>
              <a:t> من المفيد لأوراق العمل التي تظهر أرقاماً </a:t>
            </a:r>
            <a:r>
              <a:rPr lang="ar-JO" dirty="0" err="1" smtClean="0"/>
              <a:t>مالية (أسود </a:t>
            </a:r>
            <a:r>
              <a:rPr lang="ar-JO" dirty="0" smtClean="0"/>
              <a:t>= إيجابي، </a:t>
            </a:r>
            <a:r>
              <a:rPr lang="ar-JO" dirty="0" err="1" smtClean="0"/>
              <a:t>أحمر </a:t>
            </a:r>
            <a:r>
              <a:rPr lang="ar-JO" dirty="0" smtClean="0"/>
              <a:t>= سلبي)، نتائج </a:t>
            </a:r>
            <a:r>
              <a:rPr lang="ar-JO" dirty="0" err="1" smtClean="0"/>
              <a:t>الفحص </a:t>
            </a:r>
            <a:r>
              <a:rPr lang="ar-JO" dirty="0" smtClean="0"/>
              <a:t>(لون تغيير النتائج بناءً على قيمها)، أو أي وقت تريد تمييز البيانات الواقعة ضمن قيمة </a:t>
            </a:r>
            <a:r>
              <a:rPr lang="ar-JO" dirty="0" err="1" smtClean="0"/>
              <a:t>معينة.</a:t>
            </a:r>
            <a:r>
              <a:rPr lang="ar-JO" dirty="0" smtClean="0"/>
              <a:t> </a:t>
            </a:r>
          </a:p>
          <a:p>
            <a:endParaRPr lang="ar-JO" dirty="0" smtClean="0"/>
          </a:p>
          <a:p>
            <a:r>
              <a:rPr lang="ar-SA" sz="3000" b="1" dirty="0" smtClean="0"/>
              <a:t>نسخ التنسيق </a:t>
            </a:r>
            <a:endParaRPr lang="en-US" sz="3000" b="1" dirty="0" smtClean="0"/>
          </a:p>
          <a:p>
            <a:r>
              <a:rPr lang="ar-SA" dirty="0" smtClean="0"/>
              <a:t>نسخ التنسيق ميزة مفيدة جداً تساعدك على حفظ وقت </a:t>
            </a:r>
            <a:r>
              <a:rPr lang="ar-SA" dirty="0" err="1" smtClean="0"/>
              <a:t>التنسيق.</a:t>
            </a:r>
            <a:r>
              <a:rPr lang="ar-SA" dirty="0" smtClean="0"/>
              <a:t> يمكنك بنسخ التنسيق نسخ التنسيق من خلية واحدة وتطبيقه على خلايا أخرى في ورقة </a:t>
            </a:r>
            <a:r>
              <a:rPr lang="ar-SA" dirty="0" err="1" smtClean="0"/>
              <a:t>العمل.</a:t>
            </a:r>
            <a:r>
              <a:rPr lang="ar-SA" dirty="0" smtClean="0"/>
              <a:t> وهذا مفيد إذا كنت لا ترغب بإنشاء ورقة عمل وليس لديك الوقت لتكرار </a:t>
            </a:r>
            <a:r>
              <a:rPr lang="ar-SA" dirty="0" err="1" smtClean="0"/>
              <a:t>التنسيق.</a:t>
            </a:r>
            <a:r>
              <a:rPr lang="ar-SA" dirty="0" smtClean="0"/>
              <a:t> </a:t>
            </a:r>
            <a:endParaRPr lang="ar-JO" dirty="0"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smtClean="0"/>
              <a:t>دمج الخلايا والاحتواء التلقائي</a:t>
            </a:r>
            <a:endParaRPr lang="ar-SA" sz="2800"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smtClean="0"/>
              <a:t>تساعدك ميزة</a:t>
            </a:r>
            <a:r>
              <a:rPr lang="ar-SA" b="1" dirty="0" smtClean="0"/>
              <a:t> دمج الخلايا </a:t>
            </a:r>
            <a:r>
              <a:rPr lang="ar-SA" dirty="0" smtClean="0"/>
              <a:t>على تغيير الإعداد الطبيعي لورقة </a:t>
            </a:r>
            <a:r>
              <a:rPr lang="ar-SA" dirty="0" err="1" smtClean="0"/>
              <a:t>العمل.</a:t>
            </a:r>
            <a:r>
              <a:rPr lang="ar-SA" dirty="0" smtClean="0"/>
              <a:t> قد تحتاج أحياناً إلى خلية طويلة لعنوان، أو قد تحتاج إلى تغيير حجم الأعمدة أو الصفوف لعرض عناصر </a:t>
            </a:r>
            <a:r>
              <a:rPr lang="ar-SA" dirty="0" err="1" smtClean="0"/>
              <a:t>طويلة.</a:t>
            </a:r>
            <a:r>
              <a:rPr lang="ar-SA" dirty="0" smtClean="0"/>
              <a:t> يمكنك استخدام أمر الدمج إذا احتجت إلى وضع نص أو قيمة في خلية وكان لا يتوفر لديك حيز لتغيير حجم الصف أو </a:t>
            </a:r>
            <a:r>
              <a:rPr lang="ar-SA" dirty="0" err="1" smtClean="0"/>
              <a:t>العمود .</a:t>
            </a:r>
            <a:r>
              <a:rPr lang="ar-SA" dirty="0" smtClean="0"/>
              <a:t> يسمح لك هذا الأمر بتحديد مجموعة من الخلايا، سواءً بشكل متقاطع مع صف أو أسفل </a:t>
            </a:r>
            <a:r>
              <a:rPr lang="ar-SA" dirty="0" err="1" smtClean="0"/>
              <a:t>عمود </a:t>
            </a:r>
            <a:r>
              <a:rPr lang="ar-SA" dirty="0" smtClean="0"/>
              <a:t>، ودمجها لتشكيل خلية كبيرة واحدة.</a:t>
            </a:r>
            <a:endParaRPr lang="en-US" dirty="0" smtClean="0"/>
          </a:p>
          <a:p>
            <a:endParaRPr lang="ar-JO" dirty="0" smtClean="0"/>
          </a:p>
          <a:p>
            <a:endParaRPr lang="ar-SA"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10562"/>
          </a:xfrm>
        </p:spPr>
        <p:txBody>
          <a:bodyPr>
            <a:normAutofit/>
          </a:bodyPr>
          <a:lstStyle/>
          <a:p>
            <a:r>
              <a:rPr lang="ar-SA" sz="2800" dirty="0" smtClean="0"/>
              <a:t>تنسيق البحث والاستبدال</a:t>
            </a:r>
            <a:endParaRPr lang="ar-SA" sz="2800" dirty="0"/>
          </a:p>
        </p:txBody>
      </p:sp>
      <p:sp>
        <p:nvSpPr>
          <p:cNvPr id="3" name="Subtitle 2"/>
          <p:cNvSpPr>
            <a:spLocks noGrp="1"/>
          </p:cNvSpPr>
          <p:nvPr>
            <p:ph type="subTitle" idx="1"/>
          </p:nvPr>
        </p:nvSpPr>
        <p:spPr>
          <a:xfrm>
            <a:off x="685800" y="914400"/>
            <a:ext cx="7772400" cy="4876800"/>
          </a:xfrm>
        </p:spPr>
        <p:txBody>
          <a:bodyPr>
            <a:normAutofit/>
          </a:bodyPr>
          <a:lstStyle/>
          <a:p>
            <a:r>
              <a:rPr lang="ar-SA" dirty="0" smtClean="0"/>
              <a:t>يمكنك استخدام أمر البحث والاستبدال للبحث في المصنف عن مصطلح معين واستبداله بشيء </a:t>
            </a:r>
            <a:r>
              <a:rPr lang="ar-SA" dirty="0" err="1" smtClean="0"/>
              <a:t>آخر.</a:t>
            </a:r>
            <a:r>
              <a:rPr lang="ar-SA" dirty="0" smtClean="0"/>
              <a:t> يسمح لك البحث والاستبدال البحث عن واستبدال أنواع معينة من </a:t>
            </a:r>
            <a:r>
              <a:rPr lang="ar-SA" dirty="0" err="1" smtClean="0"/>
              <a:t>التنسيق.</a:t>
            </a:r>
            <a:r>
              <a:rPr lang="ar-SA" dirty="0" smtClean="0"/>
              <a:t> وهذه الميزة نموذجية لاستبدال نمط تنسيق منتشر في كامل ورقة </a:t>
            </a:r>
            <a:r>
              <a:rPr lang="ar-SA" dirty="0" err="1" smtClean="0"/>
              <a:t>العمل.</a:t>
            </a:r>
            <a:r>
              <a:rPr lang="ar-SA" dirty="0" smtClean="0"/>
              <a:t> لاستخدام البحث والاستبدال مع التنسيق، أنقر الصفحة </a:t>
            </a:r>
            <a:r>
              <a:rPr lang="ar-SA" dirty="0" err="1" smtClean="0"/>
              <a:t>الرئيسية </a:t>
            </a:r>
            <a:r>
              <a:rPr lang="ar-SA" dirty="0" smtClean="0"/>
              <a:t>← بحث </a:t>
            </a:r>
            <a:r>
              <a:rPr lang="ar-SA" dirty="0" err="1" smtClean="0"/>
              <a:t>وتحديد.</a:t>
            </a:r>
            <a:r>
              <a:rPr lang="ar-SA" dirty="0" smtClean="0"/>
              <a:t> عندما يظهر المربع بحث واستبدال، أنقر </a:t>
            </a:r>
            <a:r>
              <a:rPr lang="ar-SA" dirty="0" err="1" smtClean="0"/>
              <a:t>تبويبة</a:t>
            </a:r>
            <a:r>
              <a:rPr lang="ar-SA" dirty="0" smtClean="0"/>
              <a:t> </a:t>
            </a:r>
            <a:r>
              <a:rPr lang="ar-SA" dirty="0" err="1" smtClean="0"/>
              <a:t>الاستبدال.</a:t>
            </a:r>
            <a:r>
              <a:rPr lang="ar-SA" dirty="0" smtClean="0"/>
              <a:t> </a:t>
            </a:r>
            <a:endParaRPr lang="ar-SA" dirty="0"/>
          </a:p>
        </p:txBody>
      </p:sp>
      <p:pic>
        <p:nvPicPr>
          <p:cNvPr id="175105" name="Picture 1"/>
          <p:cNvPicPr>
            <a:picLocks noChangeAspect="1" noChangeArrowheads="1"/>
          </p:cNvPicPr>
          <p:nvPr/>
        </p:nvPicPr>
        <p:blipFill>
          <a:blip r:embed="rId2" cstate="print"/>
          <a:srcRect/>
          <a:stretch>
            <a:fillRect/>
          </a:stretch>
        </p:blipFill>
        <p:spPr bwMode="auto">
          <a:xfrm>
            <a:off x="762000" y="3581400"/>
            <a:ext cx="4695825" cy="186690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8199"/>
          </a:xfrm>
        </p:spPr>
        <p:txBody>
          <a:bodyPr>
            <a:noAutofit/>
          </a:bodyPr>
          <a:lstStyle/>
          <a:p>
            <a:pPr algn="ctr"/>
            <a:r>
              <a:rPr lang="ar-JO" sz="2800" dirty="0" smtClean="0"/>
              <a:t>الدرس 4-3: تعزيز مظهر ورقة العمل</a:t>
            </a:r>
            <a:br>
              <a:rPr lang="ar-JO" sz="2800" dirty="0" smtClean="0"/>
            </a:br>
            <a:endParaRPr lang="ar-SA" sz="2800" dirty="0"/>
          </a:p>
        </p:txBody>
      </p:sp>
      <p:sp>
        <p:nvSpPr>
          <p:cNvPr id="3" name="Subtitle 2"/>
          <p:cNvSpPr>
            <a:spLocks noGrp="1"/>
          </p:cNvSpPr>
          <p:nvPr>
            <p:ph type="subTitle" idx="1"/>
          </p:nvPr>
        </p:nvSpPr>
        <p:spPr>
          <a:xfrm>
            <a:off x="3886200" y="685800"/>
            <a:ext cx="4724400" cy="5105400"/>
          </a:xfrm>
        </p:spPr>
        <p:txBody>
          <a:bodyPr>
            <a:normAutofit lnSpcReduction="10000"/>
          </a:bodyPr>
          <a:lstStyle/>
          <a:p>
            <a:r>
              <a:rPr lang="ar-SA" sz="3000" b="1" u="sng" dirty="0" smtClean="0"/>
              <a:t>إضافة نماذج وألوان</a:t>
            </a:r>
            <a:endParaRPr lang="ar-JO" sz="3000" b="1" u="sng" dirty="0" smtClean="0"/>
          </a:p>
          <a:p>
            <a:r>
              <a:rPr lang="ar-SA" dirty="0" smtClean="0"/>
              <a:t>قليلٌ </a:t>
            </a:r>
            <a:r>
              <a:rPr lang="ar-SA" dirty="0" smtClean="0"/>
              <a:t>من الألوان هنا وهناك يساعد في تعزيز مظهر ورقة </a:t>
            </a:r>
            <a:r>
              <a:rPr lang="ar-SA" dirty="0" err="1" smtClean="0"/>
              <a:t>العمل.</a:t>
            </a:r>
            <a:r>
              <a:rPr lang="ar-SA" dirty="0" smtClean="0"/>
              <a:t> على سبيل المثال، إضافة بعض الألوان البراقة إلى العناوين أو المجاميع </a:t>
            </a:r>
            <a:r>
              <a:rPr lang="ar-SA" dirty="0" err="1" smtClean="0"/>
              <a:t>الفرعية </a:t>
            </a:r>
            <a:r>
              <a:rPr lang="ar-SA" dirty="0" smtClean="0"/>
              <a:t>/ المجاميع يجعل من ورقة العمل أسهل للقراءة وتجذب انتباه القارئ لما هو </a:t>
            </a:r>
            <a:r>
              <a:rPr lang="ar-SA" dirty="0" err="1" smtClean="0"/>
              <a:t>مهم.</a:t>
            </a:r>
            <a:r>
              <a:rPr lang="ar-SA" dirty="0" smtClean="0"/>
              <a:t> </a:t>
            </a:r>
            <a:endParaRPr lang="ar-JO" dirty="0" smtClean="0"/>
          </a:p>
          <a:p>
            <a:r>
              <a:rPr lang="ar-SA" dirty="0" smtClean="0"/>
              <a:t>أنقر الصفحة </a:t>
            </a:r>
            <a:r>
              <a:rPr lang="ar-SA" dirty="0" err="1" smtClean="0"/>
              <a:t>الرئيسية </a:t>
            </a:r>
            <a:r>
              <a:rPr lang="ar-SA" dirty="0" smtClean="0"/>
              <a:t>← سهم لون التعبئة وحرك </a:t>
            </a:r>
            <a:r>
              <a:rPr lang="ar-SA" dirty="0" err="1" smtClean="0"/>
              <a:t>الماوس</a:t>
            </a:r>
            <a:r>
              <a:rPr lang="ar-SA" dirty="0" smtClean="0"/>
              <a:t> على الألوان </a:t>
            </a:r>
            <a:r>
              <a:rPr lang="ar-SA" dirty="0" err="1" smtClean="0"/>
              <a:t>المختلفة.</a:t>
            </a:r>
            <a:r>
              <a:rPr lang="ar-SA" dirty="0" smtClean="0"/>
              <a:t> يمكنك اختيار ألوان من النسق الذي تستخدمه حالياً أو الاختيار من تحديد ألوان </a:t>
            </a:r>
            <a:r>
              <a:rPr lang="ar-SA" dirty="0" err="1" smtClean="0"/>
              <a:t>قياسية.</a:t>
            </a:r>
            <a:r>
              <a:rPr lang="ar-SA" dirty="0" smtClean="0"/>
              <a:t> أنقر على لون لتطبيقه على تحديدك</a:t>
            </a:r>
            <a:endParaRPr lang="ar-SA" dirty="0"/>
          </a:p>
        </p:txBody>
      </p:sp>
      <p:sp>
        <p:nvSpPr>
          <p:cNvPr id="5" name="Title 1"/>
          <p:cNvSpPr txBox="1">
            <a:spLocks/>
          </p:cNvSpPr>
          <p:nvPr/>
        </p:nvSpPr>
        <p:spPr>
          <a:xfrm>
            <a:off x="685800" y="2743200"/>
            <a:ext cx="7772400" cy="686762"/>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ar-SA" sz="28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Subtitle 2"/>
          <p:cNvSpPr txBox="1">
            <a:spLocks/>
          </p:cNvSpPr>
          <p:nvPr/>
        </p:nvSpPr>
        <p:spPr>
          <a:xfrm>
            <a:off x="685800" y="3505200"/>
            <a:ext cx="7772400" cy="2133600"/>
          </a:xfrm>
          <a:prstGeom prst="rect">
            <a:avLst/>
          </a:prstGeom>
        </p:spPr>
        <p:txBody>
          <a:bodyPr vert="horz" lIns="45720" rIns="45720">
            <a:normAutofit/>
          </a:bodyPr>
          <a:lstStyle/>
          <a:p>
            <a:pPr marL="0" marR="64008"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endParaRPr kumimoji="0" lang="ar-SA" sz="2700" b="0" i="0" u="none" strike="noStrike" kern="1200" cap="none" spc="0" normalizeH="0" baseline="0" noProof="0" dirty="0">
              <a:ln>
                <a:noFill/>
              </a:ln>
              <a:solidFill>
                <a:schemeClr val="tx2"/>
              </a:solidFill>
              <a:effectLst/>
              <a:uLnTx/>
              <a:uFillTx/>
              <a:latin typeface="+mn-lt"/>
              <a:ea typeface="+mn-ea"/>
              <a:cs typeface="+mn-cs"/>
            </a:endParaRPr>
          </a:p>
        </p:txBody>
      </p:sp>
      <p:pic>
        <p:nvPicPr>
          <p:cNvPr id="174081" name="Picture 1"/>
          <p:cNvPicPr>
            <a:picLocks noChangeAspect="1" noChangeArrowheads="1"/>
          </p:cNvPicPr>
          <p:nvPr/>
        </p:nvPicPr>
        <p:blipFill>
          <a:blip r:embed="rId2" cstate="print"/>
          <a:srcRect/>
          <a:stretch>
            <a:fillRect/>
          </a:stretch>
        </p:blipFill>
        <p:spPr bwMode="auto">
          <a:xfrm>
            <a:off x="228600" y="1676400"/>
            <a:ext cx="3581400" cy="4114800"/>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smtClean="0"/>
              <a:t>إضافة حدود</a:t>
            </a:r>
            <a:endParaRPr lang="ar-SA" sz="2800" dirty="0"/>
          </a:p>
        </p:txBody>
      </p:sp>
      <p:sp>
        <p:nvSpPr>
          <p:cNvPr id="3" name="Subtitle 2"/>
          <p:cNvSpPr>
            <a:spLocks noGrp="1"/>
          </p:cNvSpPr>
          <p:nvPr>
            <p:ph type="subTitle" idx="1"/>
          </p:nvPr>
        </p:nvSpPr>
        <p:spPr>
          <a:xfrm>
            <a:off x="685800" y="1066800"/>
            <a:ext cx="7772400" cy="3744511"/>
          </a:xfrm>
        </p:spPr>
        <p:txBody>
          <a:bodyPr>
            <a:normAutofit/>
          </a:bodyPr>
          <a:lstStyle/>
          <a:p>
            <a:r>
              <a:rPr lang="ar-JO" dirty="0" smtClean="0"/>
              <a:t>يمكن أن تساعد الحدود في تمييز بيانات محددة في ورقة العمل، أو إضفاء مظهر جميل على ورقة </a:t>
            </a:r>
            <a:r>
              <a:rPr lang="ar-JO" dirty="0" err="1" smtClean="0"/>
              <a:t>العمل.</a:t>
            </a:r>
            <a:r>
              <a:rPr lang="ar-JO" dirty="0" smtClean="0"/>
              <a:t> وعلى الرغم من ظهور خطوط الشبكة التي تقسم الصفوف والأعمدة لتتمكن من رؤيتها في ورقة العمل، إلا إنها لا </a:t>
            </a:r>
            <a:r>
              <a:rPr lang="ar-JO" dirty="0" err="1" smtClean="0"/>
              <a:t>تُطبَع.</a:t>
            </a:r>
            <a:r>
              <a:rPr lang="ar-JO" dirty="0" smtClean="0"/>
              <a:t> </a:t>
            </a:r>
          </a:p>
          <a:p>
            <a:endParaRPr lang="ar-JO" dirty="0" smtClean="0"/>
          </a:p>
          <a:p>
            <a:r>
              <a:rPr lang="ar-JO" dirty="0" smtClean="0"/>
              <a:t>لإضافة حد إلى ورقة العمل، اختر نطاقاً من البيانات وانقر سهم السحب للأسفل بجانب الصفحة </a:t>
            </a:r>
            <a:r>
              <a:rPr lang="ar-JO" dirty="0" err="1" smtClean="0"/>
              <a:t>الرئيسية </a:t>
            </a:r>
            <a:r>
              <a:rPr lang="ar-JO" dirty="0" smtClean="0"/>
              <a:t>← </a:t>
            </a:r>
            <a:r>
              <a:rPr lang="ar-JO" dirty="0" err="1" smtClean="0"/>
              <a:t>حدود.</a:t>
            </a:r>
            <a:r>
              <a:rPr lang="ar-JO" dirty="0" smtClean="0"/>
              <a:t> اختر نوع الحد الذي ترغب تطبيقه على </a:t>
            </a:r>
            <a:r>
              <a:rPr lang="ar-JO" dirty="0" err="1" smtClean="0"/>
              <a:t>النطاق </a:t>
            </a:r>
            <a:r>
              <a:rPr lang="ar-JO" dirty="0" smtClean="0"/>
              <a:t>(بما فيه بلا حدود)، وستضاف الحدود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4362"/>
          </a:xfrm>
        </p:spPr>
        <p:txBody>
          <a:bodyPr>
            <a:normAutofit/>
          </a:bodyPr>
          <a:lstStyle/>
          <a:p>
            <a:r>
              <a:rPr lang="ar-SA" sz="2800" dirty="0" smtClean="0"/>
              <a:t>العمل مع الأنماط</a:t>
            </a:r>
            <a:endParaRPr lang="ar-SA" sz="2800" dirty="0"/>
          </a:p>
        </p:txBody>
      </p:sp>
      <p:sp>
        <p:nvSpPr>
          <p:cNvPr id="3" name="Subtitle 2"/>
          <p:cNvSpPr>
            <a:spLocks noGrp="1"/>
          </p:cNvSpPr>
          <p:nvPr>
            <p:ph type="subTitle" idx="1"/>
          </p:nvPr>
        </p:nvSpPr>
        <p:spPr>
          <a:xfrm>
            <a:off x="3886200" y="685800"/>
            <a:ext cx="4572000" cy="4876800"/>
          </a:xfrm>
        </p:spPr>
        <p:txBody>
          <a:bodyPr>
            <a:normAutofit/>
          </a:bodyPr>
          <a:lstStyle/>
          <a:p>
            <a:r>
              <a:rPr lang="ar-JO" dirty="0" smtClean="0"/>
              <a:t>النمط عبارة عن مجموعة من خيارات التنسيق الممكن إعطاؤها اسم وحفظها وتطبيقها على خلية أو على نطاق من </a:t>
            </a:r>
            <a:r>
              <a:rPr lang="ar-JO" dirty="0" err="1" smtClean="0"/>
              <a:t>الخلايا.</a:t>
            </a:r>
            <a:r>
              <a:rPr lang="ar-JO" dirty="0" smtClean="0"/>
              <a:t> يمكنك إنشاء نمط أو تعديل نمط موجود لإنشاء خيارات التنسيق التي تحتاجها لورقة </a:t>
            </a:r>
            <a:r>
              <a:rPr lang="ar-JO" dirty="0" err="1" smtClean="0"/>
              <a:t>العمل.</a:t>
            </a:r>
            <a:r>
              <a:rPr lang="ar-JO" dirty="0" smtClean="0"/>
              <a:t> يزود إكسل قائمة كبيرة من الأنماط الحالية التي يمكنك اختيارها لتطبيقها على الخلايا</a:t>
            </a:r>
          </a:p>
          <a:p>
            <a:r>
              <a:rPr lang="ar-SA" dirty="0" smtClean="0"/>
              <a:t>لاستخدام نمط حالي، اختر خلية أو نطاقاً من الخلايا واختر نطاقاً بنقر الصفحة </a:t>
            </a:r>
            <a:r>
              <a:rPr lang="ar-SA" dirty="0" err="1" smtClean="0"/>
              <a:t>الرئيسية </a:t>
            </a:r>
            <a:r>
              <a:rPr lang="ar-SA" dirty="0" smtClean="0"/>
              <a:t>← أنماط </a:t>
            </a:r>
            <a:r>
              <a:rPr lang="ar-SA" dirty="0" err="1" smtClean="0"/>
              <a:t>الخلايا:</a:t>
            </a:r>
            <a:r>
              <a:rPr lang="ar-SA" dirty="0" smtClean="0"/>
              <a:t> </a:t>
            </a:r>
            <a:endParaRPr lang="ar-JO" dirty="0" smtClean="0"/>
          </a:p>
          <a:p>
            <a:endParaRPr lang="ar-SA" dirty="0"/>
          </a:p>
        </p:txBody>
      </p:sp>
      <p:pic>
        <p:nvPicPr>
          <p:cNvPr id="172033" name="Picture 1"/>
          <p:cNvPicPr>
            <a:picLocks noChangeAspect="1" noChangeArrowheads="1"/>
          </p:cNvPicPr>
          <p:nvPr/>
        </p:nvPicPr>
        <p:blipFill>
          <a:blip r:embed="rId2" cstate="print"/>
          <a:srcRect/>
          <a:stretch>
            <a:fillRect/>
          </a:stretch>
        </p:blipFill>
        <p:spPr bwMode="auto">
          <a:xfrm>
            <a:off x="457200" y="762000"/>
            <a:ext cx="3505200" cy="5257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smtClean="0"/>
              <a:t>التفاعل مع برنامج </a:t>
            </a:r>
            <a:r>
              <a:rPr lang="ar-SA" sz="2800" dirty="0" smtClean="0"/>
              <a:t>إكسل</a:t>
            </a:r>
            <a:endParaRPr lang="ar-SA" sz="2800" dirty="0"/>
          </a:p>
        </p:txBody>
      </p:sp>
      <p:sp>
        <p:nvSpPr>
          <p:cNvPr id="3" name="Subtitle 2"/>
          <p:cNvSpPr>
            <a:spLocks noGrp="1"/>
          </p:cNvSpPr>
          <p:nvPr>
            <p:ph type="subTitle" idx="1"/>
          </p:nvPr>
        </p:nvSpPr>
        <p:spPr>
          <a:xfrm>
            <a:off x="838200" y="685800"/>
            <a:ext cx="7543800" cy="1676400"/>
          </a:xfrm>
        </p:spPr>
        <p:txBody>
          <a:bodyPr>
            <a:normAutofit lnSpcReduction="10000"/>
          </a:bodyPr>
          <a:lstStyle/>
          <a:p>
            <a:r>
              <a:rPr lang="ar-SA" dirty="0" smtClean="0"/>
              <a:t>سترى عندما تفتح إكسل شيئاً يشبه الصورة أدناه. هذه هي واجهة تطبيق المستخدم. لنتناول أساسيات ما ستراه وكيفية التفاعل مع واجهة التطبيق. وسنغطي هذه العناصر بتفصيل أكثر كلما تقدمنا في هذا الدليل:</a:t>
            </a:r>
            <a:endParaRPr lang="en-US" dirty="0" smtClean="0"/>
          </a:p>
          <a:p>
            <a:pPr algn="r"/>
            <a:endParaRPr lang="ar-SA" dirty="0"/>
          </a:p>
        </p:txBody>
      </p:sp>
      <p:pic>
        <p:nvPicPr>
          <p:cNvPr id="5122" name="Picture 2"/>
          <p:cNvPicPr>
            <a:picLocks noChangeAspect="1" noChangeArrowheads="1"/>
          </p:cNvPicPr>
          <p:nvPr/>
        </p:nvPicPr>
        <p:blipFill>
          <a:blip r:embed="rId2" cstate="print"/>
          <a:srcRect/>
          <a:stretch>
            <a:fillRect/>
          </a:stretch>
        </p:blipFill>
        <p:spPr bwMode="auto">
          <a:xfrm>
            <a:off x="0" y="1905000"/>
            <a:ext cx="5562600" cy="4038600"/>
          </a:xfrm>
          <a:prstGeom prst="rect">
            <a:avLst/>
          </a:prstGeom>
          <a:noFill/>
          <a:ln w="9525">
            <a:noFill/>
            <a:miter lim="800000"/>
            <a:headEnd/>
            <a:tailEnd/>
          </a:ln>
          <a:effectLst/>
        </p:spPr>
      </p:pic>
      <p:sp>
        <p:nvSpPr>
          <p:cNvPr id="5" name="Subtitle 2"/>
          <p:cNvSpPr txBox="1">
            <a:spLocks/>
          </p:cNvSpPr>
          <p:nvPr/>
        </p:nvSpPr>
        <p:spPr>
          <a:xfrm>
            <a:off x="4876800" y="2286001"/>
            <a:ext cx="3581400" cy="3581400"/>
          </a:xfrm>
          <a:prstGeom prst="rect">
            <a:avLst/>
          </a:prstGeom>
        </p:spPr>
        <p:txBody>
          <a:bodyPr vert="horz" lIns="45720" rIns="45720">
            <a:normAutofit fontScale="92500" lnSpcReduction="20000"/>
          </a:bodyPr>
          <a:lstStyle/>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شريط أدوات الوصول السريع</a:t>
            </a:r>
            <a:endParaRPr kumimoji="0" lang="en-US"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تبويبات</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أوامر الشريط</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مربع الاسم</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شريط الصيغة</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مساحة العمل</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تبويبات المصنف</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SA" sz="2700" i="0" u="none" strike="noStrike" kern="1200" cap="none" spc="0" normalizeH="0" baseline="0" noProof="0" dirty="0" smtClean="0">
                <a:ln>
                  <a:noFill/>
                </a:ln>
                <a:solidFill>
                  <a:schemeClr val="tx2"/>
                </a:solidFill>
                <a:effectLst/>
                <a:uLnTx/>
                <a:uFillTx/>
                <a:latin typeface="+mn-lt"/>
                <a:ea typeface="+mn-ea"/>
                <a:cs typeface="+mn-cs"/>
              </a:rPr>
              <a:t>شريط المعلومات</a:t>
            </a:r>
            <a:endParaRPr kumimoji="0" lang="ar-JO" sz="2700" i="0" u="none" strike="noStrike" kern="1200" cap="none" spc="0" normalizeH="0" baseline="0" noProof="0" dirty="0" smtClean="0">
              <a:ln>
                <a:noFill/>
              </a:ln>
              <a:solidFill>
                <a:schemeClr val="tx2"/>
              </a:solidFill>
              <a:effectLst/>
              <a:uLnTx/>
              <a:uFillTx/>
              <a:latin typeface="+mn-lt"/>
              <a:ea typeface="+mn-ea"/>
              <a:cs typeface="+mn-cs"/>
            </a:endParaRPr>
          </a:p>
          <a:p>
            <a:pPr marL="514350" marR="64008" lvl="0" indent="-514350" algn="r" defTabSz="914400" rtl="1" eaLnBrk="1" fontAlgn="auto" latinLnBrk="0" hangingPunct="1">
              <a:lnSpc>
                <a:spcPct val="100000"/>
              </a:lnSpc>
              <a:spcBef>
                <a:spcPts val="400"/>
              </a:spcBef>
              <a:spcAft>
                <a:spcPts val="0"/>
              </a:spcAft>
              <a:buClr>
                <a:schemeClr val="accent1"/>
              </a:buClr>
              <a:buSzPct val="68000"/>
              <a:buFont typeface="+mj-lt"/>
              <a:buAutoNum type="arabicPeriod"/>
              <a:tabLst/>
              <a:defRPr/>
            </a:pPr>
            <a:r>
              <a:rPr kumimoji="0" lang="ar-JO" sz="2700" i="0" u="none" strike="noStrike" kern="1200" cap="none" spc="0" normalizeH="0" baseline="0" noProof="0" dirty="0" smtClean="0">
                <a:ln>
                  <a:noFill/>
                </a:ln>
                <a:solidFill>
                  <a:schemeClr val="tx2"/>
                </a:solidFill>
                <a:effectLst/>
                <a:uLnTx/>
                <a:uFillTx/>
                <a:latin typeface="+mn-lt"/>
                <a:ea typeface="+mn-ea"/>
                <a:cs typeface="+mn-cs"/>
              </a:rPr>
              <a:t>أشرطة التمرير</a:t>
            </a:r>
            <a:endParaRPr kumimoji="0" lang="ar-SA" sz="270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smtClean="0"/>
              <a:t>العمل مع النسق</a:t>
            </a:r>
            <a:endParaRPr lang="ar-SA" sz="2800" dirty="0"/>
          </a:p>
        </p:txBody>
      </p:sp>
      <p:sp>
        <p:nvSpPr>
          <p:cNvPr id="3" name="Subtitle 2"/>
          <p:cNvSpPr>
            <a:spLocks noGrp="1"/>
          </p:cNvSpPr>
          <p:nvPr>
            <p:ph type="subTitle" idx="1"/>
          </p:nvPr>
        </p:nvSpPr>
        <p:spPr>
          <a:xfrm>
            <a:off x="609600" y="990600"/>
            <a:ext cx="7772400" cy="4648200"/>
          </a:xfrm>
        </p:spPr>
        <p:txBody>
          <a:bodyPr/>
          <a:lstStyle/>
          <a:p>
            <a:r>
              <a:rPr lang="ar-SA" dirty="0" smtClean="0"/>
              <a:t>يوفر إكسل، كما تعرف، مجموعة واسعة من خيارات التخصيص لتغيير مظهر ورقة </a:t>
            </a:r>
            <a:r>
              <a:rPr lang="ar-SA" dirty="0" err="1" smtClean="0"/>
              <a:t>العمل.</a:t>
            </a:r>
            <a:r>
              <a:rPr lang="ar-SA" dirty="0" smtClean="0"/>
              <a:t> يمكن جمع جميع التأثيرات التي تعاملنا معها في هذا الدرس معاً في نسق </a:t>
            </a:r>
            <a:r>
              <a:rPr lang="ar-SA" dirty="0" err="1" smtClean="0"/>
              <a:t>واحد.</a:t>
            </a:r>
            <a:r>
              <a:rPr lang="ar-SA" dirty="0" smtClean="0"/>
              <a:t> يسمح لك النسق بتطبيق تنسيق الخط، الألوان، التأثيرات، الأنماط، وأنواع التنسيق الأخرى مرةً </a:t>
            </a:r>
            <a:r>
              <a:rPr lang="ar-SA" dirty="0" err="1" smtClean="0"/>
              <a:t>واحدة.</a:t>
            </a:r>
            <a:r>
              <a:rPr lang="ar-SA" dirty="0" smtClean="0"/>
              <a:t> </a:t>
            </a:r>
            <a:endParaRPr lang="en-US" dirty="0" smtClean="0"/>
          </a:p>
          <a:p>
            <a:endParaRPr lang="ar-SA"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pPr algn="ctr"/>
            <a:r>
              <a:rPr lang="ar-SA" sz="2800" dirty="0" smtClean="0"/>
              <a:t>الدرس 4-4: العمل مع المخططات، الجزء 1</a:t>
            </a:r>
            <a:endParaRPr lang="ar-SA" sz="2800" dirty="0"/>
          </a:p>
        </p:txBody>
      </p:sp>
      <p:sp>
        <p:nvSpPr>
          <p:cNvPr id="3" name="Subtitle 2"/>
          <p:cNvSpPr>
            <a:spLocks noGrp="1"/>
          </p:cNvSpPr>
          <p:nvPr>
            <p:ph type="subTitle" idx="1"/>
          </p:nvPr>
        </p:nvSpPr>
        <p:spPr>
          <a:xfrm>
            <a:off x="685800" y="990600"/>
            <a:ext cx="7772400" cy="4800600"/>
          </a:xfrm>
        </p:spPr>
        <p:txBody>
          <a:bodyPr>
            <a:normAutofit/>
          </a:bodyPr>
          <a:lstStyle/>
          <a:p>
            <a:r>
              <a:rPr lang="ar-JO" dirty="0" smtClean="0"/>
              <a:t>إذا ألقيت نظرة على جدول كبير من الأرقام، فقد يكون في غاية الصعوبة معرفة ما يجري </a:t>
            </a:r>
            <a:r>
              <a:rPr lang="ar-JO" dirty="0" err="1" smtClean="0"/>
              <a:t>بالبيانات.</a:t>
            </a:r>
            <a:r>
              <a:rPr lang="ar-JO" dirty="0" smtClean="0"/>
              <a:t> يساعد التنسيق الشرطي، لكن الصورة أحياناً أفضل من ألف </a:t>
            </a:r>
            <a:r>
              <a:rPr lang="ar-JO" dirty="0" err="1" smtClean="0"/>
              <a:t>كلمة.</a:t>
            </a:r>
            <a:r>
              <a:rPr lang="ar-JO" dirty="0" smtClean="0"/>
              <a:t> يوفر إكسل أدوات تخطيط فعالة تساعد على إنشاء عرض أكثر معنى </a:t>
            </a:r>
            <a:r>
              <a:rPr lang="ar-JO" dirty="0" err="1" smtClean="0"/>
              <a:t>للبيانات.</a:t>
            </a:r>
            <a:r>
              <a:rPr lang="ar-JO" dirty="0" smtClean="0"/>
              <a:t> سنتعلم في هذا الدرس كيفية إنشاء وتنسيق والتحكم بمخطط.</a:t>
            </a:r>
          </a:p>
          <a:p>
            <a:endParaRPr lang="ar-JO" dirty="0"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599"/>
          </a:xfrm>
        </p:spPr>
        <p:txBody>
          <a:bodyPr>
            <a:normAutofit/>
          </a:bodyPr>
          <a:lstStyle/>
          <a:p>
            <a:r>
              <a:rPr lang="ar-SA" sz="2800" dirty="0" smtClean="0"/>
              <a:t>إنشاء مخطط</a:t>
            </a:r>
            <a:endParaRPr lang="ar-SA" sz="2800" dirty="0"/>
          </a:p>
        </p:txBody>
      </p:sp>
      <p:sp>
        <p:nvSpPr>
          <p:cNvPr id="3" name="Subtitle 2"/>
          <p:cNvSpPr>
            <a:spLocks noGrp="1"/>
          </p:cNvSpPr>
          <p:nvPr>
            <p:ph type="subTitle" idx="1"/>
          </p:nvPr>
        </p:nvSpPr>
        <p:spPr>
          <a:xfrm>
            <a:off x="838200" y="838200"/>
            <a:ext cx="7543800" cy="5181600"/>
          </a:xfrm>
        </p:spPr>
        <p:txBody>
          <a:bodyPr>
            <a:normAutofit/>
          </a:bodyPr>
          <a:lstStyle/>
          <a:p>
            <a:r>
              <a:rPr lang="ar-SA" dirty="0" smtClean="0"/>
              <a:t>فكر قبل إنشاء مخطط بنوع المخطط </a:t>
            </a:r>
            <a:r>
              <a:rPr lang="ar-SA" dirty="0" err="1" smtClean="0"/>
              <a:t>المطلوب.</a:t>
            </a:r>
            <a:r>
              <a:rPr lang="ar-SA" dirty="0" smtClean="0"/>
              <a:t> فالمخططات الدائرية والمخططات العمود </a:t>
            </a:r>
            <a:r>
              <a:rPr lang="ar-SA" dirty="0" err="1" smtClean="0"/>
              <a:t>ية</a:t>
            </a:r>
            <a:r>
              <a:rPr lang="ar-SA" dirty="0" smtClean="0"/>
              <a:t> جيدة لإظهار </a:t>
            </a:r>
            <a:r>
              <a:rPr lang="ar-SA" dirty="0" err="1" smtClean="0"/>
              <a:t>المقارنات.</a:t>
            </a:r>
            <a:r>
              <a:rPr lang="ar-SA" dirty="0" smtClean="0"/>
              <a:t> يمكن أن تكون الرسوم الخطية مفيدة لإظهار الاتجاهات ورسم العلاقات بين </a:t>
            </a:r>
            <a:r>
              <a:rPr lang="ar-SA" dirty="0" err="1" smtClean="0"/>
              <a:t>المتغيرات.</a:t>
            </a:r>
            <a:r>
              <a:rPr lang="ar-SA" dirty="0" smtClean="0"/>
              <a:t> بإمكان إكسل إنتاج جداول ثلاثية الأبعاد قد لا تكون الأفضل لتقرير داخلي لكنها رائعة لموقع ويب أو نشرات </a:t>
            </a:r>
            <a:r>
              <a:rPr lang="ar-SA" dirty="0" err="1" smtClean="0"/>
              <a:t>ترويجية.</a:t>
            </a:r>
            <a:r>
              <a:rPr lang="ar-SA" dirty="0" smtClean="0"/>
              <a:t> </a:t>
            </a:r>
            <a:endParaRPr lang="en-US" dirty="0" smtClean="0"/>
          </a:p>
          <a:p>
            <a:r>
              <a:rPr lang="ar-SA" dirty="0" smtClean="0"/>
              <a:t> </a:t>
            </a:r>
            <a:endParaRPr lang="en-US" dirty="0" smtClean="0"/>
          </a:p>
          <a:p>
            <a:r>
              <a:rPr lang="ar-SA" dirty="0" smtClean="0"/>
              <a:t>لإنشاء مخطط، اختر البيانات التي تريد استخدامها في </a:t>
            </a:r>
            <a:r>
              <a:rPr lang="ar-SA" dirty="0" err="1" smtClean="0"/>
              <a:t>الجدول.</a:t>
            </a:r>
            <a:r>
              <a:rPr lang="ar-SA" dirty="0" smtClean="0"/>
              <a:t> يجب أن تشمل هذه البيانات بعض المعرفات مثل عناوين الصف الظاهرة هنا ليتمكن إكسل من التعرف على البيانات.</a:t>
            </a:r>
            <a:endParaRPr lang="en-US" dirty="0" smtClean="0"/>
          </a:p>
          <a:p>
            <a:r>
              <a:rPr lang="ar-SA" dirty="0" smtClean="0"/>
              <a:t>أنقر الآن </a:t>
            </a:r>
            <a:r>
              <a:rPr lang="ar-SA" dirty="0" err="1" smtClean="0"/>
              <a:t>إدراج </a:t>
            </a:r>
            <a:r>
              <a:rPr lang="ar-SA" dirty="0" smtClean="0"/>
              <a:t>← دائري لعرض قائمة بالمخططات الدائرية </a:t>
            </a:r>
            <a:r>
              <a:rPr lang="ar-SA" dirty="0" err="1" smtClean="0"/>
              <a:t>الممكنة.</a:t>
            </a:r>
            <a:r>
              <a:rPr lang="ar-SA" dirty="0" smtClean="0"/>
              <a:t> سنختار لهذا المثال المخطط الدائري المجزأ ثلاثي </a:t>
            </a:r>
            <a:r>
              <a:rPr lang="ar-SA" dirty="0" err="1" smtClean="0"/>
              <a:t>الأبعاد:</a:t>
            </a:r>
            <a:r>
              <a:rPr lang="ar-SA" dirty="0" smtClean="0"/>
              <a:t> </a:t>
            </a:r>
            <a:endParaRPr lang="en-US" dirty="0" smtClean="0"/>
          </a:p>
          <a:p>
            <a:endParaRPr lang="en-US" dirty="0" smtClean="0"/>
          </a:p>
          <a:p>
            <a:endParaRPr lang="en-US" dirty="0" smtClean="0"/>
          </a:p>
          <a:p>
            <a:endParaRPr lang="ar-SA"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599"/>
          </a:xfrm>
        </p:spPr>
        <p:txBody>
          <a:bodyPr>
            <a:normAutofit/>
          </a:bodyPr>
          <a:lstStyle/>
          <a:p>
            <a:r>
              <a:rPr lang="ar-SA" sz="2800" dirty="0" smtClean="0"/>
              <a:t>تعيين نمط المخطط باستخدام </a:t>
            </a:r>
            <a:r>
              <a:rPr lang="ar-SA" sz="2800" dirty="0" err="1" smtClean="0"/>
              <a:t>تبويبة</a:t>
            </a:r>
            <a:r>
              <a:rPr lang="ar-SA" sz="2800" dirty="0" smtClean="0"/>
              <a:t> التصميم</a:t>
            </a:r>
            <a:endParaRPr lang="ar-SA" sz="2800" dirty="0"/>
          </a:p>
        </p:txBody>
      </p:sp>
      <p:sp>
        <p:nvSpPr>
          <p:cNvPr id="3" name="Subtitle 2"/>
          <p:cNvSpPr>
            <a:spLocks noGrp="1"/>
          </p:cNvSpPr>
          <p:nvPr>
            <p:ph type="subTitle" idx="1"/>
          </p:nvPr>
        </p:nvSpPr>
        <p:spPr>
          <a:xfrm>
            <a:off x="685800" y="838200"/>
            <a:ext cx="7772400" cy="5181600"/>
          </a:xfrm>
        </p:spPr>
        <p:txBody>
          <a:bodyPr>
            <a:normAutofit fontScale="92500"/>
          </a:bodyPr>
          <a:lstStyle/>
          <a:p>
            <a:r>
              <a:rPr lang="ar-SA" dirty="0" smtClean="0"/>
              <a:t> ليس من الصعوبة تغيير المخطط بعد </a:t>
            </a:r>
            <a:r>
              <a:rPr lang="ar-SA" dirty="0" err="1" smtClean="0"/>
              <a:t>إنشاءه </a:t>
            </a:r>
            <a:r>
              <a:rPr lang="ar-SA" dirty="0" smtClean="0"/>
              <a:t>– حيث يمكنك تعديل أي شيء يتعلق بالمخطط، بما فيه الحجم واللون والتخطيط والإعداد والتأثيرات البصرية والتأثيرات ثلاثية الأبعاد ونوع المخطط وحتى البيانات التي تم استخدامها لإنشاء المخطط أول </a:t>
            </a:r>
            <a:r>
              <a:rPr lang="ar-SA" dirty="0" err="1" smtClean="0"/>
              <a:t>مرة.</a:t>
            </a:r>
            <a:r>
              <a:rPr lang="ar-SA" dirty="0" smtClean="0"/>
              <a:t> للعمل مع مخطط، أنقر الحد المحيط </a:t>
            </a:r>
            <a:r>
              <a:rPr lang="ar-SA" dirty="0" err="1" smtClean="0"/>
              <a:t>بالمخطط.</a:t>
            </a:r>
            <a:r>
              <a:rPr lang="ar-SA" dirty="0" smtClean="0"/>
              <a:t> سيعمل هذا على فتح ميزة من مزايا إكسل تدعى </a:t>
            </a:r>
            <a:r>
              <a:rPr lang="ar-SA" b="1" dirty="0" err="1" smtClean="0"/>
              <a:t>تبويبات</a:t>
            </a:r>
            <a:r>
              <a:rPr lang="ar-SA" b="1" dirty="0" smtClean="0"/>
              <a:t> </a:t>
            </a:r>
            <a:r>
              <a:rPr lang="ar-SA" b="1" dirty="0" err="1" smtClean="0"/>
              <a:t>نصية:</a:t>
            </a:r>
            <a:r>
              <a:rPr lang="ar-SA" b="1" dirty="0" smtClean="0"/>
              <a:t> </a:t>
            </a:r>
            <a:endParaRPr lang="en-US" dirty="0" smtClean="0"/>
          </a:p>
          <a:p>
            <a:r>
              <a:rPr lang="ar-JO" dirty="0" smtClean="0"/>
              <a:t>و</a:t>
            </a:r>
            <a:r>
              <a:rPr lang="ar-SA" dirty="0" smtClean="0"/>
              <a:t>المجموعات في </a:t>
            </a:r>
            <a:r>
              <a:rPr lang="ar-SA" dirty="0" err="1" smtClean="0"/>
              <a:t>تبويبة</a:t>
            </a:r>
            <a:r>
              <a:rPr lang="ar-SA" dirty="0" smtClean="0"/>
              <a:t> التصميم</a:t>
            </a:r>
            <a:r>
              <a:rPr lang="ar-JO" dirty="0" smtClean="0"/>
              <a:t> </a:t>
            </a:r>
            <a:r>
              <a:rPr lang="ar-JO" dirty="0" err="1" smtClean="0"/>
              <a:t>هي :</a:t>
            </a:r>
            <a:r>
              <a:rPr lang="ar-JO" dirty="0" smtClean="0"/>
              <a:t> </a:t>
            </a:r>
            <a:r>
              <a:rPr lang="ar-SA" dirty="0" smtClean="0"/>
              <a:t> </a:t>
            </a:r>
            <a:endParaRPr lang="ar-JO" dirty="0" smtClean="0"/>
          </a:p>
          <a:p>
            <a:pPr>
              <a:buFont typeface="Wingdings" pitchFamily="2" charset="2"/>
              <a:buChar char="v"/>
            </a:pPr>
            <a:r>
              <a:rPr lang="ar-SA" b="1" dirty="0" smtClean="0"/>
              <a:t>النوع</a:t>
            </a:r>
            <a:endParaRPr lang="ar-JO" b="1" dirty="0" smtClean="0"/>
          </a:p>
          <a:p>
            <a:pPr>
              <a:buFont typeface="Wingdings" pitchFamily="2" charset="2"/>
              <a:buChar char="v"/>
            </a:pPr>
            <a:r>
              <a:rPr lang="ar-SA" b="1" dirty="0" smtClean="0"/>
              <a:t>البيانات</a:t>
            </a:r>
            <a:endParaRPr lang="ar-JO" b="1" dirty="0" smtClean="0"/>
          </a:p>
          <a:p>
            <a:pPr>
              <a:buFont typeface="Wingdings" pitchFamily="2" charset="2"/>
              <a:buChar char="v"/>
            </a:pPr>
            <a:r>
              <a:rPr lang="ar-SA" b="1" dirty="0" err="1" smtClean="0"/>
              <a:t>تخطيطات</a:t>
            </a:r>
            <a:r>
              <a:rPr lang="ar-SA" b="1" dirty="0" smtClean="0"/>
              <a:t> المخططات</a:t>
            </a:r>
            <a:endParaRPr lang="ar-JO" b="1" dirty="0" smtClean="0"/>
          </a:p>
          <a:p>
            <a:pPr>
              <a:buFont typeface="Wingdings" pitchFamily="2" charset="2"/>
              <a:buChar char="v"/>
            </a:pPr>
            <a:r>
              <a:rPr lang="ar-SA" b="1" dirty="0" smtClean="0"/>
              <a:t>أنماط المخططات</a:t>
            </a:r>
            <a:endParaRPr lang="ar-JO" b="1" dirty="0" smtClean="0"/>
          </a:p>
          <a:p>
            <a:pPr>
              <a:buFont typeface="Wingdings" pitchFamily="2" charset="2"/>
              <a:buChar char="v"/>
            </a:pPr>
            <a:r>
              <a:rPr lang="ar-SA" b="1" dirty="0" smtClean="0"/>
              <a:t>الموقع</a:t>
            </a:r>
            <a:endParaRPr lang="ar-JO" b="1" dirty="0" smtClean="0"/>
          </a:p>
          <a:p>
            <a:pPr>
              <a:buFont typeface="Wingdings" pitchFamily="2" charset="2"/>
              <a:buChar char="v"/>
            </a:pPr>
            <a:r>
              <a:rPr lang="ar-SA" b="1" dirty="0" smtClean="0"/>
              <a:t>الوضع</a:t>
            </a:r>
            <a:endParaRPr lang="ar-JO" b="1"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533399"/>
          </a:xfrm>
        </p:spPr>
        <p:txBody>
          <a:bodyPr>
            <a:normAutofit/>
          </a:bodyPr>
          <a:lstStyle/>
          <a:p>
            <a:r>
              <a:rPr lang="ar-SA" sz="2800" dirty="0" smtClean="0"/>
              <a:t>تعديل المخططات </a:t>
            </a:r>
            <a:r>
              <a:rPr lang="ar-SA" sz="2800" dirty="0" err="1" smtClean="0"/>
              <a:t>بتبويبة</a:t>
            </a:r>
            <a:r>
              <a:rPr lang="ar-SA" sz="2800" dirty="0" smtClean="0"/>
              <a:t> التخطيط</a:t>
            </a:r>
            <a:endParaRPr lang="ar-SA" sz="2800" dirty="0"/>
          </a:p>
        </p:txBody>
      </p:sp>
      <p:sp>
        <p:nvSpPr>
          <p:cNvPr id="3" name="Subtitle 2"/>
          <p:cNvSpPr>
            <a:spLocks noGrp="1"/>
          </p:cNvSpPr>
          <p:nvPr>
            <p:ph type="subTitle" idx="1"/>
          </p:nvPr>
        </p:nvSpPr>
        <p:spPr>
          <a:xfrm>
            <a:off x="457200" y="838200"/>
            <a:ext cx="8229600" cy="5181600"/>
          </a:xfrm>
        </p:spPr>
        <p:txBody>
          <a:bodyPr>
            <a:normAutofit/>
          </a:bodyPr>
          <a:lstStyle/>
          <a:p>
            <a:r>
              <a:rPr lang="ar-JO" dirty="0" smtClean="0"/>
              <a:t>نعرف أنه يظهر ثلاث </a:t>
            </a:r>
            <a:r>
              <a:rPr lang="ar-JO" dirty="0" err="1" smtClean="0"/>
              <a:t>تبويبات</a:t>
            </a:r>
            <a:r>
              <a:rPr lang="ar-JO" dirty="0" smtClean="0"/>
              <a:t> نصية عند إنشاء مخطط في </a:t>
            </a:r>
            <a:r>
              <a:rPr lang="ar-JO" dirty="0" err="1" smtClean="0"/>
              <a:t>إكسل.</a:t>
            </a:r>
            <a:r>
              <a:rPr lang="ar-JO" dirty="0" smtClean="0"/>
              <a:t> </a:t>
            </a:r>
            <a:r>
              <a:rPr lang="ar-JO" dirty="0" err="1" smtClean="0"/>
              <a:t>تبويبة</a:t>
            </a:r>
            <a:r>
              <a:rPr lang="ar-JO" dirty="0" smtClean="0"/>
              <a:t> التصميم مفيدة لتغيير منظر المخطط </a:t>
            </a:r>
            <a:r>
              <a:rPr lang="ar-JO" dirty="0" err="1" smtClean="0"/>
              <a:t>بسرعة.</a:t>
            </a:r>
            <a:r>
              <a:rPr lang="ar-JO" dirty="0" smtClean="0"/>
              <a:t> </a:t>
            </a:r>
            <a:r>
              <a:rPr lang="ar-JO" dirty="0" err="1" smtClean="0"/>
              <a:t>تبويبة</a:t>
            </a:r>
            <a:r>
              <a:rPr lang="ar-JO" dirty="0" smtClean="0"/>
              <a:t> </a:t>
            </a:r>
            <a:r>
              <a:rPr lang="ar-JO" dirty="0" err="1" smtClean="0"/>
              <a:t>التخطيط.</a:t>
            </a:r>
            <a:r>
              <a:rPr lang="ar-JO" dirty="0" smtClean="0"/>
              <a:t> تسمح لك هذه </a:t>
            </a:r>
            <a:r>
              <a:rPr lang="ar-JO" dirty="0" err="1" smtClean="0"/>
              <a:t>التبويبة</a:t>
            </a:r>
            <a:r>
              <a:rPr lang="ar-JO" dirty="0" smtClean="0"/>
              <a:t> التحكم بالعناصر المضمنة في المخطط، بما فيها التسميات والمحاور </a:t>
            </a:r>
            <a:r>
              <a:rPr lang="ar-JO" dirty="0" err="1" smtClean="0"/>
              <a:t>والخلفيات.</a:t>
            </a:r>
            <a:r>
              <a:rPr lang="ar-JO" dirty="0" smtClean="0"/>
              <a:t> </a:t>
            </a:r>
          </a:p>
          <a:p>
            <a:r>
              <a:rPr lang="ar-SA" dirty="0" smtClean="0"/>
              <a:t>الأجزاء الأهم في </a:t>
            </a:r>
            <a:r>
              <a:rPr lang="ar-SA" dirty="0" err="1" smtClean="0"/>
              <a:t>تبويبة</a:t>
            </a:r>
            <a:r>
              <a:rPr lang="ar-SA" dirty="0" smtClean="0"/>
              <a:t> </a:t>
            </a:r>
            <a:r>
              <a:rPr lang="ar-SA" dirty="0" err="1" smtClean="0"/>
              <a:t>التخطيط </a:t>
            </a:r>
            <a:r>
              <a:rPr lang="ar-SA" dirty="0" smtClean="0"/>
              <a:t>(من حيث المخططات) هي</a:t>
            </a:r>
            <a:r>
              <a:rPr lang="ar-JO" dirty="0" err="1" smtClean="0"/>
              <a:t>:</a:t>
            </a:r>
            <a:endParaRPr lang="ar-JO" dirty="0" smtClean="0"/>
          </a:p>
          <a:p>
            <a:pPr>
              <a:buFont typeface="Wingdings" pitchFamily="2" charset="2"/>
              <a:buChar char="v"/>
            </a:pPr>
            <a:r>
              <a:rPr lang="ar-SA" sz="2500" b="1" dirty="0" smtClean="0"/>
              <a:t>التسميات </a:t>
            </a:r>
            <a:endParaRPr lang="ar-JO" sz="2500" b="1" dirty="0" smtClean="0"/>
          </a:p>
          <a:p>
            <a:pPr>
              <a:buFont typeface="Wingdings" pitchFamily="2" charset="2"/>
              <a:buChar char="v"/>
            </a:pPr>
            <a:r>
              <a:rPr lang="ar-SA" sz="2500" b="1" dirty="0" smtClean="0"/>
              <a:t>مجموعة المحاور</a:t>
            </a:r>
            <a:endParaRPr lang="ar-JO" sz="2500" b="1" dirty="0" smtClean="0"/>
          </a:p>
          <a:p>
            <a:pPr>
              <a:buFont typeface="Wingdings" pitchFamily="2" charset="2"/>
              <a:buChar char="v"/>
            </a:pPr>
            <a:r>
              <a:rPr lang="ar-SA" sz="2500" b="1" dirty="0" smtClean="0"/>
              <a:t>مجموعة الخلفية </a:t>
            </a:r>
            <a:endParaRPr lang="ar-JO" sz="2500" b="1" dirty="0" smtClean="0"/>
          </a:p>
          <a:p>
            <a:pPr>
              <a:buFont typeface="Wingdings" pitchFamily="2" charset="2"/>
              <a:buChar char="v"/>
            </a:pPr>
            <a:r>
              <a:rPr lang="ar-SA" sz="2500" b="1" dirty="0" smtClean="0"/>
              <a:t>مجموعة </a:t>
            </a:r>
            <a:r>
              <a:rPr lang="ar-SA" sz="2500" b="1" dirty="0" err="1" smtClean="0"/>
              <a:t>التحليل.</a:t>
            </a:r>
            <a:r>
              <a:rPr lang="ar-SA" sz="2500" b="1" dirty="0" smtClean="0"/>
              <a:t> </a:t>
            </a:r>
            <a:endParaRPr lang="ar-SA" sz="2500"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799"/>
          </a:xfrm>
        </p:spPr>
        <p:txBody>
          <a:bodyPr>
            <a:normAutofit/>
          </a:bodyPr>
          <a:lstStyle/>
          <a:p>
            <a:r>
              <a:rPr lang="ar-SA" sz="2800" dirty="0" smtClean="0"/>
              <a:t>نمط إضافي في </a:t>
            </a:r>
            <a:r>
              <a:rPr lang="ar-SA" sz="2800" dirty="0" err="1" smtClean="0"/>
              <a:t>تبويبة</a:t>
            </a:r>
            <a:r>
              <a:rPr lang="ar-SA" sz="2800" dirty="0" smtClean="0"/>
              <a:t> تنسيق</a:t>
            </a:r>
            <a:endParaRPr lang="ar-SA" sz="2800" dirty="0"/>
          </a:p>
        </p:txBody>
      </p:sp>
      <p:sp>
        <p:nvSpPr>
          <p:cNvPr id="3" name="Subtitle 2"/>
          <p:cNvSpPr>
            <a:spLocks noGrp="1"/>
          </p:cNvSpPr>
          <p:nvPr>
            <p:ph type="subTitle" idx="1"/>
          </p:nvPr>
        </p:nvSpPr>
        <p:spPr>
          <a:xfrm>
            <a:off x="685800" y="914400"/>
            <a:ext cx="7772400" cy="5105400"/>
          </a:xfrm>
        </p:spPr>
        <p:txBody>
          <a:bodyPr>
            <a:normAutofit lnSpcReduction="10000"/>
          </a:bodyPr>
          <a:lstStyle/>
          <a:p>
            <a:r>
              <a:rPr lang="ar-SA" dirty="0" smtClean="0"/>
              <a:t> هناك بعض أوامر النمط الأخرى المتوفرة في أدوات </a:t>
            </a:r>
            <a:r>
              <a:rPr lang="ar-SA" dirty="0" err="1" smtClean="0"/>
              <a:t>المخطط </a:t>
            </a:r>
            <a:r>
              <a:rPr lang="ar-SA" dirty="0" smtClean="0"/>
              <a:t>– </a:t>
            </a:r>
            <a:r>
              <a:rPr lang="ar-SA" dirty="0" err="1" smtClean="0"/>
              <a:t>تبويبة</a:t>
            </a:r>
            <a:r>
              <a:rPr lang="ar-SA" dirty="0" smtClean="0"/>
              <a:t> تنسيق</a:t>
            </a:r>
            <a:r>
              <a:rPr lang="ar-JO" dirty="0" smtClean="0"/>
              <a:t> </a:t>
            </a:r>
            <a:r>
              <a:rPr lang="ar-JO" dirty="0" err="1" smtClean="0"/>
              <a:t>:</a:t>
            </a:r>
            <a:endParaRPr lang="ar-JO" dirty="0" smtClean="0"/>
          </a:p>
          <a:p>
            <a:pPr>
              <a:buFont typeface="Wingdings" pitchFamily="2" charset="2"/>
              <a:buChar char="v"/>
            </a:pPr>
            <a:r>
              <a:rPr lang="ar-SA" b="1" dirty="0" smtClean="0"/>
              <a:t>التحديد الحالي</a:t>
            </a:r>
            <a:endParaRPr lang="ar-JO" b="1" dirty="0" smtClean="0"/>
          </a:p>
          <a:p>
            <a:pPr>
              <a:buFont typeface="Wingdings" pitchFamily="2" charset="2"/>
              <a:buChar char="v"/>
            </a:pPr>
            <a:r>
              <a:rPr lang="ar-SA" b="1" dirty="0" smtClean="0"/>
              <a:t>أنماط الأشكال</a:t>
            </a:r>
            <a:endParaRPr lang="ar-JO" b="1" dirty="0" smtClean="0"/>
          </a:p>
          <a:p>
            <a:pPr>
              <a:buFont typeface="Wingdings" pitchFamily="2" charset="2"/>
              <a:buChar char="v"/>
            </a:pPr>
            <a:r>
              <a:rPr lang="ar-SA" b="1" dirty="0" smtClean="0"/>
              <a:t>أنماط </a:t>
            </a:r>
            <a:r>
              <a:rPr lang="en-US" b="1" dirty="0" smtClean="0"/>
              <a:t>WordArt</a:t>
            </a:r>
            <a:endParaRPr lang="ar-JO" b="1" dirty="0" smtClean="0"/>
          </a:p>
          <a:p>
            <a:pPr>
              <a:buFont typeface="Wingdings" pitchFamily="2" charset="2"/>
              <a:buChar char="v"/>
            </a:pPr>
            <a:r>
              <a:rPr lang="ar-SA" b="1" dirty="0" smtClean="0"/>
              <a:t>ترتيب</a:t>
            </a:r>
            <a:endParaRPr lang="ar-JO" b="1" dirty="0" smtClean="0"/>
          </a:p>
          <a:p>
            <a:pPr>
              <a:buFont typeface="Wingdings" pitchFamily="2" charset="2"/>
              <a:buChar char="v"/>
            </a:pPr>
            <a:r>
              <a:rPr lang="ar-SA" b="1" dirty="0" smtClean="0"/>
              <a:t>الحجم</a:t>
            </a:r>
            <a:endParaRPr lang="en-US" dirty="0" smtClean="0"/>
          </a:p>
          <a:p>
            <a:endParaRPr lang="ar-JO" dirty="0" smtClean="0"/>
          </a:p>
          <a:p>
            <a:pPr>
              <a:spcBef>
                <a:spcPct val="0"/>
              </a:spcBef>
            </a:pPr>
            <a:r>
              <a:rPr lang="ar-SA" sz="2800" b="1" u="sng" dirty="0" smtClean="0">
                <a:effectLst>
                  <a:outerShdw blurRad="31750" dist="25400" dir="5400000" algn="tl" rotWithShape="0">
                    <a:srgbClr val="000000">
                      <a:alpha val="25000"/>
                    </a:srgbClr>
                  </a:outerShdw>
                </a:effectLst>
                <a:latin typeface="+mj-lt"/>
                <a:ea typeface="+mj-ea"/>
                <a:cs typeface="+mj-cs"/>
              </a:rPr>
              <a:t>معالجة المخطط</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SA" dirty="0" smtClean="0"/>
              <a:t>المخطط محاط </a:t>
            </a:r>
            <a:r>
              <a:rPr lang="ar-SA" dirty="0" err="1" smtClean="0"/>
              <a:t>بحد.</a:t>
            </a:r>
            <a:r>
              <a:rPr lang="ar-SA" dirty="0" smtClean="0"/>
              <a:t> إذا انتقلت إلى حافة حد المخطط، فسيتحول المؤشر إلى سهم رباعي </a:t>
            </a:r>
            <a:r>
              <a:rPr lang="ar-SA" dirty="0" err="1" smtClean="0"/>
              <a:t>الرؤوس.</a:t>
            </a:r>
            <a:r>
              <a:rPr lang="ar-SA" dirty="0" smtClean="0"/>
              <a:t> أنقر واسحب حافة لنقل المخطط في ورقة </a:t>
            </a:r>
            <a:r>
              <a:rPr lang="ar-SA" dirty="0" err="1" smtClean="0"/>
              <a:t>العمل.</a:t>
            </a:r>
            <a:r>
              <a:rPr lang="ar-SA" dirty="0" smtClean="0"/>
              <a:t> أنقر واسحب </a:t>
            </a:r>
            <a:r>
              <a:rPr lang="ar-SA" b="1" dirty="0" smtClean="0"/>
              <a:t>زاوية</a:t>
            </a:r>
            <a:r>
              <a:rPr lang="ar-SA" dirty="0" smtClean="0"/>
              <a:t> لتكبير أو تصغير </a:t>
            </a:r>
            <a:r>
              <a:rPr lang="ar-SA" dirty="0" err="1" smtClean="0"/>
              <a:t>المخطط.</a:t>
            </a:r>
            <a:r>
              <a:rPr lang="ar-SA" dirty="0" smtClean="0"/>
              <a:t> </a:t>
            </a:r>
            <a:endParaRPr lang="en-US" dirty="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Autofit/>
          </a:bodyPr>
          <a:lstStyle/>
          <a:p>
            <a:pPr algn="ctr"/>
            <a:r>
              <a:rPr lang="ar-JO" sz="2800" dirty="0" smtClean="0"/>
              <a:t>الدرس 4-5: العمل مع المخططات، الجزء </a:t>
            </a:r>
            <a:r>
              <a:rPr lang="ar-JO" sz="2800" dirty="0" smtClean="0"/>
              <a:t>2</a:t>
            </a:r>
            <a:endParaRPr lang="ar-SA" sz="2800" dirty="0"/>
          </a:p>
        </p:txBody>
      </p:sp>
      <p:sp>
        <p:nvSpPr>
          <p:cNvPr id="3" name="Subtitle 2"/>
          <p:cNvSpPr>
            <a:spLocks noGrp="1"/>
          </p:cNvSpPr>
          <p:nvPr>
            <p:ph type="subTitle" idx="1"/>
          </p:nvPr>
        </p:nvSpPr>
        <p:spPr>
          <a:xfrm>
            <a:off x="609600" y="1066800"/>
            <a:ext cx="7772400" cy="4953000"/>
          </a:xfrm>
        </p:spPr>
        <p:txBody>
          <a:bodyPr>
            <a:normAutofit/>
          </a:bodyPr>
          <a:lstStyle/>
          <a:p>
            <a:r>
              <a:rPr lang="ar-SA" sz="2800" b="1" u="sng" dirty="0" smtClean="0"/>
              <a:t>تغيير نوع المخطط</a:t>
            </a:r>
            <a:endParaRPr lang="ar-JO" sz="2800" b="1" u="sng" dirty="0" smtClean="0"/>
          </a:p>
          <a:p>
            <a:r>
              <a:rPr lang="ar-SA" dirty="0" smtClean="0"/>
              <a:t>لتغيير </a:t>
            </a:r>
            <a:r>
              <a:rPr lang="ar-SA" dirty="0" smtClean="0"/>
              <a:t>نوع المخطط، أنقر مخطط ثم أنقر أدوات </a:t>
            </a:r>
            <a:r>
              <a:rPr lang="ar-SA" dirty="0" err="1" smtClean="0"/>
              <a:t>المخطط </a:t>
            </a:r>
            <a:r>
              <a:rPr lang="ar-SA" dirty="0" smtClean="0"/>
              <a:t>← </a:t>
            </a:r>
            <a:r>
              <a:rPr lang="ar-SA" dirty="0" err="1" smtClean="0"/>
              <a:t>تصميم </a:t>
            </a:r>
            <a:r>
              <a:rPr lang="ar-SA" dirty="0" smtClean="0"/>
              <a:t>← تغيير نوع المخطط</a:t>
            </a:r>
            <a:endParaRPr lang="ar-JO" dirty="0" smtClean="0"/>
          </a:p>
          <a:p>
            <a:endParaRPr lang="ar-JO" dirty="0" smtClean="0"/>
          </a:p>
          <a:p>
            <a:endParaRPr lang="ar-JO" dirty="0" smtClean="0"/>
          </a:p>
          <a:p>
            <a:endParaRPr lang="ar-JO" dirty="0" smtClean="0"/>
          </a:p>
          <a:p>
            <a:r>
              <a:rPr lang="ar-SA" sz="2800" b="1" u="sng" dirty="0" smtClean="0">
                <a:effectLst>
                  <a:outerShdw blurRad="31750" dist="25400" dir="5400000" algn="tl" rotWithShape="0">
                    <a:srgbClr val="000000">
                      <a:alpha val="25000"/>
                    </a:srgbClr>
                  </a:outerShdw>
                </a:effectLst>
                <a:latin typeface="+mj-lt"/>
                <a:ea typeface="+mj-ea"/>
                <a:cs typeface="+mj-cs"/>
              </a:rPr>
              <a:t>تغيير بيانات المصدر</a:t>
            </a:r>
            <a:endParaRPr lang="ar-JO" sz="2800" b="1" u="sng" dirty="0" smtClean="0">
              <a:effectLst>
                <a:outerShdw blurRad="31750" dist="25400" dir="5400000" algn="tl" rotWithShape="0">
                  <a:srgbClr val="000000">
                    <a:alpha val="25000"/>
                  </a:srgbClr>
                </a:outerShdw>
              </a:effectLst>
              <a:latin typeface="+mj-lt"/>
              <a:ea typeface="+mj-ea"/>
              <a:cs typeface="+mj-cs"/>
            </a:endParaRPr>
          </a:p>
          <a:p>
            <a:r>
              <a:rPr lang="ar-JO" dirty="0" smtClean="0"/>
              <a:t>للقيام بهذا، أنقر باليمين على المخطط ثم أنقر </a:t>
            </a:r>
            <a:r>
              <a:rPr lang="ar-JO" b="1" dirty="0" smtClean="0"/>
              <a:t>تحديد </a:t>
            </a:r>
            <a:r>
              <a:rPr lang="ar-JO" b="1" dirty="0" err="1" smtClean="0"/>
              <a:t>البيانات</a:t>
            </a:r>
            <a:r>
              <a:rPr lang="ar-JO" dirty="0" err="1" smtClean="0"/>
              <a:t>:</a:t>
            </a:r>
            <a:endParaRPr lang="ar-JO" dirty="0" smtClean="0"/>
          </a:p>
        </p:txBody>
      </p:sp>
      <p:pic>
        <p:nvPicPr>
          <p:cNvPr id="164865" name="Picture 1"/>
          <p:cNvPicPr>
            <a:picLocks noChangeAspect="1" noChangeArrowheads="1"/>
          </p:cNvPicPr>
          <p:nvPr/>
        </p:nvPicPr>
        <p:blipFill>
          <a:blip r:embed="rId2" cstate="print"/>
          <a:srcRect/>
          <a:stretch>
            <a:fillRect/>
          </a:stretch>
        </p:blipFill>
        <p:spPr bwMode="auto">
          <a:xfrm>
            <a:off x="2819400" y="2057400"/>
            <a:ext cx="1438275" cy="1485900"/>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399"/>
          </a:xfrm>
        </p:spPr>
        <p:txBody>
          <a:bodyPr>
            <a:normAutofit/>
          </a:bodyPr>
          <a:lstStyle/>
          <a:p>
            <a:r>
              <a:rPr lang="ar-SA" sz="2800" dirty="0" smtClean="0"/>
              <a:t>العمل مع محاور المخطط وسلسلة البيانات</a:t>
            </a:r>
            <a:endParaRPr lang="ar-SA" sz="2800" dirty="0"/>
          </a:p>
        </p:txBody>
      </p:sp>
      <p:sp>
        <p:nvSpPr>
          <p:cNvPr id="3" name="Subtitle 2"/>
          <p:cNvSpPr>
            <a:spLocks noGrp="1"/>
          </p:cNvSpPr>
          <p:nvPr>
            <p:ph type="subTitle" idx="1"/>
          </p:nvPr>
        </p:nvSpPr>
        <p:spPr>
          <a:xfrm>
            <a:off x="2743200" y="838200"/>
            <a:ext cx="6172200" cy="4953000"/>
          </a:xfrm>
        </p:spPr>
        <p:txBody>
          <a:bodyPr>
            <a:normAutofit lnSpcReduction="10000"/>
          </a:bodyPr>
          <a:lstStyle/>
          <a:p>
            <a:r>
              <a:rPr lang="ar-SA" dirty="0" smtClean="0"/>
              <a:t>في مخطط نموذجي، المحاور هي المقاييس الأفقية والعمود </a:t>
            </a:r>
            <a:r>
              <a:rPr lang="ar-SA" dirty="0" err="1" smtClean="0"/>
              <a:t>ية.</a:t>
            </a:r>
            <a:r>
              <a:rPr lang="ar-SA" dirty="0" smtClean="0"/>
              <a:t> يتم أساساً تخطيط البيانات فيما يتعلق بموضعها الرقمي مع المحور س أو </a:t>
            </a:r>
            <a:r>
              <a:rPr lang="ar-SA" dirty="0" err="1" smtClean="0"/>
              <a:t>ص.</a:t>
            </a:r>
            <a:r>
              <a:rPr lang="ar-SA" dirty="0" smtClean="0"/>
              <a:t> السلسة أ عبارة عن مجموعة من </a:t>
            </a:r>
            <a:r>
              <a:rPr lang="ar-SA" dirty="0" err="1" smtClean="0"/>
              <a:t>البيانات </a:t>
            </a:r>
            <a:r>
              <a:rPr lang="ar-SA" dirty="0" smtClean="0"/>
              <a:t>(تحديد خلايا عادةً) مطلوب تخطيطها مقابل </a:t>
            </a:r>
            <a:r>
              <a:rPr lang="ar-SA" dirty="0" err="1" smtClean="0"/>
              <a:t>محور.</a:t>
            </a:r>
            <a:r>
              <a:rPr lang="ar-SA" dirty="0" smtClean="0"/>
              <a:t> يمكن أن يكون لديك أكثر من سلسلة واحدة ممثلة في مخطط لإظهار مقارنة السلاسل </a:t>
            </a:r>
            <a:r>
              <a:rPr lang="ar-SA" dirty="0" err="1" smtClean="0"/>
              <a:t>المختلفة </a:t>
            </a:r>
            <a:r>
              <a:rPr lang="ar-SA" dirty="0" smtClean="0"/>
              <a:t>(تحديدات بيانات) مع بعضها البعض</a:t>
            </a:r>
            <a:endParaRPr lang="ar-JO" dirty="0" smtClean="0"/>
          </a:p>
          <a:p>
            <a:r>
              <a:rPr lang="ar-SA" dirty="0" smtClean="0"/>
              <a:t>لإضافة سلسلة جديدة للمخطط، أنقر الزر </a:t>
            </a:r>
            <a:r>
              <a:rPr lang="ar-SA" dirty="0" err="1" smtClean="0"/>
              <a:t>إضافة.</a:t>
            </a:r>
            <a:r>
              <a:rPr lang="ar-SA" dirty="0" smtClean="0"/>
              <a:t> سيعرض هذا المربع تحرير سلسلة حيث يمكنك إدخال اسم للسلسلة في حقل </a:t>
            </a:r>
            <a:r>
              <a:rPr lang="ar-SA" dirty="0" err="1" smtClean="0"/>
              <a:t>الاسم.</a:t>
            </a:r>
            <a:r>
              <a:rPr lang="ar-SA" dirty="0" smtClean="0"/>
              <a:t> يمكنك أيضاً تحرير السلسلة </a:t>
            </a:r>
            <a:r>
              <a:rPr lang="ar-SA" dirty="0" err="1" smtClean="0"/>
              <a:t>القائمة </a:t>
            </a:r>
            <a:r>
              <a:rPr lang="ar-SA" dirty="0" smtClean="0"/>
              <a:t>(على سبيل المثال، بتحديد بيانات أكثر أو أقل) باستخدام الزر </a:t>
            </a:r>
            <a:r>
              <a:rPr lang="ar-SA" dirty="0" err="1" smtClean="0"/>
              <a:t>تحديد:</a:t>
            </a:r>
            <a:endParaRPr lang="ar-SA" dirty="0"/>
          </a:p>
        </p:txBody>
      </p:sp>
      <p:pic>
        <p:nvPicPr>
          <p:cNvPr id="163841" name="Picture 1"/>
          <p:cNvPicPr>
            <a:picLocks noChangeAspect="1" noChangeArrowheads="1"/>
          </p:cNvPicPr>
          <p:nvPr/>
        </p:nvPicPr>
        <p:blipFill>
          <a:blip r:embed="rId2" cstate="print"/>
          <a:srcRect/>
          <a:stretch>
            <a:fillRect/>
          </a:stretch>
        </p:blipFill>
        <p:spPr bwMode="auto">
          <a:xfrm>
            <a:off x="152400" y="838200"/>
            <a:ext cx="2819400" cy="3048000"/>
          </a:xfrm>
          <a:prstGeom prst="rect">
            <a:avLst/>
          </a:prstGeom>
          <a:noFill/>
          <a:ln w="9525">
            <a:noFill/>
            <a:miter lim="800000"/>
            <a:headEnd/>
            <a:tailEnd/>
          </a:ln>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1999"/>
          </a:xfrm>
        </p:spPr>
        <p:txBody>
          <a:bodyPr>
            <a:normAutofit/>
          </a:bodyPr>
          <a:lstStyle/>
          <a:p>
            <a:r>
              <a:rPr lang="ar-SA" sz="3200" dirty="0" smtClean="0"/>
              <a:t>حفظ المخطط كقالب </a:t>
            </a:r>
            <a:endParaRPr lang="ar-SA" sz="3200" dirty="0"/>
          </a:p>
        </p:txBody>
      </p:sp>
      <p:sp>
        <p:nvSpPr>
          <p:cNvPr id="3" name="Subtitle 2"/>
          <p:cNvSpPr>
            <a:spLocks noGrp="1"/>
          </p:cNvSpPr>
          <p:nvPr>
            <p:ph type="subTitle" idx="1"/>
          </p:nvPr>
        </p:nvSpPr>
        <p:spPr>
          <a:xfrm>
            <a:off x="685800" y="1371600"/>
            <a:ext cx="7772400" cy="4648200"/>
          </a:xfrm>
        </p:spPr>
        <p:txBody>
          <a:bodyPr>
            <a:normAutofit/>
          </a:bodyPr>
          <a:lstStyle/>
          <a:p>
            <a:r>
              <a:rPr lang="ar-SA" dirty="0" smtClean="0"/>
              <a:t>إذا أمضيت وقتاً طويلاً لتحصل على المخطط الذي تريد، فقد تحتاج إلى حفظ إعدادات المخطط </a:t>
            </a:r>
            <a:r>
              <a:rPr lang="ar-SA" dirty="0" err="1" smtClean="0"/>
              <a:t>كقالب.</a:t>
            </a:r>
            <a:r>
              <a:rPr lang="ar-SA" dirty="0" smtClean="0"/>
              <a:t> فهذا يسمح لك بإنشاء جدول آخر بنفس التنسيق بقليل من النقرات بدلاً من قضاء وقتاً طويلاً لعمل نفس التنسيق مراراً </a:t>
            </a:r>
            <a:r>
              <a:rPr lang="ar-SA" dirty="0" err="1" smtClean="0"/>
              <a:t>وتكراراً.</a:t>
            </a:r>
            <a:r>
              <a:rPr lang="ar-SA" dirty="0" smtClean="0"/>
              <a:t> تسمح لك القوالب بحفظ نوع وألوان وتنسيق المخطط.</a:t>
            </a:r>
            <a:endParaRPr lang="ar-JO" dirty="0" smtClean="0"/>
          </a:p>
          <a:p>
            <a:endParaRPr lang="ar-JO" dirty="0" smtClean="0"/>
          </a:p>
          <a:p>
            <a:r>
              <a:rPr lang="ar-SA" dirty="0" smtClean="0"/>
              <a:t>لحفظ المخطط كقالب، أنقر المخطط ثم أنقر أدوات </a:t>
            </a:r>
            <a:r>
              <a:rPr lang="ar-SA" dirty="0" err="1" smtClean="0"/>
              <a:t>المخطط </a:t>
            </a:r>
            <a:r>
              <a:rPr lang="ar-SA" dirty="0" smtClean="0"/>
              <a:t>– </a:t>
            </a:r>
            <a:r>
              <a:rPr lang="ar-SA" dirty="0" err="1" smtClean="0"/>
              <a:t>تصميم </a:t>
            </a:r>
            <a:r>
              <a:rPr lang="ar-SA" dirty="0" smtClean="0"/>
              <a:t>← حفظ </a:t>
            </a:r>
            <a:r>
              <a:rPr lang="ar-SA" dirty="0" err="1" smtClean="0"/>
              <a:t>كقالب:</a:t>
            </a:r>
            <a:r>
              <a:rPr lang="ar-SA" dirty="0" smtClean="0"/>
              <a:t> </a:t>
            </a:r>
            <a:endParaRPr lang="en-US" dirty="0" smtClean="0"/>
          </a:p>
          <a:p>
            <a:endParaRPr lang="ar-SA" dirty="0"/>
          </a:p>
        </p:txBody>
      </p:sp>
      <p:pic>
        <p:nvPicPr>
          <p:cNvPr id="162817" name="Picture 1"/>
          <p:cNvPicPr>
            <a:picLocks noChangeAspect="1" noChangeArrowheads="1"/>
          </p:cNvPicPr>
          <p:nvPr/>
        </p:nvPicPr>
        <p:blipFill>
          <a:blip r:embed="rId2" cstate="print"/>
          <a:srcRect/>
          <a:stretch>
            <a:fillRect/>
          </a:stretch>
        </p:blipFill>
        <p:spPr bwMode="auto">
          <a:xfrm>
            <a:off x="2438400" y="3962400"/>
            <a:ext cx="2114550" cy="1981200"/>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smtClean="0"/>
              <a:t>مراجع الخلية المطلقة والنسبية</a:t>
            </a:r>
            <a:endParaRPr lang="ar-SA" sz="2800" dirty="0"/>
          </a:p>
        </p:txBody>
      </p:sp>
      <p:sp>
        <p:nvSpPr>
          <p:cNvPr id="3" name="Subtitle 2"/>
          <p:cNvSpPr>
            <a:spLocks noGrp="1"/>
          </p:cNvSpPr>
          <p:nvPr>
            <p:ph type="subTitle" idx="1"/>
          </p:nvPr>
        </p:nvSpPr>
        <p:spPr>
          <a:xfrm>
            <a:off x="685800" y="990600"/>
            <a:ext cx="7772400" cy="5029200"/>
          </a:xfrm>
        </p:spPr>
        <p:txBody>
          <a:bodyPr>
            <a:normAutofit/>
          </a:bodyPr>
          <a:lstStyle/>
          <a:p>
            <a:pPr>
              <a:lnSpc>
                <a:spcPct val="150000"/>
              </a:lnSpc>
            </a:pPr>
            <a:r>
              <a:rPr lang="ar-SA" dirty="0" smtClean="0"/>
              <a:t>رأينا في هذا الدرس نطاق خلية يحتوي بعض علامات </a:t>
            </a:r>
            <a:r>
              <a:rPr lang="ar-SA" dirty="0" err="1" smtClean="0"/>
              <a:t>الدولار.</a:t>
            </a:r>
            <a:r>
              <a:rPr lang="ar-SA" dirty="0" smtClean="0"/>
              <a:t> وقد كتبنا المراجع في كامل هذا الدليل بدون علامات دولار توضح </a:t>
            </a:r>
            <a:r>
              <a:rPr lang="ar-SA" b="1" dirty="0" smtClean="0"/>
              <a:t>مراجع الخلية </a:t>
            </a:r>
            <a:r>
              <a:rPr lang="ar-SA" b="1" dirty="0" err="1" smtClean="0"/>
              <a:t>النسبية</a:t>
            </a:r>
            <a:r>
              <a:rPr lang="ar-SA" dirty="0" err="1" smtClean="0"/>
              <a:t>.</a:t>
            </a:r>
            <a:r>
              <a:rPr lang="ar-SA" dirty="0" smtClean="0"/>
              <a:t> توضح علامات الدولار هذه </a:t>
            </a:r>
            <a:r>
              <a:rPr lang="ar-SA" b="1" dirty="0" smtClean="0"/>
              <a:t>مراجع الخلية </a:t>
            </a:r>
            <a:r>
              <a:rPr lang="ar-SA" b="1" dirty="0" err="1" smtClean="0"/>
              <a:t>المطلقة.</a:t>
            </a:r>
            <a:r>
              <a:rPr lang="ar-SA" b="1" dirty="0" smtClean="0"/>
              <a:t> </a:t>
            </a:r>
            <a:r>
              <a:rPr lang="ar-SA" dirty="0" smtClean="0"/>
              <a:t>ومراجع الخلية المطلقة عبارة عن طريقة للتأكد من إشارة المخططات والصيغ تشير دائماً إلى الشيء </a:t>
            </a:r>
            <a:r>
              <a:rPr lang="ar-SA" dirty="0" err="1" smtClean="0"/>
              <a:t>الصحيح.</a:t>
            </a:r>
            <a:r>
              <a:rPr lang="ar-SA" dirty="0" smtClean="0"/>
              <a:t> يمكن نقل مراجع الخلية النسبية بناءً على ما يحصل في ورقة </a:t>
            </a:r>
            <a:r>
              <a:rPr lang="ar-SA" dirty="0" err="1" smtClean="0"/>
              <a:t>العمل.</a:t>
            </a:r>
            <a:r>
              <a:rPr lang="ar-SA" dirty="0" smtClean="0"/>
              <a:t> </a:t>
            </a:r>
            <a:endParaRPr lang="ar-S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4053</TotalTime>
  <Words>9017</Words>
  <Application>Microsoft Office PowerPoint</Application>
  <PresentationFormat>On-screen Show (4:3)</PresentationFormat>
  <Paragraphs>805</Paragraphs>
  <Slides>134</Slides>
  <Notes>0</Notes>
  <HiddenSlides>0</HiddenSlides>
  <MMClips>0</MMClip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Concourse</vt:lpstr>
      <vt:lpstr>Slide 1</vt:lpstr>
      <vt:lpstr>  مقدمة</vt:lpstr>
      <vt:lpstr>المتطلبات المسبقة </vt:lpstr>
      <vt:lpstr>  القسم 1: البداية</vt:lpstr>
      <vt:lpstr>الدرس 1-1: البدء</vt:lpstr>
      <vt:lpstr>ما هو برنامج مايكروسوفت أوفيس إكسل 2010؟</vt:lpstr>
      <vt:lpstr>ما الجديد في إكسل 2010؟</vt:lpstr>
      <vt:lpstr>فتح برنامج الإكسل</vt:lpstr>
      <vt:lpstr>التفاعل مع برنامج إكسل</vt:lpstr>
      <vt:lpstr>إغلاق برنامج إكسل</vt:lpstr>
      <vt:lpstr> الدرس 1-2: لمحة عن المصنفات</vt:lpstr>
      <vt:lpstr>إنشاء مصنف جديد</vt:lpstr>
      <vt:lpstr>فتح مصنف</vt:lpstr>
      <vt:lpstr>حفظ المصنف</vt:lpstr>
      <vt:lpstr>لمحة عن أنواع ملفات إكسل</vt:lpstr>
      <vt:lpstr>إغلاق المصنف</vt:lpstr>
      <vt:lpstr> الدرس 1-3: استكشاف المصنف</vt:lpstr>
      <vt:lpstr>استخدام أوراق عمل</vt:lpstr>
      <vt:lpstr>الخلية النشطة</vt:lpstr>
      <vt:lpstr>تحديد الخلايا</vt:lpstr>
      <vt:lpstr>استكشاف ورقة عمل</vt:lpstr>
      <vt:lpstr>استخدام التكبير / التصغير</vt:lpstr>
      <vt:lpstr> الدرس 1-4: الحصول على تعليمات باستخدام إكسل</vt:lpstr>
      <vt:lpstr>فتح التعليمات</vt:lpstr>
      <vt:lpstr>شريط أدوات المساعدة</vt:lpstr>
      <vt:lpstr>البحث عن التعليمات</vt:lpstr>
      <vt:lpstr>التعليمات عبر الإنترنت مقابل التعليمات بدون الاتصال بالإنترنت </vt:lpstr>
      <vt:lpstr>استخدام جدول المحتويات</vt:lpstr>
      <vt:lpstr>الحصول على التعليمات في مربع الحوار</vt:lpstr>
      <vt:lpstr>القسم 2: واجهة تطبيق إكسل</vt:lpstr>
      <vt:lpstr>الدرس 2-1: شريط أدوات الوصول السريع وقائمة الملفات</vt:lpstr>
      <vt:lpstr>أوامر شريط أدوات الوصول السريع الافتراضية</vt:lpstr>
      <vt:lpstr>إضافة أوامر</vt:lpstr>
      <vt:lpstr>تخصيص شريط الأدوات</vt:lpstr>
      <vt:lpstr>استخدام قائمة ملف (Backstage)</vt:lpstr>
      <vt:lpstr>الدرس 2-2: تبويبة الصفحة الرئيسية</vt:lpstr>
      <vt:lpstr>أوامر الحافظة</vt:lpstr>
      <vt:lpstr>أوامر الخط</vt:lpstr>
      <vt:lpstr>أوامر الرقم</vt:lpstr>
      <vt:lpstr>أوامر الخلايا</vt:lpstr>
      <vt:lpstr>الدرس 2-3: تبويبة إدراج</vt:lpstr>
      <vt:lpstr>أوامر الرسومات التوضيحية</vt:lpstr>
      <vt:lpstr>أوامر المخططات</vt:lpstr>
      <vt:lpstr>أوامر خطوط المؤشر</vt:lpstr>
      <vt:lpstr>أوامر الارتباطات</vt:lpstr>
      <vt:lpstr>أوامر الرموز</vt:lpstr>
      <vt:lpstr>الدرس 2-4: تبويبة تخطيط الصفحة</vt:lpstr>
      <vt:lpstr>أوامر إعداد الصفحة</vt:lpstr>
      <vt:lpstr>أوامر تغيير الحجم بغرض الملائمة</vt:lpstr>
      <vt:lpstr>أوامر ترتيب</vt:lpstr>
      <vt:lpstr>الدرس 2-5: تبويبة الصيغ</vt:lpstr>
      <vt:lpstr>مكتبة الدالات</vt:lpstr>
      <vt:lpstr>أوامر تدقيق الصيغة</vt:lpstr>
      <vt:lpstr>الدرس 2-6: تبويبة بيانات</vt:lpstr>
      <vt:lpstr>أوامر الاتصالات</vt:lpstr>
      <vt:lpstr>أوامر الفرز والتصفية</vt:lpstr>
      <vt:lpstr>أوامر أدوات البيانات</vt:lpstr>
      <vt:lpstr>الدرس 2-7: تبويبة مراجعة</vt:lpstr>
      <vt:lpstr>أوامر اللغة</vt:lpstr>
      <vt:lpstr>أوامر التغييرات</vt:lpstr>
      <vt:lpstr>القسم 3: أساسيات إكسل</vt:lpstr>
      <vt:lpstr>الدرس 3-1: العمل مع برنامج الإكسل</vt:lpstr>
      <vt:lpstr>إنشاء عناوين ورقة عمل</vt:lpstr>
      <vt:lpstr>إدخال وحذف بيانات</vt:lpstr>
      <vt:lpstr>الدرس 3-2: مزايا إكسل الأساسية</vt:lpstr>
      <vt:lpstr>الإكمال التلقائي</vt:lpstr>
      <vt:lpstr>الدرس 3-3: نقل البيانات</vt:lpstr>
      <vt:lpstr>كيفية قص ونسخ ولصق الخلايا</vt:lpstr>
      <vt:lpstr>كيفية قص ونسخ ولصق عدة خلايا</vt:lpstr>
      <vt:lpstr>استخدام الحافظة </vt:lpstr>
      <vt:lpstr>إدراج وحذف خلايا وصفوف وأعمدة</vt:lpstr>
      <vt:lpstr>الدرس 3-4: إجراءات التخصيص وأزرار الخيارات</vt:lpstr>
      <vt:lpstr>زر الخيار خطأ</vt:lpstr>
      <vt:lpstr>زر خيار التعبئة التلقائية</vt:lpstr>
      <vt:lpstr>زر خيار اللصق</vt:lpstr>
      <vt:lpstr>الدرس 3-5: أدوات التحرير</vt:lpstr>
      <vt:lpstr>استخدام البحث والاستبدال</vt:lpstr>
      <vt:lpstr>إضافة تعليقات</vt:lpstr>
      <vt:lpstr>القسم 4: تحرير المصنف</vt:lpstr>
      <vt:lpstr>الدرس 4-1: تعديل الخلايا والبيانات</vt:lpstr>
      <vt:lpstr>تعديل محاذاة الخلية</vt:lpstr>
      <vt:lpstr>استدارة النص</vt:lpstr>
      <vt:lpstr>إنشاء تنسيق أرقام وتواريخ مخصصة </vt:lpstr>
      <vt:lpstr>الدرس 4-2: تنسيق الخلية</vt:lpstr>
      <vt:lpstr>دمج الخلايا والاحتواء التلقائي</vt:lpstr>
      <vt:lpstr>تنسيق البحث والاستبدال</vt:lpstr>
      <vt:lpstr>الدرس 4-3: تعزيز مظهر ورقة العمل </vt:lpstr>
      <vt:lpstr>إضافة حدود</vt:lpstr>
      <vt:lpstr>العمل مع الأنماط</vt:lpstr>
      <vt:lpstr>العمل مع النسق</vt:lpstr>
      <vt:lpstr>الدرس 4-4: العمل مع المخططات، الجزء 1</vt:lpstr>
      <vt:lpstr>إنشاء مخطط</vt:lpstr>
      <vt:lpstr>تعيين نمط المخطط باستخدام تبويبة التصميم</vt:lpstr>
      <vt:lpstr>تعديل المخططات بتبويبة التخطيط</vt:lpstr>
      <vt:lpstr>نمط إضافي في تبويبة تنسيق</vt:lpstr>
      <vt:lpstr>الدرس 4-5: العمل مع المخططات، الجزء 2</vt:lpstr>
      <vt:lpstr>العمل مع محاور المخطط وسلسلة البيانات</vt:lpstr>
      <vt:lpstr>حفظ المخطط كقالب </vt:lpstr>
      <vt:lpstr>مراجع الخلية المطلقة والنسبية</vt:lpstr>
      <vt:lpstr>القسم 5: طباعة ومعاينة المصنف</vt:lpstr>
      <vt:lpstr>الدرس 5-1: استخدام التبويبة عرض</vt:lpstr>
      <vt:lpstr>استخدام عرض ملء الشاشة</vt:lpstr>
      <vt:lpstr>استخدام عرض تخطيط الصفحة</vt:lpstr>
      <vt:lpstr>معاينة فواصل الصفحات</vt:lpstr>
      <vt:lpstr>الدرس 5-2: إدارة نافذة واحدة</vt:lpstr>
      <vt:lpstr>إخفاء نافذة</vt:lpstr>
      <vt:lpstr>تجميد الأجزاء</vt:lpstr>
      <vt:lpstr>تقسيم ورقة العمل</vt:lpstr>
      <vt:lpstr>الدرس 5-3: إدارة عدة نوافذ</vt:lpstr>
      <vt:lpstr>ترتيب المصنفات</vt:lpstr>
      <vt:lpstr>التمرير المتزامن وإعادة تعيين موضع النافذة</vt:lpstr>
      <vt:lpstr>الدرس 5-4: طباعة المصنف</vt:lpstr>
      <vt:lpstr>معاينة الطباعة</vt:lpstr>
      <vt:lpstr>خيارات طباعة أخرى</vt:lpstr>
      <vt:lpstr>إعداد خصائص الطابعة</vt:lpstr>
      <vt:lpstr>القسم 6: العمل مع الدوال والصيغ</vt:lpstr>
      <vt:lpstr>الدرس 6-1: استخدام الصيغ في إكسل، الجزء 1</vt:lpstr>
      <vt:lpstr>Slide 118</vt:lpstr>
      <vt:lpstr>استخدام صيغة ذات مراجع خلية متعددة</vt:lpstr>
      <vt:lpstr>الدرس 6-2: استخدام الصيغ في إكسل، الجزء 2</vt:lpstr>
      <vt:lpstr>تعديل خيارات تدقيق الأخطاء</vt:lpstr>
      <vt:lpstr>عرض وطباعة الصيغ </vt:lpstr>
      <vt:lpstr>الدرس 6-3: استكشاف دوال إكسل</vt:lpstr>
      <vt:lpstr>إيجاد الدوال الصحيحة</vt:lpstr>
      <vt:lpstr>إدراج دوال </vt:lpstr>
      <vt:lpstr>بعض الدوال المفيدة والبسيطة </vt:lpstr>
      <vt:lpstr>Slide 127</vt:lpstr>
      <vt:lpstr>الدرس 6-4: استخدام الدوال في إكسل </vt:lpstr>
      <vt:lpstr>العمل مع الدوال المتداخلة</vt:lpstr>
      <vt:lpstr>تقسيم الصيغ المعقدة</vt:lpstr>
      <vt:lpstr>استخدام الدوال والتعبئة التلقائية لإجراء حسابات صعبة</vt:lpstr>
      <vt:lpstr>الدرس 6-5: العمل مع الأسماء والنطاقات</vt:lpstr>
      <vt:lpstr>أوامر الأسماء المعرفة</vt:lpstr>
      <vt:lpstr>استخدام الحساب التلقائي</vt:lpstr>
    </vt:vector>
  </TitlesOfParts>
  <Company>tago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القسم 1: البداية</dc:title>
  <dc:creator>Oday Al-Qasem</dc:creator>
  <cp:lastModifiedBy>Oday Al-Qasem</cp:lastModifiedBy>
  <cp:revision>333</cp:revision>
  <dcterms:created xsi:type="dcterms:W3CDTF">2011-12-11T15:08:42Z</dcterms:created>
  <dcterms:modified xsi:type="dcterms:W3CDTF">2012-05-17T13:39:07Z</dcterms:modified>
</cp:coreProperties>
</file>