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3">
  <p:sldMasterIdLst>
    <p:sldMasterId id="2147483648" r:id="rId1"/>
  </p:sldMasterIdLst>
  <p:notesMasterIdLst>
    <p:notesMasterId r:id="rId54"/>
  </p:notesMasterIdLst>
  <p:sldIdLst>
    <p:sldId id="275" r:id="rId2"/>
    <p:sldId id="256" r:id="rId3"/>
    <p:sldId id="258" r:id="rId4"/>
    <p:sldId id="270" r:id="rId5"/>
    <p:sldId id="259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08" r:id="rId33"/>
    <p:sldId id="290" r:id="rId34"/>
    <p:sldId id="309" r:id="rId35"/>
    <p:sldId id="291" r:id="rId36"/>
    <p:sldId id="31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59" autoAdjust="0"/>
    <p:restoredTop sz="94660"/>
  </p:normalViewPr>
  <p:slideViewPr>
    <p:cSldViewPr>
      <p:cViewPr>
        <p:scale>
          <a:sx n="75" d="100"/>
          <a:sy n="75" d="100"/>
        </p:scale>
        <p:origin x="-13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C4F1E9F-68E1-43EF-88AF-2AD085CC1C93}" type="datetimeFigureOut">
              <a:rPr lang="ar-JO" smtClean="0"/>
              <a:t>24/05/1443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FFDDA8-9F10-4AC6-BDCA-A7CF174CE44E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753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EA4E1-4B65-4235-9F88-F36069CCF9F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6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صورة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56156"/>
            <a:ext cx="1128712" cy="11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صورة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771405"/>
            <a:ext cx="1356132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3792" y="1298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JO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14500" y="3429000"/>
            <a:ext cx="734258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altLang="ar-J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مهارات الحاسوب الخاصة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altLang="ar-J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بالدراسات الدولية (</a:t>
            </a:r>
            <a:r>
              <a:rPr kumimoji="0" lang="en-US" altLang="ar-J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TIMSS 2023</a:t>
            </a:r>
            <a:r>
              <a:rPr kumimoji="0" lang="ar-JO" altLang="ar-JO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ar-JO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JO" altLang="ar-JO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altLang="ar-J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الصف الرابع</a:t>
            </a:r>
            <a:endParaRPr kumimoji="0" lang="en-US" altLang="ar-JO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20280" y="5845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JO" b="1" dirty="0">
                <a:latin typeface="Calibri" panose="020F0502020204030204" pitchFamily="34" charset="0"/>
                <a:ea typeface="Calibri" panose="020F0502020204030204" pitchFamily="34" charset="0"/>
              </a:rPr>
              <a:t>الممـلـكـة الأردنيـــــة الهاشمـية</a:t>
            </a:r>
            <a:endParaRPr lang="en-US" altLang="ar-JO" sz="8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JO" b="1" dirty="0">
                <a:latin typeface="Calibri" panose="020F0502020204030204" pitchFamily="34" charset="0"/>
                <a:ea typeface="Calibri" panose="020F0502020204030204" pitchFamily="34" charset="0"/>
              </a:rPr>
              <a:t>وزارة التربيــــــــــة والتعليــــم</a:t>
            </a:r>
            <a:endParaRPr lang="en-US" altLang="ar-JO" sz="8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JO" b="1" dirty="0">
                <a:latin typeface="Calibri" panose="020F0502020204030204" pitchFamily="34" charset="0"/>
                <a:ea typeface="Calibri" panose="020F0502020204030204" pitchFamily="34" charset="0"/>
              </a:rPr>
              <a:t>إدارة الإشراف والتدريب التربوي</a:t>
            </a:r>
            <a:endParaRPr lang="en-US" altLang="ar-JO" sz="8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JO" b="1" dirty="0">
                <a:latin typeface="Calibri" panose="020F0502020204030204" pitchFamily="34" charset="0"/>
                <a:ea typeface="Calibri" panose="020F0502020204030204" pitchFamily="34" charset="0"/>
              </a:rPr>
              <a:t>     مديرية الإشراف والاسناد التربوي</a:t>
            </a:r>
            <a:endParaRPr lang="ar-JO" dirty="0"/>
          </a:p>
        </p:txBody>
      </p:sp>
      <p:sp>
        <p:nvSpPr>
          <p:cNvPr id="7" name="مستطيل 6"/>
          <p:cNvSpPr/>
          <p:nvPr/>
        </p:nvSpPr>
        <p:spPr>
          <a:xfrm>
            <a:off x="2499792" y="573325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JO" sz="1600" b="1" dirty="0">
                <a:latin typeface="Calibri" panose="020F0502020204030204" pitchFamily="34" charset="0"/>
                <a:ea typeface="Calibri" panose="020F0502020204030204" pitchFamily="34" charset="0"/>
              </a:rPr>
              <a:t>إعداد</a:t>
            </a:r>
            <a:endParaRPr lang="en-US" altLang="ar-JO" sz="8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JO" b="1" dirty="0">
                <a:latin typeface="Calibri" panose="020F0502020204030204" pitchFamily="34" charset="0"/>
                <a:ea typeface="Calibri" panose="020F0502020204030204" pitchFamily="34" charset="0"/>
              </a:rPr>
              <a:t>قسم إدارة أداء الاسناد التربوي</a:t>
            </a:r>
            <a:endParaRPr lang="ar-JO" altLang="ar-JO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39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43379" y="1293068"/>
            <a:ext cx="8229600" cy="1143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JO" sz="2800" b="1" dirty="0"/>
              <a:t>السحب والإفلات</a:t>
            </a:r>
            <a:r>
              <a:rPr lang="ar-JO" sz="2800" dirty="0"/>
              <a:t>: الضغط على زر الفأرة الأيسر والاستمرار بالضغط مع تحريكها </a:t>
            </a:r>
            <a:r>
              <a:rPr lang="ar-JO" sz="2800" dirty="0" smtClean="0"/>
              <a:t>إلى </a:t>
            </a:r>
            <a:r>
              <a:rPr lang="ar-JO" sz="2800" dirty="0"/>
              <a:t>مكان آخر، ثم إفلات زر الفأرة.</a:t>
            </a:r>
            <a:endParaRPr lang="ar-EG" sz="2800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xmlns="" id="{B931092C-7762-4786-AC82-83E2926A9F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523778"/>
            <a:ext cx="6696744" cy="4133850"/>
          </a:xfrm>
          <a:prstGeom prst="rect">
            <a:avLst/>
          </a:prstGeom>
        </p:spPr>
      </p:pic>
      <p:sp>
        <p:nvSpPr>
          <p:cNvPr id="6" name="عنوان 1"/>
          <p:cNvSpPr>
            <a:spLocks noGrp="1"/>
          </p:cNvSpPr>
          <p:nvPr>
            <p:ph type="title"/>
          </p:nvPr>
        </p:nvSpPr>
        <p:spPr>
          <a:xfrm>
            <a:off x="443379" y="160337"/>
            <a:ext cx="8229600" cy="1143000"/>
          </a:xfrm>
        </p:spPr>
        <p:txBody>
          <a:bodyPr>
            <a:normAutofit/>
          </a:bodyPr>
          <a:lstStyle/>
          <a:p>
            <a:r>
              <a:rPr lang="ar-JO" sz="4000" b="1" dirty="0">
                <a:solidFill>
                  <a:srgbClr val="C00000"/>
                </a:solidFill>
              </a:rPr>
              <a:t>ثالثًا: وظائف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2"/>
    </mc:Choice>
    <mc:Fallback xmlns="">
      <p:transition spd="slow" advTm="1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r-JO" b="1" dirty="0"/>
              <a:t>الجانب العملي</a:t>
            </a:r>
            <a:r>
              <a:rPr lang="ar-JO" dirty="0"/>
              <a:t>:</a:t>
            </a:r>
          </a:p>
          <a:p>
            <a:pPr marL="0" indent="0">
              <a:buNone/>
            </a:pPr>
            <a:r>
              <a:rPr lang="ar-JO" b="1" dirty="0" smtClean="0"/>
              <a:t>النشاط الأول:</a:t>
            </a:r>
            <a:endParaRPr lang="ar-JO" b="1" dirty="0"/>
          </a:p>
          <a:p>
            <a:pPr marL="0" indent="0">
              <a:buNone/>
            </a:pPr>
            <a:endParaRPr lang="ar-JO" dirty="0"/>
          </a:p>
          <a:p>
            <a:pPr marL="0" indent="0">
              <a:lnSpc>
                <a:spcPct val="150000"/>
              </a:lnSpc>
              <a:buNone/>
            </a:pPr>
            <a:r>
              <a:rPr lang="ar-JO" dirty="0" smtClean="0"/>
              <a:t>أحرك </a:t>
            </a:r>
            <a:r>
              <a:rPr lang="ar-JO" dirty="0"/>
              <a:t>الفأرة يمينًا ويسارًا </a:t>
            </a:r>
            <a:r>
              <a:rPr lang="ar-JO" dirty="0" smtClean="0"/>
              <a:t>وألاحظ </a:t>
            </a:r>
            <a:r>
              <a:rPr lang="ar-JO" dirty="0"/>
              <a:t>حركة المؤشر على سطح المكتب.</a:t>
            </a:r>
            <a:r>
              <a:rPr lang="ar-JO" dirty="0">
                <a:solidFill>
                  <a:srgbClr val="FF0000"/>
                </a:solidFill>
              </a:rPr>
              <a:t> </a:t>
            </a:r>
            <a:endParaRPr lang="ar-EG" dirty="0"/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43379" y="1603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رابعًا: استخدام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r-JO" b="1" dirty="0"/>
              <a:t>الجانب العملي</a:t>
            </a:r>
            <a:r>
              <a:rPr lang="ar-JO" dirty="0"/>
              <a:t>:</a:t>
            </a:r>
          </a:p>
          <a:p>
            <a:pPr marL="0" indent="0">
              <a:buNone/>
            </a:pPr>
            <a:r>
              <a:rPr lang="ar-JO" b="1" u="sng" dirty="0" smtClean="0"/>
              <a:t>النشاط الثاني</a:t>
            </a:r>
            <a:endParaRPr lang="ar-JO" b="1" u="sng" dirty="0"/>
          </a:p>
          <a:p>
            <a:pPr marL="0" indent="0">
              <a:buNone/>
            </a:pPr>
            <a:endParaRPr lang="ar-JO" dirty="0"/>
          </a:p>
          <a:p>
            <a:pPr marL="0" indent="0">
              <a:lnSpc>
                <a:spcPct val="150000"/>
              </a:lnSpc>
              <a:buNone/>
            </a:pPr>
            <a:r>
              <a:rPr lang="ar-JO" dirty="0" smtClean="0"/>
              <a:t>أحرك </a:t>
            </a:r>
            <a:r>
              <a:rPr lang="ar-JO" dirty="0"/>
              <a:t>الفأرة يمينًا ويسارًا </a:t>
            </a:r>
            <a:r>
              <a:rPr lang="ar-JO" dirty="0" smtClean="0"/>
              <a:t>وأضع </a:t>
            </a:r>
            <a:r>
              <a:rPr lang="ar-JO" dirty="0"/>
              <a:t>المؤشر على أي أيقونة أو شكل على سطح المكتب.</a:t>
            </a:r>
            <a:endParaRPr lang="ar-EG" dirty="0"/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443379" y="1603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رابعًا: استخدام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r-JO" b="1" dirty="0"/>
              <a:t>الجانب العملي</a:t>
            </a:r>
            <a:r>
              <a:rPr lang="ar-JO" dirty="0"/>
              <a:t>:</a:t>
            </a:r>
          </a:p>
          <a:p>
            <a:pPr marL="0" indent="0">
              <a:buNone/>
            </a:pPr>
            <a:r>
              <a:rPr lang="ar-JO" b="1" u="sng" dirty="0" smtClean="0"/>
              <a:t>النشاط الثالث</a:t>
            </a:r>
            <a:endParaRPr lang="ar-JO" b="1" u="sng" dirty="0"/>
          </a:p>
          <a:p>
            <a:pPr marL="0" indent="0">
              <a:buNone/>
            </a:pPr>
            <a:endParaRPr lang="ar-JO" dirty="0"/>
          </a:p>
          <a:p>
            <a:pPr marL="0" indent="0">
              <a:lnSpc>
                <a:spcPct val="150000"/>
              </a:lnSpc>
              <a:buNone/>
            </a:pPr>
            <a:r>
              <a:rPr lang="ar-JO" dirty="0" smtClean="0"/>
              <a:t>أضع </a:t>
            </a:r>
            <a:r>
              <a:rPr lang="ar-JO" dirty="0"/>
              <a:t>مؤشر الفأرة على مجلد أو ملف </a:t>
            </a:r>
            <a:r>
              <a:rPr lang="ar-JO" dirty="0" smtClean="0"/>
              <a:t>وأنقر </a:t>
            </a:r>
            <a:r>
              <a:rPr lang="ar-JO" dirty="0"/>
              <a:t>على الزر الأيسر نقرة واحدة، ثم </a:t>
            </a:r>
            <a:r>
              <a:rPr lang="ar-JO" dirty="0" smtClean="0"/>
              <a:t>ألاحظ </a:t>
            </a:r>
            <a:r>
              <a:rPr lang="ar-JO" dirty="0"/>
              <a:t>شكل المجلد او الملف المختار.</a:t>
            </a:r>
            <a:endParaRPr lang="ar-EG" dirty="0"/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443379" y="1603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رابعًا: استخدام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r-JO" b="1" dirty="0"/>
              <a:t>الجانب العملي</a:t>
            </a:r>
            <a:r>
              <a:rPr lang="ar-JO" dirty="0"/>
              <a:t>:</a:t>
            </a:r>
          </a:p>
          <a:p>
            <a:pPr marL="0" indent="0">
              <a:buNone/>
            </a:pPr>
            <a:r>
              <a:rPr lang="ar-JO" b="1" u="sng" dirty="0" smtClean="0"/>
              <a:t>النشاط الرابع</a:t>
            </a:r>
            <a:endParaRPr lang="ar-JO" b="1" u="sng" dirty="0"/>
          </a:p>
          <a:p>
            <a:pPr marL="0" indent="0">
              <a:buNone/>
            </a:pPr>
            <a:endParaRPr lang="ar-JO" dirty="0"/>
          </a:p>
          <a:p>
            <a:pPr marL="0" indent="0">
              <a:lnSpc>
                <a:spcPct val="150000"/>
              </a:lnSpc>
              <a:buNone/>
            </a:pPr>
            <a:r>
              <a:rPr lang="ar-JO" dirty="0" smtClean="0"/>
              <a:t>أضع </a:t>
            </a:r>
            <a:r>
              <a:rPr lang="ar-JO" dirty="0"/>
              <a:t>مؤشر الفأرة على مجلد أو ملف </a:t>
            </a:r>
            <a:r>
              <a:rPr lang="ar-JO" dirty="0" smtClean="0"/>
              <a:t>وأنقر </a:t>
            </a:r>
            <a:r>
              <a:rPr lang="ar-JO" dirty="0"/>
              <a:t>على الزر الأيسر  نقرتين متتاليتين، ثم </a:t>
            </a:r>
            <a:r>
              <a:rPr lang="ar-JO" dirty="0" smtClean="0"/>
              <a:t>ألاحظ </a:t>
            </a:r>
            <a:r>
              <a:rPr lang="ar-JO" dirty="0"/>
              <a:t>ماذا يحدث للمجلد أو الملف المختار.</a:t>
            </a:r>
            <a:endParaRPr lang="ar-EG" dirty="0"/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443379" y="1603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رابعًا: استخدام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r-JO" b="1" dirty="0"/>
              <a:t>الجانب العملي</a:t>
            </a:r>
            <a:r>
              <a:rPr lang="ar-JO" dirty="0"/>
              <a:t>:</a:t>
            </a:r>
          </a:p>
          <a:p>
            <a:pPr marL="0" indent="0">
              <a:buNone/>
            </a:pPr>
            <a:r>
              <a:rPr lang="ar-JO" b="1" u="sng" dirty="0" smtClean="0"/>
              <a:t>النشاط الخامس</a:t>
            </a:r>
            <a:endParaRPr lang="ar-JO" b="1" u="sng" dirty="0"/>
          </a:p>
          <a:p>
            <a:pPr marL="0" indent="0">
              <a:buNone/>
            </a:pPr>
            <a:endParaRPr lang="ar-JO" dirty="0"/>
          </a:p>
          <a:p>
            <a:pPr marL="0" indent="0">
              <a:lnSpc>
                <a:spcPct val="150000"/>
              </a:lnSpc>
              <a:buNone/>
            </a:pPr>
            <a:r>
              <a:rPr lang="ar-JO" dirty="0" smtClean="0"/>
              <a:t>أضغط </a:t>
            </a:r>
            <a:r>
              <a:rPr lang="ar-JO" dirty="0"/>
              <a:t>زر الفأرة الأيسر على ملف أو مجلد </a:t>
            </a:r>
            <a:r>
              <a:rPr lang="ar-JO" dirty="0" smtClean="0"/>
              <a:t>وأحرك </a:t>
            </a:r>
            <a:r>
              <a:rPr lang="ar-JO" dirty="0"/>
              <a:t>الفأرة إلى مكان جديد على سطح المكتب مع الاستمرار بالضغط، ثم أفلت زر الفأرة، </a:t>
            </a:r>
            <a:r>
              <a:rPr lang="ar-JO" dirty="0" smtClean="0"/>
              <a:t>وألاحظ </a:t>
            </a:r>
            <a:r>
              <a:rPr lang="ar-JO" dirty="0"/>
              <a:t>ماذا يحدث للملف أو المجلد المختار.</a:t>
            </a:r>
            <a:endParaRPr lang="ar-EG" dirty="0"/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443379" y="1603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رابعًا: استخدام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9EC1E1-383A-4CFB-8EB9-C2EE9C38AB02}"/>
              </a:ext>
            </a:extLst>
          </p:cNvPr>
          <p:cNvSpPr txBox="1"/>
          <p:nvPr/>
        </p:nvSpPr>
        <p:spPr>
          <a:xfrm>
            <a:off x="2267744" y="18864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4000" b="1" dirty="0" smtClean="0">
                <a:solidFill>
                  <a:srgbClr val="C00000"/>
                </a:solidFill>
              </a:rPr>
              <a:t>أشكال </a:t>
            </a:r>
            <a:r>
              <a:rPr lang="ar-JO" sz="4000" b="1" dirty="0">
                <a:solidFill>
                  <a:srgbClr val="C00000"/>
                </a:solidFill>
              </a:rPr>
              <a:t>مؤشر الفارة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186841" y="1003597"/>
            <a:ext cx="64815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JO" sz="2400" dirty="0" smtClean="0"/>
              <a:t>يبين الجدول الآتي أشكال مؤشر الفأرة عند الاستخدامات المختلفة:</a:t>
            </a:r>
            <a:endParaRPr lang="ar-JO" sz="2400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8" y="1772816"/>
            <a:ext cx="6658904" cy="433448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528" y="692696"/>
            <a:ext cx="871264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انا الآن أنهيت المحور الأول وأصبحت </a:t>
            </a:r>
          </a:p>
          <a:p>
            <a:pPr algn="ctr"/>
            <a:r>
              <a:rPr lang="ar-JO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مبدع في استخدام الفأرة</a:t>
            </a:r>
          </a:p>
          <a:p>
            <a:pPr algn="ctr"/>
            <a:r>
              <a:rPr lang="ar-JO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بوظائفها المختلفة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83" y="3356992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pPr eaLnBrk="1" hangingPunct="1"/>
            <a:r>
              <a:rPr lang="ar-JO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مهارة استخدام لوحة المفاتيح</a:t>
            </a:r>
            <a:endParaRPr lang="ar-SA" b="1" dirty="0" smtClean="0">
              <a:solidFill>
                <a:srgbClr val="FF0000"/>
              </a:solidFill>
              <a:latin typeface="ae_AlMothnna" pitchFamily="34" charset="-78"/>
              <a:cs typeface="ae_AlMothnna" pitchFamily="34" charset="-78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2057400"/>
            <a:ext cx="6781800" cy="1752600"/>
          </a:xfrm>
        </p:spPr>
        <p:txBody>
          <a:bodyPr/>
          <a:lstStyle/>
          <a:p>
            <a:pPr eaLnBrk="1" hangingPunct="1"/>
            <a:r>
              <a:rPr lang="ar-SA" b="1" dirty="0" smtClean="0">
                <a:solidFill>
                  <a:srgbClr val="002060"/>
                </a:solidFill>
                <a:latin typeface="ae_AlMothnna" pitchFamily="34" charset="-78"/>
                <a:cs typeface="ae_AlMothnna" pitchFamily="34" charset="-78"/>
              </a:rPr>
              <a:t>نريد أن نتعلم اليوم </a:t>
            </a:r>
          </a:p>
          <a:p>
            <a:pPr eaLnBrk="1" hangingPunct="1"/>
            <a:r>
              <a:rPr lang="ar-SA" b="1" dirty="0" smtClean="0">
                <a:solidFill>
                  <a:srgbClr val="002060"/>
                </a:solidFill>
                <a:latin typeface="ae_AlMothnna" pitchFamily="34" charset="-78"/>
                <a:cs typeface="ae_AlMothnna" pitchFamily="34" charset="-78"/>
              </a:rPr>
              <a:t>مكونات لوحة المفاتيح ووظائفها</a:t>
            </a:r>
            <a:r>
              <a:rPr lang="ar-JO" b="1" dirty="0" smtClean="0">
                <a:solidFill>
                  <a:srgbClr val="002060"/>
                </a:solidFill>
                <a:latin typeface="ae_AlMothnna" pitchFamily="34" charset="-78"/>
                <a:cs typeface="ae_AlMothnna" pitchFamily="34" charset="-78"/>
              </a:rPr>
              <a:t> وكيف نستخدمها</a:t>
            </a:r>
            <a:endParaRPr lang="ar-SA" b="1" dirty="0" smtClean="0">
              <a:solidFill>
                <a:srgbClr val="002060"/>
              </a:solidFill>
              <a:latin typeface="ae_AlMothnna" pitchFamily="34" charset="-78"/>
              <a:cs typeface="ae_AlMothnna" pitchFamily="34" charset="-78"/>
            </a:endParaRPr>
          </a:p>
        </p:txBody>
      </p:sp>
      <p:pic>
        <p:nvPicPr>
          <p:cNvPr id="6" name="il_fi" descr="http://www.assadesign.com/inside_docs/icons/arabic/en-ar%20Keyboard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2" y="3810000"/>
            <a:ext cx="6065838" cy="228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017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JO" b="1" dirty="0">
                <a:solidFill>
                  <a:srgbClr val="FF0000"/>
                </a:solidFill>
              </a:rPr>
              <a:t>نتاجات </a:t>
            </a:r>
            <a:r>
              <a:rPr lang="ar-JO" b="1" dirty="0" smtClean="0">
                <a:solidFill>
                  <a:srgbClr val="FF0000"/>
                </a:solidFill>
              </a:rPr>
              <a:t>المحور الثاني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ar-JO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417638"/>
            <a:ext cx="8363272" cy="4708525"/>
          </a:xfrm>
        </p:spPr>
        <p:txBody>
          <a:bodyPr>
            <a:normAutofit fontScale="85000" lnSpcReduction="10000"/>
          </a:bodyPr>
          <a:lstStyle/>
          <a:p>
            <a:pPr marL="0" indent="0" algn="r" rtl="1">
              <a:buNone/>
            </a:pPr>
            <a:r>
              <a:rPr lang="ar-JO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النتاج العام :- </a:t>
            </a:r>
          </a:p>
          <a:p>
            <a:pPr algn="r" rtl="1"/>
            <a:r>
              <a:rPr lang="ar-JO" b="1" dirty="0" smtClean="0">
                <a:solidFill>
                  <a:srgbClr val="00B050"/>
                </a:solidFill>
              </a:rPr>
              <a:t>أستخدم </a:t>
            </a:r>
            <a:r>
              <a:rPr lang="ar-JO" b="1" dirty="0">
                <a:solidFill>
                  <a:srgbClr val="0070C0"/>
                </a:solidFill>
              </a:rPr>
              <a:t>لوحة المفاتيح لكتابة نصوص وارقام </a:t>
            </a:r>
            <a:r>
              <a:rPr lang="ar-JO" b="1" dirty="0" smtClean="0"/>
              <a:t>.</a:t>
            </a:r>
          </a:p>
          <a:p>
            <a:pPr marL="339725" indent="0" algn="r" rtl="1">
              <a:buNone/>
            </a:pPr>
            <a:endParaRPr lang="ar-JO" dirty="0"/>
          </a:p>
          <a:p>
            <a:pPr marL="0" indent="0" algn="r" rtl="1">
              <a:buNone/>
            </a:pPr>
            <a:r>
              <a:rPr lang="ar-JO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سأتعلم </a:t>
            </a:r>
            <a:r>
              <a:rPr lang="ar-JO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في نهاية الجلسة التدريبية أن :-</a:t>
            </a:r>
            <a:br>
              <a:rPr lang="ar-JO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ar-JO" b="1" dirty="0"/>
              <a:t>1. </a:t>
            </a:r>
            <a:r>
              <a:rPr lang="ar-JO" b="1" dirty="0" smtClean="0">
                <a:solidFill>
                  <a:srgbClr val="00B050"/>
                </a:solidFill>
              </a:rPr>
              <a:t>أميز</a:t>
            </a:r>
            <a:r>
              <a:rPr lang="ar-JO" b="1" dirty="0" smtClean="0"/>
              <a:t> اقسام </a:t>
            </a:r>
            <a:r>
              <a:rPr lang="ar-JO" b="1" dirty="0"/>
              <a:t>لوحة المفاتيح (حروف وأرقام).</a:t>
            </a:r>
            <a:br>
              <a:rPr lang="ar-JO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ar-JO" b="1" dirty="0"/>
              <a:t>2. </a:t>
            </a:r>
            <a:r>
              <a:rPr lang="ar-JO" b="1" dirty="0" smtClean="0">
                <a:solidFill>
                  <a:srgbClr val="00B050"/>
                </a:solidFill>
              </a:rPr>
              <a:t>أبدل</a:t>
            </a:r>
            <a:r>
              <a:rPr lang="ar-JO" b="1" dirty="0" smtClean="0"/>
              <a:t> لغة </a:t>
            </a:r>
            <a:r>
              <a:rPr lang="ar-JO" b="1" dirty="0"/>
              <a:t>الكتابة من اللغة العربية الى اللغة الانجليزية والعكس باستخدام لوحة المفاتيح.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br>
              <a:rPr lang="en-US" b="1" dirty="0"/>
            </a:br>
            <a:r>
              <a:rPr lang="ar-JO" b="1" dirty="0"/>
              <a:t>3. </a:t>
            </a:r>
            <a:r>
              <a:rPr lang="ar-JO" b="1" dirty="0" smtClean="0">
                <a:solidFill>
                  <a:srgbClr val="00B050"/>
                </a:solidFill>
              </a:rPr>
              <a:t>أكتب </a:t>
            </a:r>
            <a:r>
              <a:rPr lang="ar-JO" b="1" dirty="0"/>
              <a:t>الجمل والكلمات والارقام المختلفة باستخدام لوحة المفاتيح</a:t>
            </a:r>
            <a:r>
              <a:rPr lang="ar-JO" b="1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7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72570" y="548680"/>
            <a:ext cx="7772400" cy="1470025"/>
          </a:xfrm>
        </p:spPr>
        <p:txBody>
          <a:bodyPr/>
          <a:lstStyle/>
          <a:p>
            <a:r>
              <a:rPr lang="ar-JO" b="1" dirty="0" smtClean="0">
                <a:solidFill>
                  <a:srgbClr val="C00000"/>
                </a:solidFill>
              </a:rPr>
              <a:t>الفأرة </a:t>
            </a:r>
            <a:r>
              <a:rPr lang="en-US" b="1" dirty="0" smtClean="0">
                <a:solidFill>
                  <a:srgbClr val="C00000"/>
                </a:solidFill>
              </a:rPr>
              <a:t>Mouse</a:t>
            </a:r>
            <a:r>
              <a:rPr lang="ar-JO" b="1" dirty="0" smtClean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6C8B46-60E2-434D-9BAB-EA014B7E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48880"/>
            <a:ext cx="8123403" cy="3663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88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610600" cy="1143000"/>
          </a:xfrm>
        </p:spPr>
        <p:txBody>
          <a:bodyPr>
            <a:noAutofit/>
          </a:bodyPr>
          <a:lstStyle/>
          <a:p>
            <a:r>
              <a:rPr lang="ar-JO" sz="3600" b="1" dirty="0" smtClean="0">
                <a:solidFill>
                  <a:srgbClr val="FF0000"/>
                </a:solidFill>
              </a:rPr>
              <a:t>لماذا </a:t>
            </a:r>
            <a:r>
              <a:rPr lang="ar-JO" sz="3600" b="1" dirty="0" smtClean="0">
                <a:solidFill>
                  <a:srgbClr val="00B050"/>
                </a:solidFill>
              </a:rPr>
              <a:t>استخدم </a:t>
            </a:r>
            <a:r>
              <a:rPr lang="ar-JO" sz="3600" b="1" dirty="0">
                <a:solidFill>
                  <a:srgbClr val="FF0000"/>
                </a:solidFill>
              </a:rPr>
              <a:t>لوحة المفاتيح </a:t>
            </a:r>
            <a:r>
              <a:rPr lang="ar-JO" sz="3600" b="1" dirty="0" smtClean="0">
                <a:solidFill>
                  <a:srgbClr val="FF0000"/>
                </a:solidFill>
              </a:rPr>
              <a:t>؟</a:t>
            </a:r>
            <a:br>
              <a:rPr lang="ar-JO" sz="3600" b="1" dirty="0" smtClean="0">
                <a:solidFill>
                  <a:srgbClr val="FF0000"/>
                </a:solidFill>
              </a:rPr>
            </a:br>
            <a:r>
              <a:rPr lang="ar-JO" sz="3600" b="1" dirty="0" smtClean="0">
                <a:solidFill>
                  <a:srgbClr val="FF0000"/>
                </a:solidFill>
              </a:rPr>
              <a:t>وما هي مكوناتها؟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38400"/>
            <a:ext cx="6629400" cy="31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600200"/>
          </a:xfrm>
        </p:spPr>
        <p:txBody>
          <a:bodyPr>
            <a:normAutofit/>
          </a:bodyPr>
          <a:lstStyle/>
          <a:p>
            <a:r>
              <a:rPr lang="ar-JO" sz="3600" b="1" dirty="0" smtClean="0">
                <a:solidFill>
                  <a:srgbClr val="00B050"/>
                </a:solidFill>
              </a:rPr>
              <a:t>أقسم</a:t>
            </a:r>
            <a:r>
              <a:rPr lang="ar-JO" sz="3600" b="1" dirty="0" smtClean="0">
                <a:solidFill>
                  <a:srgbClr val="0070C0"/>
                </a:solidFill>
              </a:rPr>
              <a:t> لوحة المفاتيح الرئيسية الى (حروف وارقام)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429000" y="1246909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النشاط الأول</a:t>
            </a: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02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أول</a:t>
            </a:r>
            <a:r>
              <a:rPr lang="ar-JO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ً</a:t>
            </a:r>
            <a:r>
              <a:rPr lang="ar-SA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ا:</a:t>
            </a:r>
            <a:r>
              <a:rPr lang="ar-JO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-  </a:t>
            </a:r>
            <a:r>
              <a:rPr lang="ar-SA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 مفاتيح الأرقام</a:t>
            </a:r>
          </a:p>
        </p:txBody>
      </p:sp>
      <p:pic>
        <p:nvPicPr>
          <p:cNvPr id="20" name="il_fi" descr="http://www.assadesign.com/inside_docs/icons/arabic/en-ar%20Keyboard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8169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6"/>
          <p:cNvSpPr/>
          <p:nvPr/>
        </p:nvSpPr>
        <p:spPr>
          <a:xfrm>
            <a:off x="900113" y="3141663"/>
            <a:ext cx="3959225" cy="431800"/>
          </a:xfrm>
          <a:prstGeom prst="roundRect">
            <a:avLst/>
          </a:prstGeom>
          <a:solidFill>
            <a:schemeClr val="accent1">
              <a:alpha val="35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875463" y="3141663"/>
            <a:ext cx="1368425" cy="2016125"/>
          </a:xfrm>
          <a:prstGeom prst="roundRect">
            <a:avLst/>
          </a:prstGeom>
          <a:solidFill>
            <a:schemeClr val="accent1">
              <a:alpha val="35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ثاني</a:t>
            </a:r>
            <a:r>
              <a:rPr lang="ar-JO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ً</a:t>
            </a:r>
            <a:r>
              <a:rPr lang="ar-SA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ا: </a:t>
            </a:r>
            <a:r>
              <a:rPr lang="ar-JO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-  م</a:t>
            </a:r>
            <a:r>
              <a:rPr lang="ar-SA" b="1" dirty="0" err="1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فاتيح</a:t>
            </a:r>
            <a:r>
              <a:rPr lang="ar-SA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 الأحرف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14" name="il_fi" descr="http://www.assadesign.com/inside_docs/icons/arabic/en-ar%20Keyboard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8169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1116013" y="3573463"/>
            <a:ext cx="3960812" cy="360362"/>
          </a:xfrm>
          <a:prstGeom prst="roundRect">
            <a:avLst/>
          </a:prstGeom>
          <a:solidFill>
            <a:schemeClr val="accent6">
              <a:alpha val="3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187450" y="3933825"/>
            <a:ext cx="3671888" cy="431800"/>
          </a:xfrm>
          <a:prstGeom prst="roundRect">
            <a:avLst/>
          </a:prstGeom>
          <a:solidFill>
            <a:schemeClr val="accent6">
              <a:alpha val="3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1331913" y="4365625"/>
            <a:ext cx="3311525" cy="431800"/>
          </a:xfrm>
          <a:prstGeom prst="roundRect">
            <a:avLst/>
          </a:prstGeom>
          <a:solidFill>
            <a:schemeClr val="accent6">
              <a:alpha val="3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39750" y="3213100"/>
            <a:ext cx="360363" cy="360363"/>
          </a:xfrm>
          <a:prstGeom prst="roundRect">
            <a:avLst/>
          </a:prstGeom>
          <a:solidFill>
            <a:schemeClr val="accent6">
              <a:alpha val="3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4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533400" y="529292"/>
            <a:ext cx="7740650" cy="1152525"/>
          </a:xfrm>
        </p:spPr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3600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وتتكون</a:t>
            </a:r>
            <a:r>
              <a:rPr lang="ar-JO" sz="3600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 الأحرف في</a:t>
            </a:r>
            <a:r>
              <a:rPr lang="ar-SA" sz="3600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 لوحة المفاتيح من ثلاثة صفوف</a:t>
            </a:r>
            <a:r>
              <a:rPr lang="ar-JO" sz="3600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 بإستثاء حرف (ذ)</a:t>
            </a:r>
            <a:endParaRPr lang="ar-SA" sz="3600" b="1" dirty="0" smtClean="0">
              <a:solidFill>
                <a:srgbClr val="FF0000"/>
              </a:solidFill>
              <a:latin typeface="ae_AlMothnna" pitchFamily="34" charset="-78"/>
              <a:cs typeface="ae_AlMothnna" pitchFamily="34" charset="-78"/>
            </a:endParaRPr>
          </a:p>
        </p:txBody>
      </p:sp>
      <p:pic>
        <p:nvPicPr>
          <p:cNvPr id="7" name="il_fi" descr="http://www.assadesign.com/inside_docs/icons/arabic/en-ar%20Keyboard.jpg"/>
          <p:cNvPicPr/>
          <p:nvPr/>
        </p:nvPicPr>
        <p:blipFill>
          <a:blip r:embed="rId2"/>
          <a:srcRect l="8813" t="39731" r="41830" b="46246"/>
          <a:stretch>
            <a:fillRect/>
          </a:stretch>
        </p:blipFill>
        <p:spPr bwMode="auto">
          <a:xfrm>
            <a:off x="914400" y="3028462"/>
            <a:ext cx="6172200" cy="43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l_fi" descr="http://www.assadesign.com/inside_docs/icons/arabic/en-ar%20Keyboard.jpg"/>
          <p:cNvPicPr/>
          <p:nvPr/>
        </p:nvPicPr>
        <p:blipFill>
          <a:blip r:embed="rId2"/>
          <a:srcRect l="10575" t="53754" r="44474" b="34560"/>
          <a:stretch>
            <a:fillRect/>
          </a:stretch>
        </p:blipFill>
        <p:spPr bwMode="auto">
          <a:xfrm>
            <a:off x="990602" y="4054658"/>
            <a:ext cx="6095998" cy="36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l_fi" descr="http://www.assadesign.com/inside_docs/icons/arabic/en-ar%20Keyboard.jpg"/>
          <p:cNvPicPr/>
          <p:nvPr/>
        </p:nvPicPr>
        <p:blipFill>
          <a:blip r:embed="rId2"/>
          <a:srcRect l="12337" t="65440" r="47118" b="20537"/>
          <a:stretch>
            <a:fillRect/>
          </a:stretch>
        </p:blipFill>
        <p:spPr bwMode="auto">
          <a:xfrm>
            <a:off x="990601" y="4941888"/>
            <a:ext cx="6172200" cy="43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/>
          <p:cNvSpPr txBox="1"/>
          <p:nvPr/>
        </p:nvSpPr>
        <p:spPr>
          <a:xfrm>
            <a:off x="7391400" y="3028462"/>
            <a:ext cx="1600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b="1" dirty="0" smtClean="0">
                <a:solidFill>
                  <a:schemeClr val="accent1"/>
                </a:solidFill>
              </a:rPr>
              <a:t>الصف العلوي</a:t>
            </a:r>
            <a:endParaRPr lang="ar-JO" b="1" dirty="0">
              <a:solidFill>
                <a:schemeClr val="accent1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7467600" y="4054658"/>
            <a:ext cx="13657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b="1" dirty="0" smtClean="0">
                <a:solidFill>
                  <a:schemeClr val="accent1"/>
                </a:solidFill>
              </a:rPr>
              <a:t>الصف الاوسط</a:t>
            </a:r>
            <a:endParaRPr lang="ar-JO" b="1" dirty="0">
              <a:solidFill>
                <a:schemeClr val="accent1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467600" y="5004356"/>
            <a:ext cx="1219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b="1" dirty="0" smtClean="0">
                <a:solidFill>
                  <a:schemeClr val="accent1"/>
                </a:solidFill>
              </a:rPr>
              <a:t>الصف السفلي </a:t>
            </a:r>
            <a:endParaRPr lang="ar-JO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32" y="2133600"/>
            <a:ext cx="395468" cy="4778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87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7740650" cy="1152525"/>
          </a:xfrm>
        </p:spPr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sz="3600" b="1" dirty="0" smtClean="0">
                <a:solidFill>
                  <a:srgbClr val="00B050"/>
                </a:solidFill>
                <a:latin typeface="ae_AlMothnna" pitchFamily="34" charset="-78"/>
                <a:cs typeface="ae_AlMothnna" pitchFamily="34" charset="-78"/>
              </a:rPr>
              <a:t>هيا </a:t>
            </a:r>
            <a:r>
              <a:rPr lang="ar-JO" sz="3600" b="1" dirty="0">
                <a:solidFill>
                  <a:srgbClr val="00B050"/>
                </a:solidFill>
                <a:latin typeface="ae_AlMothnna" pitchFamily="34" charset="-78"/>
                <a:cs typeface="ae_AlMothnna" pitchFamily="34" charset="-78"/>
              </a:rPr>
              <a:t>ل</a:t>
            </a:r>
            <a:r>
              <a:rPr lang="ar-JO" sz="3600" b="1" dirty="0" smtClean="0">
                <a:solidFill>
                  <a:srgbClr val="00B050"/>
                </a:solidFill>
                <a:latin typeface="ae_AlMothnna" pitchFamily="34" charset="-78"/>
                <a:cs typeface="ae_AlMothnna" pitchFamily="34" charset="-78"/>
              </a:rPr>
              <a:t>نتعرف على</a:t>
            </a:r>
            <a:r>
              <a:rPr lang="ar-JO" sz="3600" b="1" dirty="0" smtClean="0">
                <a:solidFill>
                  <a:srgbClr val="FF0000"/>
                </a:solidFill>
                <a:latin typeface="ae_AlMothnna" pitchFamily="34" charset="-78"/>
                <a:cs typeface="ae_AlMothnna" pitchFamily="34" charset="-78"/>
              </a:rPr>
              <a:t> أقسام أخرى للوحة المفاتيح</a:t>
            </a:r>
            <a:endParaRPr lang="ar-SA" sz="3600" b="1" dirty="0" smtClean="0">
              <a:solidFill>
                <a:srgbClr val="FF0000"/>
              </a:solidFill>
              <a:latin typeface="ae_AlMothnna" pitchFamily="34" charset="-78"/>
              <a:cs typeface="ae_AlMothnna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89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2057400"/>
            <a:ext cx="6629400" cy="3112584"/>
          </a:xfrm>
          <a:prstGeom prst="rect">
            <a:avLst/>
          </a:prstGeom>
        </p:spPr>
      </p:pic>
      <p:cxnSp>
        <p:nvCxnSpPr>
          <p:cNvPr id="9" name="رابط كسهم مستقيم 8"/>
          <p:cNvCxnSpPr/>
          <p:nvPr/>
        </p:nvCxnSpPr>
        <p:spPr>
          <a:xfrm flipV="1">
            <a:off x="5323610" y="3543300"/>
            <a:ext cx="0" cy="2227118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سحابة 12"/>
          <p:cNvSpPr/>
          <p:nvPr/>
        </p:nvSpPr>
        <p:spPr>
          <a:xfrm>
            <a:off x="6858000" y="5334000"/>
            <a:ext cx="24765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dirty="0" smtClean="0"/>
              <a:t>اسهم الاتجاهات</a:t>
            </a:r>
            <a:endParaRPr lang="en-US" sz="2000" dirty="0"/>
          </a:p>
        </p:txBody>
      </p:sp>
      <p:sp>
        <p:nvSpPr>
          <p:cNvPr id="15" name="سحابة 14"/>
          <p:cNvSpPr/>
          <p:nvPr/>
        </p:nvSpPr>
        <p:spPr>
          <a:xfrm>
            <a:off x="1671637" y="5541818"/>
            <a:ext cx="24765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dirty="0" smtClean="0"/>
              <a:t>مفتاح المسافة</a:t>
            </a:r>
            <a:endParaRPr lang="en-US" sz="2400" dirty="0"/>
          </a:p>
        </p:txBody>
      </p:sp>
      <p:cxnSp>
        <p:nvCxnSpPr>
          <p:cNvPr id="19" name="رابط كسهم مستقيم 18"/>
          <p:cNvCxnSpPr/>
          <p:nvPr/>
        </p:nvCxnSpPr>
        <p:spPr>
          <a:xfrm flipH="1" flipV="1">
            <a:off x="6191250" y="4528704"/>
            <a:ext cx="1219200" cy="1241714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V="1">
            <a:off x="2107406" y="4495800"/>
            <a:ext cx="1054894" cy="1569028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سحابة 25"/>
          <p:cNvSpPr/>
          <p:nvPr/>
        </p:nvSpPr>
        <p:spPr>
          <a:xfrm>
            <a:off x="4191000" y="5417128"/>
            <a:ext cx="24765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dirty="0" smtClean="0"/>
              <a:t>مفتاح الادخال</a:t>
            </a:r>
            <a:endParaRPr lang="en-US" sz="2400" dirty="0"/>
          </a:p>
        </p:txBody>
      </p:sp>
      <p:sp>
        <p:nvSpPr>
          <p:cNvPr id="29" name="سحابة 28"/>
          <p:cNvSpPr/>
          <p:nvPr/>
        </p:nvSpPr>
        <p:spPr>
          <a:xfrm>
            <a:off x="3162300" y="211281"/>
            <a:ext cx="24765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dirty="0" smtClean="0"/>
              <a:t>مفتاح الحذف</a:t>
            </a:r>
            <a:endParaRPr lang="en-US" sz="2400" dirty="0"/>
          </a:p>
        </p:txBody>
      </p:sp>
      <p:cxnSp>
        <p:nvCxnSpPr>
          <p:cNvPr id="30" name="رابط كسهم مستقيم 29"/>
          <p:cNvCxnSpPr/>
          <p:nvPr/>
        </p:nvCxnSpPr>
        <p:spPr>
          <a:xfrm>
            <a:off x="4604905" y="1184564"/>
            <a:ext cx="623456" cy="1828800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سحابة 31"/>
          <p:cNvSpPr/>
          <p:nvPr/>
        </p:nvSpPr>
        <p:spPr>
          <a:xfrm>
            <a:off x="-685800" y="5122718"/>
            <a:ext cx="2476500" cy="1295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dirty="0" smtClean="0"/>
              <a:t>مفاتيح تبديل اللغة</a:t>
            </a:r>
            <a:endParaRPr lang="en-US" sz="2400" dirty="0"/>
          </a:p>
        </p:txBody>
      </p:sp>
      <p:cxnSp>
        <p:nvCxnSpPr>
          <p:cNvPr id="36" name="رابط كسهم مستقيم 35"/>
          <p:cNvCxnSpPr/>
          <p:nvPr/>
        </p:nvCxnSpPr>
        <p:spPr>
          <a:xfrm flipV="1">
            <a:off x="552450" y="4528704"/>
            <a:ext cx="1674019" cy="805296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>
            <a:stCxn id="32" idx="3"/>
          </p:cNvCxnSpPr>
          <p:nvPr/>
        </p:nvCxnSpPr>
        <p:spPr>
          <a:xfrm flipV="1">
            <a:off x="552450" y="4087091"/>
            <a:ext cx="871538" cy="1109693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5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ar-JO" b="1" dirty="0" smtClean="0">
                <a:solidFill>
                  <a:srgbClr val="00B050"/>
                </a:solidFill>
              </a:rPr>
              <a:t>أطبق</a:t>
            </a:r>
            <a:r>
              <a:rPr lang="ar-JO" b="1" dirty="0" smtClean="0">
                <a:solidFill>
                  <a:srgbClr val="0070C0"/>
                </a:solidFill>
              </a:rPr>
              <a:t> وظائف </a:t>
            </a:r>
            <a:r>
              <a:rPr lang="ar-JO" b="1" dirty="0">
                <a:solidFill>
                  <a:srgbClr val="0070C0"/>
                </a:solidFill>
              </a:rPr>
              <a:t>لوحة المفاتيح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276600" y="12954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النشاط</a:t>
            </a:r>
            <a:r>
              <a:rPr lang="ar-JO" b="1" dirty="0" smtClean="0">
                <a:solidFill>
                  <a:srgbClr val="FF0000"/>
                </a:solidFill>
              </a:rPr>
              <a:t> </a:t>
            </a:r>
            <a:r>
              <a:rPr lang="ar-JO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الثاني</a:t>
            </a: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سحابة 11"/>
          <p:cNvSpPr/>
          <p:nvPr/>
        </p:nvSpPr>
        <p:spPr>
          <a:xfrm>
            <a:off x="6172200" y="762000"/>
            <a:ext cx="1905000" cy="12954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>
                <a:solidFill>
                  <a:schemeClr val="bg1"/>
                </a:solidFill>
              </a:rPr>
              <a:t>مفاتيح الارقام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2057400"/>
            <a:ext cx="6629400" cy="3112584"/>
          </a:xfrm>
          <a:prstGeom prst="rect">
            <a:avLst/>
          </a:prstGeom>
        </p:spPr>
      </p:pic>
      <p:cxnSp>
        <p:nvCxnSpPr>
          <p:cNvPr id="9" name="رابط كسهم مستقيم 8"/>
          <p:cNvCxnSpPr/>
          <p:nvPr/>
        </p:nvCxnSpPr>
        <p:spPr>
          <a:xfrm flipH="1" flipV="1">
            <a:off x="4095750" y="3613692"/>
            <a:ext cx="628650" cy="2230792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سحابة 13"/>
          <p:cNvSpPr/>
          <p:nvPr/>
        </p:nvSpPr>
        <p:spPr>
          <a:xfrm>
            <a:off x="-76200" y="536864"/>
            <a:ext cx="2476500" cy="12954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/>
              <a:t>حروف الصف العلوي</a:t>
            </a:r>
            <a:endParaRPr lang="en-US" sz="1100" b="1" dirty="0"/>
          </a:p>
        </p:txBody>
      </p:sp>
      <p:sp>
        <p:nvSpPr>
          <p:cNvPr id="15" name="سحابة 14"/>
          <p:cNvSpPr/>
          <p:nvPr/>
        </p:nvSpPr>
        <p:spPr>
          <a:xfrm>
            <a:off x="1671637" y="5525033"/>
            <a:ext cx="1921668" cy="12954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/>
              <a:t>مفتاح المسافة</a:t>
            </a:r>
            <a:endParaRPr lang="en-US" sz="2400" b="1" dirty="0"/>
          </a:p>
        </p:txBody>
      </p:sp>
      <p:cxnSp>
        <p:nvCxnSpPr>
          <p:cNvPr id="16" name="رابط كسهم مستقيم 15"/>
          <p:cNvCxnSpPr/>
          <p:nvPr/>
        </p:nvCxnSpPr>
        <p:spPr>
          <a:xfrm>
            <a:off x="1671637" y="1499754"/>
            <a:ext cx="871538" cy="1776846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H="1" flipV="1">
            <a:off x="3622613" y="4114800"/>
            <a:ext cx="3787837" cy="1655618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V="1">
            <a:off x="2107406" y="4495800"/>
            <a:ext cx="1054894" cy="1569028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/>
          <p:cNvCxnSpPr/>
          <p:nvPr/>
        </p:nvCxnSpPr>
        <p:spPr>
          <a:xfrm flipH="1">
            <a:off x="7162800" y="1752600"/>
            <a:ext cx="533400" cy="2590800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سحابة 28"/>
          <p:cNvSpPr/>
          <p:nvPr/>
        </p:nvSpPr>
        <p:spPr>
          <a:xfrm>
            <a:off x="3162300" y="536863"/>
            <a:ext cx="1866900" cy="969817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/>
              <a:t>مفتاح الحذف</a:t>
            </a:r>
            <a:endParaRPr lang="en-US" sz="2400" b="1" dirty="0"/>
          </a:p>
        </p:txBody>
      </p:sp>
      <p:cxnSp>
        <p:nvCxnSpPr>
          <p:cNvPr id="30" name="رابط كسهم مستقيم 29"/>
          <p:cNvCxnSpPr/>
          <p:nvPr/>
        </p:nvCxnSpPr>
        <p:spPr>
          <a:xfrm>
            <a:off x="4604905" y="1184564"/>
            <a:ext cx="623456" cy="1828800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سحابة 31"/>
          <p:cNvSpPr/>
          <p:nvPr/>
        </p:nvSpPr>
        <p:spPr>
          <a:xfrm>
            <a:off x="304800" y="5122718"/>
            <a:ext cx="1485900" cy="12954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/>
              <a:t>مفاتيح تبديل اللغة</a:t>
            </a:r>
            <a:endParaRPr lang="en-US" sz="2400" b="1" dirty="0"/>
          </a:p>
        </p:txBody>
      </p:sp>
      <p:cxnSp>
        <p:nvCxnSpPr>
          <p:cNvPr id="36" name="رابط كسهم مستقيم 35"/>
          <p:cNvCxnSpPr/>
          <p:nvPr/>
        </p:nvCxnSpPr>
        <p:spPr>
          <a:xfrm flipV="1">
            <a:off x="552450" y="4528704"/>
            <a:ext cx="1674019" cy="805296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36"/>
          <p:cNvCxnSpPr/>
          <p:nvPr/>
        </p:nvCxnSpPr>
        <p:spPr>
          <a:xfrm flipV="1">
            <a:off x="671512" y="4170622"/>
            <a:ext cx="776288" cy="1109692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سحابة 17"/>
          <p:cNvSpPr/>
          <p:nvPr/>
        </p:nvSpPr>
        <p:spPr>
          <a:xfrm>
            <a:off x="6553200" y="4931352"/>
            <a:ext cx="2438399" cy="1272553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400" b="1" dirty="0" smtClean="0">
                <a:solidFill>
                  <a:schemeClr val="bg1"/>
                </a:solidFill>
              </a:rPr>
              <a:t>حروف الصف السفلي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سحابة 20"/>
          <p:cNvSpPr/>
          <p:nvPr/>
        </p:nvSpPr>
        <p:spPr>
          <a:xfrm>
            <a:off x="3990111" y="5196784"/>
            <a:ext cx="2476500" cy="12954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>
                <a:solidFill>
                  <a:schemeClr val="bg1"/>
                </a:solidFill>
              </a:rPr>
              <a:t>حروف الصف الاوسط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2" name="رابط كسهم مستقيم 24"/>
          <p:cNvCxnSpPr/>
          <p:nvPr/>
        </p:nvCxnSpPr>
        <p:spPr>
          <a:xfrm flipH="1">
            <a:off x="3051030" y="1905000"/>
            <a:ext cx="4645170" cy="1108364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سحابة 13"/>
          <p:cNvSpPr/>
          <p:nvPr/>
        </p:nvSpPr>
        <p:spPr>
          <a:xfrm>
            <a:off x="-260563" y="3473965"/>
            <a:ext cx="1355662" cy="96289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400" b="1" dirty="0" smtClean="0"/>
              <a:t>حروف (ذ)</a:t>
            </a:r>
            <a:endParaRPr lang="en-US" sz="1100" b="1" dirty="0"/>
          </a:p>
        </p:txBody>
      </p:sp>
      <p:cxnSp>
        <p:nvCxnSpPr>
          <p:cNvPr id="24" name="رابط كسهم مستقيم 15"/>
          <p:cNvCxnSpPr/>
          <p:nvPr/>
        </p:nvCxnSpPr>
        <p:spPr>
          <a:xfrm flipV="1">
            <a:off x="768514" y="2987450"/>
            <a:ext cx="587243" cy="582738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465138"/>
            <a:ext cx="8229600" cy="1143000"/>
          </a:xfrm>
        </p:spPr>
        <p:txBody>
          <a:bodyPr>
            <a:noAutofit/>
          </a:bodyPr>
          <a:lstStyle/>
          <a:p>
            <a:pPr rtl="1"/>
            <a:r>
              <a:rPr lang="ar-JO" sz="3200" b="1" dirty="0" smtClean="0">
                <a:solidFill>
                  <a:srgbClr val="FF0000"/>
                </a:solidFill>
              </a:rPr>
              <a:t/>
            </a:r>
            <a:br>
              <a:rPr lang="ar-JO" sz="3200" b="1" dirty="0" smtClean="0">
                <a:solidFill>
                  <a:srgbClr val="FF0000"/>
                </a:solidFill>
              </a:rPr>
            </a:br>
            <a:r>
              <a:rPr lang="ar-JO" sz="2400" b="1" dirty="0" smtClean="0">
                <a:solidFill>
                  <a:srgbClr val="FF0000"/>
                </a:solidFill>
              </a:rPr>
              <a:t>ورقة عمل (2-2)</a:t>
            </a:r>
            <a:br>
              <a:rPr lang="ar-JO" sz="2400" b="1" dirty="0" smtClean="0">
                <a:solidFill>
                  <a:srgbClr val="FF0000"/>
                </a:solidFill>
              </a:rPr>
            </a:br>
            <a:r>
              <a:rPr lang="ar-JO" sz="2400" b="1" dirty="0" smtClean="0">
                <a:solidFill>
                  <a:srgbClr val="FF0000"/>
                </a:solidFill>
              </a:rPr>
              <a:t/>
            </a:r>
            <a:br>
              <a:rPr lang="ar-JO" sz="2400" b="1" dirty="0" smtClean="0">
                <a:solidFill>
                  <a:srgbClr val="FF0000"/>
                </a:solidFill>
              </a:rPr>
            </a:br>
            <a:r>
              <a:rPr lang="ar-JO" sz="2400" b="1" dirty="0" smtClean="0">
                <a:solidFill>
                  <a:srgbClr val="00B050"/>
                </a:solidFill>
              </a:rPr>
              <a:t>أصل</a:t>
            </a:r>
            <a:r>
              <a:rPr lang="ar-JO" sz="2400" b="1" dirty="0" smtClean="0">
                <a:solidFill>
                  <a:srgbClr val="FF0000"/>
                </a:solidFill>
              </a:rPr>
              <a:t> الأحرف والأرقام </a:t>
            </a:r>
            <a:r>
              <a:rPr lang="ar-JO" sz="2400" b="1" dirty="0">
                <a:solidFill>
                  <a:srgbClr val="FF0000"/>
                </a:solidFill>
              </a:rPr>
              <a:t>الآتية بمكانها الصحيح على لوحة المفاتيح.</a:t>
            </a:r>
          </a:p>
        </p:txBody>
      </p:sp>
      <p:sp>
        <p:nvSpPr>
          <p:cNvPr id="3" name="AutoShape 2" descr="https://i1.wp.com/alghad.com/wp-content/uploads/4/7/5/7/4/2/%D9%84%D9%88%D8%AD%D8%A9%20%D9%85%D9%81%D8%A7%D8%AA%D9%8A%D8%AD%20%D8%A7%D9%84%D9%83%D9%85%D8%A8%D9%8A%D9%88%D8%AA%D8%B1%20(%D8%A7%D9%84%D9%83%D9%8A%D8%A8%D9%88%D8%B1%D8%AF)%20-%20(%D8%A3%D8%B1%D8%B4%D9%8A%D9%81%D9%8A%D8%A9).jpg?fit=630%2C230&amp;ssl=1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 sz="2800" b="1"/>
          </a:p>
        </p:txBody>
      </p:sp>
      <p:sp>
        <p:nvSpPr>
          <p:cNvPr id="4" name="AutoShape 4" descr="https://i1.wp.com/alghad.com/wp-content/uploads/4/7/5/7/4/2/%D9%84%D9%88%D8%AD%D8%A9%20%D9%85%D9%81%D8%A7%D8%AA%D9%8A%D8%AD%20%D8%A7%D9%84%D9%83%D9%85%D8%A8%D9%8A%D9%88%D8%AA%D8%B1%20(%D8%A7%D9%84%D9%83%D9%8A%D8%A8%D9%88%D8%B1%D8%AF)%20-%20(%D8%A3%D8%B1%D8%B4%D9%8A%D9%81%D9%8A%D8%A9).jpg?fit=630%2C230&amp;ssl=1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 sz="2800" b="1"/>
          </a:p>
        </p:txBody>
      </p:sp>
      <p:sp>
        <p:nvSpPr>
          <p:cNvPr id="5" name="AutoShape 6" descr="https://i1.wp.com/alghad.com/wp-content/uploads/4/7/5/7/4/2/%D9%84%D9%88%D8%AD%D8%A9%20%D9%85%D9%81%D8%A7%D8%AA%D9%8A%D8%AD%20%D8%A7%D9%84%D9%83%D9%85%D8%A8%D9%8A%D9%88%D8%AA%D8%B1%20(%D8%A7%D9%84%D9%83%D9%8A%D8%A8%D9%88%D8%B1%D8%AF)%20-%20(%D8%A3%D8%B1%D8%B4%D9%8A%D9%81%D9%8A%D8%A9).jpg?fit=630%2C230&amp;ssl=1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 sz="2800" b="1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75496"/>
            <a:ext cx="6096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5867400" y="2678833"/>
            <a:ext cx="533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</a:t>
            </a:r>
            <a:endParaRPr lang="ar-JO" sz="2800" b="1" dirty="0">
              <a:solidFill>
                <a:srgbClr val="0070C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953000" y="2716906"/>
            <a:ext cx="609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e</a:t>
            </a:r>
            <a:endParaRPr lang="ar-JO" sz="2800" b="1" dirty="0">
              <a:solidFill>
                <a:srgbClr val="0070C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675185" y="2708086"/>
            <a:ext cx="533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r</a:t>
            </a:r>
            <a:endParaRPr lang="ar-JO" sz="2800" b="1" dirty="0">
              <a:solidFill>
                <a:srgbClr val="0070C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32942" y="2678833"/>
            <a:ext cx="4777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n</a:t>
            </a:r>
            <a:endParaRPr lang="ar-JO" sz="2800" b="1" dirty="0">
              <a:solidFill>
                <a:srgbClr val="0070C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943600" y="1957754"/>
            <a:ext cx="457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solidFill>
                  <a:srgbClr val="FF0000"/>
                </a:solidFill>
              </a:rPr>
              <a:t>أ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5029200" y="1937211"/>
            <a:ext cx="533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00" b="1" dirty="0" smtClean="0">
                <a:solidFill>
                  <a:srgbClr val="FF0000"/>
                </a:solidFill>
              </a:rPr>
              <a:t>ب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827585" y="1957754"/>
            <a:ext cx="76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00" b="1" dirty="0" smtClean="0">
                <a:solidFill>
                  <a:srgbClr val="FF0000"/>
                </a:solidFill>
              </a:rPr>
              <a:t>ج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819400" y="1957754"/>
            <a:ext cx="609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00" b="1" dirty="0" smtClean="0">
                <a:solidFill>
                  <a:srgbClr val="FF0000"/>
                </a:solidFill>
              </a:rPr>
              <a:t>د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048000" y="3429000"/>
            <a:ext cx="1066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8</a:t>
            </a:r>
            <a:endParaRPr lang="ar-JO" sz="2800" b="1" dirty="0">
              <a:solidFill>
                <a:schemeClr val="accent2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229100" y="3437820"/>
            <a:ext cx="990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9</a:t>
            </a:r>
            <a:endParaRPr lang="ar-JO" sz="2800" b="1" dirty="0">
              <a:solidFill>
                <a:schemeClr val="accent2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348653" y="3387969"/>
            <a:ext cx="685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3</a:t>
            </a:r>
            <a:endParaRPr lang="ar-JO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272808" cy="5616623"/>
          </a:xfrm>
        </p:spPr>
        <p:txBody>
          <a:bodyPr>
            <a:noAutofit/>
          </a:bodyPr>
          <a:lstStyle/>
          <a:p>
            <a:pPr algn="r"/>
            <a:r>
              <a:rPr lang="ar-JO" sz="2800" b="1" dirty="0" smtClean="0">
                <a:solidFill>
                  <a:srgbClr val="C00000"/>
                </a:solidFill>
              </a:rPr>
              <a:t>النتاج العام:</a:t>
            </a:r>
            <a:br>
              <a:rPr lang="ar-JO" sz="2800" b="1" dirty="0" smtClean="0">
                <a:solidFill>
                  <a:srgbClr val="C00000"/>
                </a:solidFill>
              </a:rPr>
            </a:br>
            <a:r>
              <a:rPr lang="ar-JO" sz="2800" b="1" dirty="0" smtClean="0"/>
              <a:t>- </a:t>
            </a:r>
            <a:r>
              <a:rPr lang="ar-JO" sz="2400" dirty="0" smtClean="0"/>
              <a:t>أستخدم الفارة للقيام بوظائف مختلفة</a:t>
            </a:r>
            <a:r>
              <a:rPr lang="ar-JO" sz="2800" dirty="0" smtClean="0"/>
              <a:t>.</a:t>
            </a:r>
            <a:r>
              <a:rPr lang="ar-JO" sz="2800" b="1" dirty="0" smtClean="0"/>
              <a:t/>
            </a:r>
            <a:br>
              <a:rPr lang="ar-JO" sz="2800" b="1" dirty="0" smtClean="0"/>
            </a:br>
            <a:r>
              <a:rPr lang="ar-JO" sz="2800" b="1" dirty="0" smtClean="0">
                <a:solidFill>
                  <a:srgbClr val="C00000"/>
                </a:solidFill>
              </a:rPr>
              <a:t/>
            </a:r>
            <a:br>
              <a:rPr lang="ar-JO" sz="2800" b="1" dirty="0" smtClean="0">
                <a:solidFill>
                  <a:srgbClr val="C00000"/>
                </a:solidFill>
              </a:rPr>
            </a:br>
            <a:r>
              <a:rPr lang="ar-JO" sz="2800" b="1" dirty="0" smtClean="0">
                <a:solidFill>
                  <a:srgbClr val="C00000"/>
                </a:solidFill>
              </a:rPr>
              <a:t>سأتعلم في نهاية المحور أن: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ar-JO" sz="2400" dirty="0" smtClean="0"/>
              <a:t>1- أميز </a:t>
            </a:r>
            <a:r>
              <a:rPr lang="ar-JO" sz="2400" dirty="0"/>
              <a:t>أجزاء الفأرة.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ar-JO" sz="2400" dirty="0"/>
              <a:t>2- </a:t>
            </a:r>
            <a:r>
              <a:rPr lang="ar-JO" sz="2400" dirty="0" smtClean="0"/>
              <a:t>أتعرف </a:t>
            </a:r>
            <a:r>
              <a:rPr lang="ar-JO" sz="2400" dirty="0"/>
              <a:t>الطريقة الصحيحة للامساك بالفأرة.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ar-JO" sz="2400" dirty="0"/>
              <a:t>3- </a:t>
            </a:r>
            <a:r>
              <a:rPr lang="ar-JO" sz="2400" dirty="0" smtClean="0"/>
              <a:t>أميز </a:t>
            </a:r>
            <a:r>
              <a:rPr lang="ar-JO" sz="2400" dirty="0"/>
              <a:t>وظائف </a:t>
            </a:r>
            <a:r>
              <a:rPr lang="ar-JO" sz="2400" dirty="0" smtClean="0"/>
              <a:t>الفأرة:</a:t>
            </a:r>
            <a:r>
              <a:rPr lang="ar-JO" sz="2400" dirty="0"/>
              <a:t/>
            </a:r>
            <a:br>
              <a:rPr lang="ar-JO" sz="2400" dirty="0"/>
            </a:br>
            <a:r>
              <a:rPr lang="ar-JO" sz="2400" dirty="0"/>
              <a:t>      - التأشير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ar-JO" sz="2400" dirty="0"/>
              <a:t>      - النقر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ar-JO" sz="2400" dirty="0"/>
              <a:t>      - النقر المزدوج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ar-JO" sz="2400" dirty="0"/>
              <a:t>      - السحب والإفلات   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ar-JO" sz="2400" dirty="0"/>
              <a:t>4- </a:t>
            </a:r>
            <a:r>
              <a:rPr lang="ar-JO" sz="2400" dirty="0" smtClean="0"/>
              <a:t>أستخدم </a:t>
            </a:r>
            <a:r>
              <a:rPr lang="ar-JO" sz="2400" dirty="0"/>
              <a:t>الفأرة بطريقة صحيحة.</a:t>
            </a:r>
            <a:br>
              <a:rPr lang="ar-JO" sz="2400" dirty="0"/>
            </a:br>
            <a:r>
              <a:rPr lang="ar-JO" sz="2400" dirty="0"/>
              <a:t>5- </a:t>
            </a:r>
            <a:r>
              <a:rPr lang="ar-JO" sz="2400" dirty="0" smtClean="0"/>
              <a:t>أميز أشكال </a:t>
            </a:r>
            <a:r>
              <a:rPr lang="ar-JO" sz="2400" dirty="0"/>
              <a:t>مؤشر </a:t>
            </a:r>
            <a:r>
              <a:rPr lang="ar-JO" sz="2400" dirty="0" smtClean="0"/>
              <a:t>الفأرة</a:t>
            </a:r>
            <a:r>
              <a:rPr lang="ar-JO" sz="2400" dirty="0"/>
              <a:t>.</a:t>
            </a:r>
            <a:endParaRPr lang="en-US" sz="2400" dirty="0"/>
          </a:p>
        </p:txBody>
      </p:sp>
      <p:sp>
        <p:nvSpPr>
          <p:cNvPr id="2" name="مربع نص 1"/>
          <p:cNvSpPr txBox="1"/>
          <p:nvPr/>
        </p:nvSpPr>
        <p:spPr>
          <a:xfrm>
            <a:off x="1043608" y="404664"/>
            <a:ext cx="67687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solidFill>
                  <a:srgbClr val="C00000"/>
                </a:solidFill>
              </a:rPr>
              <a:t>نتاجات </a:t>
            </a:r>
            <a:r>
              <a:rPr lang="ar-JO" sz="3600" b="1" dirty="0" smtClean="0">
                <a:solidFill>
                  <a:srgbClr val="C00000"/>
                </a:solidFill>
              </a:rPr>
              <a:t>المحور الأول</a:t>
            </a:r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1302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أمين\Pictures\Microsoft Clip Organizer\0035586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07" y="2780928"/>
            <a:ext cx="3304937" cy="364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55402" y="692696"/>
            <a:ext cx="83490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انا الآن أنهيت المحور الثاني وأصبحت أعرف مفاتيح لوحة المفاتيح ووظائفها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2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97768" y="1412776"/>
            <a:ext cx="7772400" cy="1470025"/>
          </a:xfrm>
        </p:spPr>
        <p:txBody>
          <a:bodyPr/>
          <a:lstStyle/>
          <a:p>
            <a:r>
              <a:rPr lang="ar-SA" dirty="0" smtClean="0"/>
              <a:t> </a:t>
            </a:r>
            <a:r>
              <a:rPr lang="ar-JO" dirty="0" smtClean="0">
                <a:solidFill>
                  <a:srgbClr val="FF0000"/>
                </a:solidFill>
              </a:rPr>
              <a:t>المحور الثالث: </a:t>
            </a:r>
            <a:br>
              <a:rPr lang="ar-JO" dirty="0" smtClean="0">
                <a:solidFill>
                  <a:srgbClr val="FF0000"/>
                </a:solidFill>
              </a:rPr>
            </a:br>
            <a:r>
              <a:rPr lang="ar-JO" dirty="0" smtClean="0">
                <a:solidFill>
                  <a:srgbClr val="FF0000"/>
                </a:solidFill>
              </a:rPr>
              <a:t>إ</a:t>
            </a:r>
            <a:r>
              <a:rPr lang="ar-SA" dirty="0" smtClean="0">
                <a:solidFill>
                  <a:srgbClr val="FF0000"/>
                </a:solidFill>
              </a:rPr>
              <a:t>دراج النصوص والارقام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0800"/>
            <a:ext cx="248667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0800"/>
            <a:ext cx="321897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7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2"/>
          <p:cNvSpPr txBox="1">
            <a:spLocks/>
          </p:cNvSpPr>
          <p:nvPr/>
        </p:nvSpPr>
        <p:spPr>
          <a:xfrm>
            <a:off x="899592" y="1052737"/>
            <a:ext cx="7272808" cy="518457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JO" sz="2800" b="1" dirty="0" smtClean="0">
                <a:solidFill>
                  <a:srgbClr val="C00000"/>
                </a:solidFill>
              </a:rPr>
              <a:t>النتاج العام:</a:t>
            </a:r>
            <a:br>
              <a:rPr lang="ar-JO" sz="2800" b="1" dirty="0" smtClean="0">
                <a:solidFill>
                  <a:srgbClr val="C00000"/>
                </a:solidFill>
              </a:rPr>
            </a:br>
            <a:r>
              <a:rPr lang="ar-JO" sz="2400" dirty="0"/>
              <a:t>- ممارسة </a:t>
            </a:r>
            <a:r>
              <a:rPr lang="ar-JO" sz="2400" dirty="0" smtClean="0"/>
              <a:t>استخدام </a:t>
            </a:r>
            <a:r>
              <a:rPr lang="ar-JO" sz="2400" dirty="0" smtClean="0"/>
              <a:t>لوحة المفاتيح وتحرير النصوص والأرقام</a:t>
            </a:r>
            <a:r>
              <a:rPr lang="ar-JO" sz="2800" dirty="0" smtClean="0"/>
              <a:t>.</a:t>
            </a:r>
            <a:r>
              <a:rPr lang="ar-JO" sz="2800" b="1" dirty="0" smtClean="0"/>
              <a:t/>
            </a:r>
            <a:br>
              <a:rPr lang="ar-JO" sz="2800" b="1" dirty="0" smtClean="0"/>
            </a:br>
            <a:r>
              <a:rPr lang="ar-JO" sz="2800" b="1" dirty="0" smtClean="0">
                <a:solidFill>
                  <a:srgbClr val="C00000"/>
                </a:solidFill>
              </a:rPr>
              <a:t/>
            </a:r>
            <a:br>
              <a:rPr lang="ar-JO" sz="2800" b="1" dirty="0" smtClean="0">
                <a:solidFill>
                  <a:srgbClr val="C00000"/>
                </a:solidFill>
              </a:rPr>
            </a:br>
            <a:r>
              <a:rPr lang="ar-JO" sz="2800" b="1" dirty="0" smtClean="0">
                <a:solidFill>
                  <a:srgbClr val="C00000"/>
                </a:solidFill>
              </a:rPr>
              <a:t>سأتعلم في نهاية المحور أن: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ar-JO" sz="2400" dirty="0" smtClean="0"/>
              <a:t>1- اكتب نصا باللغة العربية واللغة الإنجليزية.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ar-JO" sz="2400" dirty="0" smtClean="0"/>
              <a:t>2-</a:t>
            </a:r>
            <a:r>
              <a:rPr lang="ar-SA" sz="2400" dirty="0"/>
              <a:t> </a:t>
            </a:r>
            <a:r>
              <a:rPr lang="ar-JO" sz="2400" dirty="0" smtClean="0"/>
              <a:t>استخدم أزرار لوحة المفاتيح ل</a:t>
            </a:r>
            <a:r>
              <a:rPr lang="ar-SA" sz="2400" dirty="0" smtClean="0"/>
              <a:t>تحرير</a:t>
            </a:r>
            <a:r>
              <a:rPr lang="en-US" sz="2400" dirty="0" smtClean="0"/>
              <a:t> </a:t>
            </a:r>
            <a:r>
              <a:rPr lang="ar-JO" sz="2400" dirty="0" smtClean="0"/>
              <a:t>النصوص</a:t>
            </a:r>
            <a:r>
              <a:rPr lang="en-GB" sz="2400" dirty="0" smtClean="0"/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ar-JO" sz="2400" dirty="0" smtClean="0"/>
              <a:t>3- أ</a:t>
            </a:r>
            <a:r>
              <a:rPr lang="ar-SA" sz="2400" dirty="0" smtClean="0"/>
              <a:t>درج </a:t>
            </a:r>
            <a:r>
              <a:rPr lang="ar-SA" sz="2400" dirty="0"/>
              <a:t>الأرقام العربية</a:t>
            </a:r>
            <a:r>
              <a:rPr lang="ar-JO" sz="2400" dirty="0" smtClean="0"/>
              <a:t>.</a:t>
            </a:r>
            <a:endParaRPr lang="ar-SA" sz="24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043608" y="404664"/>
            <a:ext cx="67687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solidFill>
                  <a:srgbClr val="C00000"/>
                </a:solidFill>
              </a:rPr>
              <a:t>نتاجات </a:t>
            </a:r>
            <a:r>
              <a:rPr lang="ar-JO" sz="3600" b="1" dirty="0" smtClean="0">
                <a:solidFill>
                  <a:srgbClr val="C00000"/>
                </a:solidFill>
              </a:rPr>
              <a:t>المحور الثالث</a:t>
            </a:r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34570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899592" y="1268760"/>
            <a:ext cx="7776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200" b="1" dirty="0" smtClean="0">
                <a:solidFill>
                  <a:srgbClr val="FF0000"/>
                </a:solidFill>
              </a:rPr>
              <a:t>ادراج النص</a:t>
            </a:r>
          </a:p>
          <a:p>
            <a:pPr algn="r" rtl="1"/>
            <a:r>
              <a:rPr lang="ar-JO" sz="3200" dirty="0" smtClean="0"/>
              <a:t> ل</a:t>
            </a:r>
            <a:r>
              <a:rPr lang="ar-SA" sz="3200" dirty="0" smtClean="0"/>
              <a:t>ادراج النص في برنامج الرسام </a:t>
            </a:r>
            <a:r>
              <a:rPr lang="ar-JO" sz="3200" dirty="0" smtClean="0"/>
              <a:t>أقوم بما </a:t>
            </a:r>
            <a:r>
              <a:rPr lang="ar-SA" sz="3200" dirty="0" smtClean="0"/>
              <a:t> يلي:-</a:t>
            </a:r>
          </a:p>
          <a:p>
            <a:pPr algn="r" rtl="1"/>
            <a:r>
              <a:rPr lang="ar-SA" sz="3200" dirty="0" smtClean="0"/>
              <a:t>1- ادرج مربع نص  في لوحة الرسم.</a:t>
            </a:r>
          </a:p>
          <a:p>
            <a:pPr algn="r" rtl="1"/>
            <a:r>
              <a:rPr lang="ar-SA" sz="3200" dirty="0" smtClean="0"/>
              <a:t>1- </a:t>
            </a:r>
            <a:r>
              <a:rPr lang="ar-JO" sz="3200" dirty="0" smtClean="0"/>
              <a:t>احول</a:t>
            </a:r>
            <a:r>
              <a:rPr lang="ar-SA" sz="3200" dirty="0" smtClean="0"/>
              <a:t> لغة الكتابة حسب المطلوب.</a:t>
            </a:r>
          </a:p>
          <a:p>
            <a:pPr algn="r" rtl="1"/>
            <a:r>
              <a:rPr lang="ar-SA" sz="3200" dirty="0" smtClean="0"/>
              <a:t>3- </a:t>
            </a:r>
            <a:r>
              <a:rPr lang="ar-JO" sz="3200" dirty="0" smtClean="0"/>
              <a:t>احول</a:t>
            </a:r>
            <a:r>
              <a:rPr lang="ar-SA" sz="3200" dirty="0" smtClean="0"/>
              <a:t> اتجاه الكتابة  من اليمين الى اليسار او العكس.</a:t>
            </a:r>
          </a:p>
          <a:p>
            <a:pPr algn="r" rtl="1"/>
            <a:r>
              <a:rPr lang="ar-SA" sz="3200" dirty="0" smtClean="0"/>
              <a:t>4- </a:t>
            </a:r>
            <a:r>
              <a:rPr lang="ar-JO" sz="3200" dirty="0" smtClean="0"/>
              <a:t>ابدأ</a:t>
            </a:r>
            <a:r>
              <a:rPr lang="ar-SA" sz="3200" dirty="0" smtClean="0"/>
              <a:t> بالطباعة حرفا تلو </a:t>
            </a:r>
            <a:r>
              <a:rPr lang="ar-JO" sz="3200" dirty="0" err="1" smtClean="0"/>
              <a:t>الآ</a:t>
            </a:r>
            <a:r>
              <a:rPr lang="ar-SA" sz="3200" dirty="0" smtClean="0"/>
              <a:t>خر مع ترك مسافة بين الكلمة والأخرى.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89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59632" y="2708920"/>
            <a:ext cx="68407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تحرير النص</a:t>
            </a:r>
          </a:p>
          <a:p>
            <a:r>
              <a:rPr lang="ar-SA" sz="4000" dirty="0"/>
              <a:t>يقصد بتحرير النص </a:t>
            </a:r>
            <a:r>
              <a:rPr lang="ar-JO" sz="4000" dirty="0" smtClean="0"/>
              <a:t>،</a:t>
            </a:r>
            <a:r>
              <a:rPr lang="ar-SA" sz="4000" dirty="0" smtClean="0"/>
              <a:t> </a:t>
            </a:r>
            <a:r>
              <a:rPr lang="ar-SA" sz="4000" dirty="0"/>
              <a:t>تعديله بالحذف او الإضافة او تصحيح الأخطاء في حال وجودها.</a:t>
            </a:r>
          </a:p>
          <a:p>
            <a:endParaRPr lang="en-US" dirty="0"/>
          </a:p>
        </p:txBody>
      </p:sp>
      <p:sp>
        <p:nvSpPr>
          <p:cNvPr id="3" name="AutoShape 2" descr="Fay3 - صور لـ #مكتب_رئيسي #تعلم #مدرسة #رسم #ممحاة #اللواز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Fay3 - صور لـ #مكتب_رئيسي #تعلم #مدرسة #رسم #ممحاة #اللواز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74552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23957"/>
            <a:ext cx="2171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5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67544" y="1124744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تحرير النص</a:t>
            </a:r>
          </a:p>
          <a:p>
            <a:pPr algn="r" rtl="1"/>
            <a:r>
              <a:rPr lang="ar-SA" sz="2400" dirty="0" smtClean="0"/>
              <a:t>لتحرير النص </a:t>
            </a:r>
            <a:r>
              <a:rPr lang="ar-JO" sz="2400" dirty="0" smtClean="0"/>
              <a:t>ا</a:t>
            </a:r>
            <a:r>
              <a:rPr lang="ar-SA" sz="2400" dirty="0" smtClean="0"/>
              <a:t>ستخدم مفتاحي </a:t>
            </a:r>
            <a:r>
              <a:rPr lang="en-US" sz="2400" dirty="0" smtClean="0"/>
              <a:t>Backspace</a:t>
            </a:r>
            <a:r>
              <a:rPr lang="ar-JO" sz="2400" dirty="0" smtClean="0"/>
              <a:t> و </a:t>
            </a:r>
            <a:r>
              <a:rPr lang="de-DE" sz="2400" dirty="0" smtClean="0"/>
              <a:t>Delete</a:t>
            </a:r>
            <a:r>
              <a:rPr lang="ar-SA" sz="2400" dirty="0" smtClean="0"/>
              <a:t>، حيث </a:t>
            </a:r>
            <a:r>
              <a:rPr lang="ar-JO" sz="2400" dirty="0" smtClean="0"/>
              <a:t>ا</a:t>
            </a:r>
            <a:r>
              <a:rPr lang="ar-SA" sz="2400" dirty="0" smtClean="0"/>
              <a:t>ستخدم المفتاح الأول لحذف الحرف الذي يقع خلف المؤشر و</a:t>
            </a:r>
            <a:r>
              <a:rPr lang="ar-JO" sz="2400" dirty="0" smtClean="0"/>
              <a:t>ا</a:t>
            </a:r>
            <a:r>
              <a:rPr lang="ar-SA" sz="2400" dirty="0" smtClean="0"/>
              <a:t>ستخدم المفتاح الثاني لحذف الحرف الذي يقع بعد المؤشر.</a:t>
            </a:r>
            <a:endParaRPr lang="en-US" sz="24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6720408" cy="23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مجموعة 18"/>
          <p:cNvGrpSpPr/>
          <p:nvPr/>
        </p:nvGrpSpPr>
        <p:grpSpPr>
          <a:xfrm>
            <a:off x="5292080" y="2480585"/>
            <a:ext cx="2160240" cy="1668495"/>
            <a:chOff x="5292080" y="2480585"/>
            <a:chExt cx="2160240" cy="1668495"/>
          </a:xfrm>
        </p:grpSpPr>
        <p:cxnSp>
          <p:nvCxnSpPr>
            <p:cNvPr id="14" name="رابط كسهم مستقيم 13"/>
            <p:cNvCxnSpPr/>
            <p:nvPr/>
          </p:nvCxnSpPr>
          <p:spPr>
            <a:xfrm flipH="1">
              <a:off x="5292080" y="2852936"/>
              <a:ext cx="864096" cy="12961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مربع نص 14"/>
            <p:cNvSpPr txBox="1"/>
            <p:nvPr/>
          </p:nvSpPr>
          <p:spPr>
            <a:xfrm>
              <a:off x="5508104" y="2480585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Backspace</a:t>
              </a:r>
              <a:endParaRPr lang="en-US" dirty="0"/>
            </a:p>
          </p:txBody>
        </p:sp>
        <p:cxnSp>
          <p:nvCxnSpPr>
            <p:cNvPr id="17" name="رابط كسهم مستقيم 16"/>
            <p:cNvCxnSpPr/>
            <p:nvPr/>
          </p:nvCxnSpPr>
          <p:spPr>
            <a:xfrm flipH="1">
              <a:off x="5724128" y="3140968"/>
              <a:ext cx="720080" cy="10081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مربع نص 17"/>
            <p:cNvSpPr txBox="1"/>
            <p:nvPr/>
          </p:nvSpPr>
          <p:spPr>
            <a:xfrm>
              <a:off x="6588224" y="294708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Delete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057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331640" y="1844824"/>
            <a:ext cx="712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/>
              <a:t>مثال 1: </a:t>
            </a:r>
            <a:r>
              <a:rPr lang="ar-JO" sz="2400" b="1" dirty="0"/>
              <a:t>لإضافة كلمة ا</a:t>
            </a:r>
            <a:r>
              <a:rPr lang="ar-JO" sz="2400" b="1" dirty="0">
                <a:solidFill>
                  <a:srgbClr val="FF0000"/>
                </a:solidFill>
              </a:rPr>
              <a:t>لأردن</a:t>
            </a:r>
            <a:r>
              <a:rPr lang="ar-JO" sz="2400" b="1" dirty="0"/>
              <a:t> بين الكلمتين </a:t>
            </a:r>
            <a:r>
              <a:rPr lang="ar-JO" sz="2400" b="1" dirty="0">
                <a:solidFill>
                  <a:srgbClr val="FF0000"/>
                </a:solidFill>
              </a:rPr>
              <a:t>وطني جميل</a:t>
            </a:r>
            <a:r>
              <a:rPr lang="ar-JO" sz="2400" b="1" dirty="0"/>
              <a:t>، </a:t>
            </a:r>
            <a:r>
              <a:rPr lang="ar-JO" sz="2400" b="1" dirty="0" smtClean="0"/>
              <a:t>أضع </a:t>
            </a:r>
            <a:r>
              <a:rPr lang="ar-JO" sz="2400" b="1" dirty="0"/>
              <a:t>النابض بعد كلمة وطني ثم </a:t>
            </a:r>
            <a:r>
              <a:rPr lang="ar-JO" sz="2400" b="1" dirty="0" smtClean="0"/>
              <a:t>أبدأ </a:t>
            </a:r>
            <a:r>
              <a:rPr lang="ar-JO" sz="2400" b="1" dirty="0"/>
              <a:t>بطباعة كلمة الأردن، فتنتج الجملة ( </a:t>
            </a:r>
            <a:r>
              <a:rPr lang="ar-JO" sz="2400" b="1" dirty="0">
                <a:solidFill>
                  <a:srgbClr val="FF0000"/>
                </a:solidFill>
              </a:rPr>
              <a:t>وطني الأردن جميل </a:t>
            </a:r>
            <a:r>
              <a:rPr lang="ar-JO" sz="2400" b="1" dirty="0"/>
              <a:t>).</a:t>
            </a:r>
            <a:endParaRPr lang="en-US" sz="2400" dirty="0"/>
          </a:p>
          <a:p>
            <a:r>
              <a:rPr lang="ar-JO" sz="2400" b="1" dirty="0"/>
              <a:t>مثال2: لحذف كلمة </a:t>
            </a:r>
            <a:r>
              <a:rPr lang="ar-JO" sz="2400" b="1" dirty="0">
                <a:solidFill>
                  <a:srgbClr val="FF0000"/>
                </a:solidFill>
              </a:rPr>
              <a:t>الأردن </a:t>
            </a:r>
            <a:r>
              <a:rPr lang="ar-JO" sz="2400" b="1" dirty="0"/>
              <a:t>من الجملة( </a:t>
            </a:r>
            <a:r>
              <a:rPr lang="ar-JO" sz="2400" b="1" dirty="0">
                <a:solidFill>
                  <a:srgbClr val="FF0000"/>
                </a:solidFill>
              </a:rPr>
              <a:t>وطني الأردن جميل</a:t>
            </a:r>
            <a:r>
              <a:rPr lang="ar-JO" sz="2400" b="1" dirty="0"/>
              <a:t>) </a:t>
            </a:r>
            <a:r>
              <a:rPr lang="ar-JO" sz="2400" b="1" dirty="0" smtClean="0"/>
              <a:t>هناك طريقتان </a:t>
            </a:r>
            <a:r>
              <a:rPr lang="ar-JO" sz="2400" b="1" dirty="0"/>
              <a:t>وهما</a:t>
            </a:r>
            <a:endParaRPr lang="en-US" sz="2400" dirty="0"/>
          </a:p>
          <a:p>
            <a:r>
              <a:rPr lang="ar-JO" sz="2400" b="1" dirty="0"/>
              <a:t>   أولا : </a:t>
            </a:r>
            <a:r>
              <a:rPr lang="ar-JO" sz="2400" b="1" dirty="0" smtClean="0"/>
              <a:t>أضع </a:t>
            </a:r>
            <a:r>
              <a:rPr lang="ar-JO" sz="2400" b="1" dirty="0"/>
              <a:t>النابض </a:t>
            </a:r>
            <a:r>
              <a:rPr lang="ar-JO" sz="2400" b="1" u="sng" dirty="0">
                <a:solidFill>
                  <a:srgbClr val="FF0000"/>
                </a:solidFill>
              </a:rPr>
              <a:t>بعد</a:t>
            </a:r>
            <a:r>
              <a:rPr lang="ar-JO" sz="2400" b="1" dirty="0"/>
              <a:t> كلمة الأردن ثم اضغط مفتاح </a:t>
            </a:r>
            <a:r>
              <a:rPr lang="de-DE" sz="2400" b="1" dirty="0"/>
              <a:t>Backspace </a:t>
            </a:r>
            <a:r>
              <a:rPr lang="ar-JO" sz="2400" b="1" dirty="0"/>
              <a:t> عدة مرات حتى تزول الكلمة كاملة .</a:t>
            </a:r>
            <a:endParaRPr lang="en-US" sz="2400" dirty="0"/>
          </a:p>
          <a:p>
            <a:r>
              <a:rPr lang="ar-JO" sz="2400" b="1" dirty="0"/>
              <a:t>ثانيا: </a:t>
            </a:r>
            <a:r>
              <a:rPr lang="ar-JO" sz="2400" b="1" dirty="0" smtClean="0"/>
              <a:t>أضع </a:t>
            </a:r>
            <a:r>
              <a:rPr lang="ar-JO" sz="2400" b="1" dirty="0"/>
              <a:t>النابض </a:t>
            </a:r>
            <a:r>
              <a:rPr lang="ar-JO" sz="2400" b="1" u="sng" dirty="0" smtClean="0"/>
              <a:t> </a:t>
            </a:r>
            <a:r>
              <a:rPr lang="ar-JO" sz="2400" b="1" u="sng" dirty="0" smtClean="0">
                <a:solidFill>
                  <a:srgbClr val="FF0000"/>
                </a:solidFill>
              </a:rPr>
              <a:t>قبل </a:t>
            </a:r>
            <a:r>
              <a:rPr lang="ar-JO" sz="2400" b="1" dirty="0" smtClean="0"/>
              <a:t>كلمة </a:t>
            </a:r>
            <a:r>
              <a:rPr lang="ar-JO" sz="2400" b="1" dirty="0"/>
              <a:t>الأردن ثم اضغط مفتاح </a:t>
            </a:r>
            <a:r>
              <a:rPr lang="de-DE" sz="2400" b="1" dirty="0"/>
              <a:t>Delete </a:t>
            </a:r>
            <a:r>
              <a:rPr lang="ar-JO" sz="2400" b="1" dirty="0"/>
              <a:t>عدة مرات حتى تزول الكلمة كاملة </a:t>
            </a:r>
            <a:endParaRPr lang="en-US" sz="24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979712" y="69269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400" dirty="0" smtClean="0">
                <a:solidFill>
                  <a:srgbClr val="FF0000"/>
                </a:solidFill>
              </a:rPr>
              <a:t>امثلة عملية على تحرير النص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72" y="116632"/>
            <a:ext cx="1381870" cy="134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81154"/>
            <a:ext cx="1440160" cy="10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315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575598" y="1196752"/>
            <a:ext cx="6740818" cy="60016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/>
            <a:r>
              <a:rPr lang="ar-S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 رقم (1)                  مدة النشاط 20 دقيقة</a:t>
            </a:r>
          </a:p>
          <a:p>
            <a:pPr algn="r" rtl="1"/>
            <a:endParaRPr lang="ar-SA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/>
            <a:r>
              <a:rPr lang="ar-JO" sz="2400" dirty="0"/>
              <a:t>افتح برنامج الرسام كما تعلمت سابقا</a:t>
            </a:r>
            <a:endParaRPr lang="en-US" sz="2400" dirty="0"/>
          </a:p>
          <a:p>
            <a:pPr lvl="0"/>
            <a:r>
              <a:rPr lang="ar-JO" sz="2400" dirty="0"/>
              <a:t>انقر على ايقونة ادراج نص </a:t>
            </a:r>
            <a:r>
              <a:rPr lang="ar-JO" sz="2400" dirty="0" smtClean="0"/>
              <a:t>( </a:t>
            </a:r>
            <a:r>
              <a:rPr lang="de-DE" sz="2400" dirty="0"/>
              <a:t>A</a:t>
            </a:r>
            <a:r>
              <a:rPr lang="ar-SA" sz="2400" dirty="0"/>
              <a:t>) </a:t>
            </a:r>
            <a:r>
              <a:rPr lang="ar-SA" sz="2400" dirty="0" smtClean="0"/>
              <a:t>في الشريط ، ثم </a:t>
            </a:r>
            <a:r>
              <a:rPr lang="ar-JO" sz="2400" dirty="0" smtClean="0"/>
              <a:t>أ</a:t>
            </a:r>
            <a:r>
              <a:rPr lang="ar-SA" sz="2400" dirty="0" smtClean="0"/>
              <a:t>حرك </a:t>
            </a:r>
            <a:r>
              <a:rPr lang="ar-SA" sz="2400" dirty="0"/>
              <a:t>مؤشر الفأرة الى لوحة الرسم واضغط زر الفأرة الايسر بشكل مستمر واسحب داخل لوحة الرسم ليظهر معك شكل المستطيل </a:t>
            </a:r>
            <a:r>
              <a:rPr lang="ar-SA" sz="2400" dirty="0" smtClean="0"/>
              <a:t> </a:t>
            </a:r>
            <a:r>
              <a:rPr lang="ar-SA" sz="2400" dirty="0"/>
              <a:t>.</a:t>
            </a:r>
            <a:endParaRPr lang="en-US" sz="2400" dirty="0"/>
          </a:p>
          <a:p>
            <a:pPr lvl="0"/>
            <a:r>
              <a:rPr lang="ar-SA" sz="2400" dirty="0"/>
              <a:t>اكتب </a:t>
            </a:r>
            <a:r>
              <a:rPr lang="ar-SA" sz="2400" dirty="0" smtClean="0"/>
              <a:t>اسم</a:t>
            </a:r>
            <a:r>
              <a:rPr lang="ar-JO" sz="2400" dirty="0" smtClean="0"/>
              <a:t>ي</a:t>
            </a:r>
            <a:r>
              <a:rPr lang="ar-SA" sz="2400" dirty="0" smtClean="0"/>
              <a:t> </a:t>
            </a:r>
            <a:r>
              <a:rPr lang="ar-SA" sz="2400" dirty="0"/>
              <a:t>واسم </a:t>
            </a:r>
            <a:r>
              <a:rPr lang="ar-SA" sz="2400" dirty="0" err="1" smtClean="0"/>
              <a:t>عائلت</a:t>
            </a:r>
            <a:r>
              <a:rPr lang="ar-JO" sz="2400" dirty="0" smtClean="0"/>
              <a:t>ي</a:t>
            </a:r>
            <a:r>
              <a:rPr lang="ar-SA" sz="2400" dirty="0" smtClean="0"/>
              <a:t> </a:t>
            </a:r>
            <a:r>
              <a:rPr lang="ar-SA" sz="2400" dirty="0"/>
              <a:t>داخل المستطيل</a:t>
            </a:r>
            <a:endParaRPr lang="en-US" sz="2400" dirty="0"/>
          </a:p>
          <a:p>
            <a:pPr lvl="0"/>
            <a:r>
              <a:rPr lang="ar-JO" sz="2400" dirty="0" smtClean="0"/>
              <a:t> </a:t>
            </a:r>
            <a:r>
              <a:rPr lang="ar-SA" sz="2400" dirty="0" smtClean="0"/>
              <a:t>اضغط </a:t>
            </a:r>
            <a:r>
              <a:rPr lang="ar-SA" sz="2400" dirty="0"/>
              <a:t>مفتاح  ( </a:t>
            </a:r>
            <a:r>
              <a:rPr lang="en-US" sz="2400" dirty="0"/>
              <a:t>Ent</a:t>
            </a:r>
            <a:r>
              <a:rPr lang="de-DE" sz="2400" dirty="0"/>
              <a:t>er</a:t>
            </a:r>
            <a:r>
              <a:rPr lang="ar-SA" sz="2400" dirty="0"/>
              <a:t> ) </a:t>
            </a:r>
            <a:endParaRPr lang="en-US" sz="2400" dirty="0"/>
          </a:p>
          <a:p>
            <a:pPr lvl="0"/>
            <a:r>
              <a:rPr lang="ar-SA" sz="2400" dirty="0"/>
              <a:t>اكتب النص التالي ((انا طالب في الصف الرابع الأساسي)</a:t>
            </a:r>
            <a:endParaRPr lang="en-US" sz="2400" dirty="0"/>
          </a:p>
          <a:p>
            <a:pPr lvl="0"/>
            <a:r>
              <a:rPr lang="ar-JO" sz="2400" dirty="0" smtClean="0"/>
              <a:t>أ</a:t>
            </a:r>
            <a:r>
              <a:rPr lang="ar-SA" sz="2400" dirty="0" smtClean="0"/>
              <a:t>حول </a:t>
            </a:r>
            <a:r>
              <a:rPr lang="ar-SA" sz="2400" dirty="0"/>
              <a:t>اتجاه الكتابة للغة </a:t>
            </a:r>
            <a:r>
              <a:rPr lang="ar-SA" sz="2400" dirty="0" smtClean="0"/>
              <a:t>الإنجليزية </a:t>
            </a:r>
            <a:r>
              <a:rPr lang="ar-SA" sz="2400" dirty="0"/>
              <a:t>واكتب </a:t>
            </a:r>
            <a:r>
              <a:rPr lang="ar-SA" sz="2400" dirty="0" smtClean="0"/>
              <a:t>اسم</a:t>
            </a:r>
            <a:r>
              <a:rPr lang="ar-JO" sz="2400" dirty="0" smtClean="0"/>
              <a:t>ي</a:t>
            </a:r>
            <a:r>
              <a:rPr lang="ar-SA" sz="2400" dirty="0" smtClean="0"/>
              <a:t> باللغة الانجليزية</a:t>
            </a:r>
            <a:endParaRPr lang="en-US" sz="2400" dirty="0"/>
          </a:p>
          <a:p>
            <a:pPr algn="r" rtl="1"/>
            <a:endParaRPr lang="ar-SA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 rtl="1"/>
            <a:endParaRPr lang="de-DE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 rtl="1"/>
            <a:endParaRPr lang="de-DE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 rtl="1"/>
            <a:endParaRPr lang="ar-S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 rtl="1"/>
            <a:endParaRPr lang="ar-SA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 rtl="1"/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وجه ضاحك 2"/>
          <p:cNvSpPr/>
          <p:nvPr/>
        </p:nvSpPr>
        <p:spPr>
          <a:xfrm>
            <a:off x="467544" y="908720"/>
            <a:ext cx="1080120" cy="108012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11560" y="1700808"/>
            <a:ext cx="81369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b="1" dirty="0" smtClean="0">
                <a:solidFill>
                  <a:srgbClr val="FF0000"/>
                </a:solidFill>
              </a:rPr>
              <a:t>ادراج الأرقام في برنامج الرسام</a:t>
            </a:r>
          </a:p>
          <a:p>
            <a:pPr algn="r" rtl="1"/>
            <a:r>
              <a:rPr lang="ar-SA" sz="2400" dirty="0" smtClean="0"/>
              <a:t>لإدراج أي رقم عربي أقوم بما يلي:</a:t>
            </a:r>
          </a:p>
          <a:p>
            <a:pPr algn="r" rtl="1"/>
            <a:r>
              <a:rPr lang="ar-SA" sz="2400" dirty="0" smtClean="0"/>
              <a:t>1- ادرج مربع نص في لوحة الرسم </a:t>
            </a:r>
          </a:p>
          <a:p>
            <a:pPr algn="r" rtl="1"/>
            <a:r>
              <a:rPr lang="ar-SA" sz="2400" dirty="0" smtClean="0"/>
              <a:t>2- أحول اتجاه الكتابة للغة الإنجليزية باستخدام مفتاحي </a:t>
            </a:r>
            <a:r>
              <a:rPr lang="en-US" sz="2400" dirty="0" smtClean="0"/>
              <a:t>Shift </a:t>
            </a:r>
            <a:r>
              <a:rPr lang="ar-JO" sz="2400" dirty="0" smtClean="0"/>
              <a:t> و </a:t>
            </a:r>
            <a:r>
              <a:rPr lang="en-US" sz="2400" dirty="0" smtClean="0"/>
              <a:t>A</a:t>
            </a:r>
            <a:r>
              <a:rPr lang="de-DE" sz="2400" dirty="0" smtClean="0"/>
              <a:t>lt</a:t>
            </a:r>
            <a:r>
              <a:rPr lang="ar-SA" sz="2400" dirty="0" smtClean="0"/>
              <a:t> في ان واحد.</a:t>
            </a:r>
          </a:p>
          <a:p>
            <a:pPr algn="r" rtl="1"/>
            <a:r>
              <a:rPr lang="ar-SA" sz="2400" dirty="0" smtClean="0"/>
              <a:t>3- أطبع العدد منزلة تلو الأخرى ابتداء بالمنزلة الأكبر ثم الأصغر </a:t>
            </a:r>
            <a:r>
              <a:rPr lang="ar-SA" sz="2400" dirty="0" err="1" smtClean="0"/>
              <a:t>فالاصغر</a:t>
            </a:r>
            <a:r>
              <a:rPr lang="ar-SA" sz="2400" dirty="0" smtClean="0"/>
              <a:t>.</a:t>
            </a:r>
          </a:p>
          <a:p>
            <a:pPr algn="r" rtl="1"/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82001"/>
            <a:ext cx="3835896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4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619672" y="187712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ar-SA"/>
            </a:defPPr>
            <a:lvl1pPr>
              <a:defRPr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ar-SA" dirty="0"/>
              <a:t>نشاط رقم(2)                          مدة النشاط 20 دقيقة</a:t>
            </a:r>
          </a:p>
          <a:p>
            <a:endParaRPr lang="ar-SA" dirty="0"/>
          </a:p>
          <a:p>
            <a:endParaRPr lang="ar-SA" dirty="0" smtClean="0"/>
          </a:p>
          <a:p>
            <a:r>
              <a:rPr lang="ar-JO" dirty="0" smtClean="0"/>
              <a:t>اقوم</a:t>
            </a:r>
            <a:r>
              <a:rPr lang="ar-SA" dirty="0" smtClean="0"/>
              <a:t> بطباعة العدد </a:t>
            </a:r>
            <a:r>
              <a:rPr lang="en-US" dirty="0" smtClean="0"/>
              <a:t>546</a:t>
            </a:r>
            <a:r>
              <a:rPr lang="ar-JO" dirty="0" smtClean="0"/>
              <a:t> كما يظهر في الشاشة ادناه.</a:t>
            </a:r>
            <a:endParaRPr lang="ar-SA" dirty="0" smtClean="0"/>
          </a:p>
          <a:p>
            <a:r>
              <a:rPr lang="ar-SA" dirty="0" smtClean="0"/>
              <a:t>                                               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35" y="4149080"/>
            <a:ext cx="5153025" cy="120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0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6334C4-2F06-44B3-A388-6C8A54B1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1438274"/>
            <a:ext cx="7869131" cy="4438997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xmlns="" id="{C6D382D1-92BE-480D-9D50-FE0A5149FDF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أولًا : أجزاء الفأرة 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15616" y="476672"/>
            <a:ext cx="7272808" cy="30243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3600" dirty="0" smtClean="0"/>
              <a:t>      </a:t>
            </a:r>
            <a:r>
              <a:rPr lang="ar-SA" sz="3600" dirty="0"/>
              <a:t>نشاط </a:t>
            </a:r>
            <a:r>
              <a:rPr lang="ar-SA" sz="3600" dirty="0" smtClean="0"/>
              <a:t>ختامي</a:t>
            </a:r>
            <a:r>
              <a:rPr lang="ar-JO" sz="3600" dirty="0" smtClean="0"/>
              <a:t> </a:t>
            </a:r>
            <a:endParaRPr lang="ar-SA" sz="3600" dirty="0"/>
          </a:p>
          <a:p>
            <a:r>
              <a:rPr lang="ar-JO" sz="3600" dirty="0">
                <a:solidFill>
                  <a:schemeClr val="tx1"/>
                </a:solidFill>
              </a:rPr>
              <a:t>انا استطيع ان اكتب نصا باللغة العربية واللغة الإنجليزية وان اكتب الأرقام ، وحتى اثبت ذلك سأقوم بإدراج ما في الشاشة ادناه.</a:t>
            </a:r>
            <a:endParaRPr lang="ar-SA" sz="3600" dirty="0">
              <a:solidFill>
                <a:schemeClr val="tx1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75656" y="3284984"/>
            <a:ext cx="6264696" cy="30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ACCFC85-CD79-4027-A927-EA2317200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-137768"/>
            <a:ext cx="7098258" cy="1109985"/>
          </a:xfrm>
        </p:spPr>
        <p:txBody>
          <a:bodyPr/>
          <a:lstStyle/>
          <a:p>
            <a:r>
              <a:rPr lang="ar-JO" b="1" dirty="0">
                <a:solidFill>
                  <a:srgbClr val="C00000"/>
                </a:solidFill>
              </a:rPr>
              <a:t>التعامل مع النوافذ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A871F599-C68C-480E-89FB-A7EE6EA181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xmlns="" id="{631605EA-3C64-4F38-8812-1EED510F4E8F}"/>
              </a:ext>
            </a:extLst>
          </p:cNvPr>
          <p:cNvGrpSpPr/>
          <p:nvPr/>
        </p:nvGrpSpPr>
        <p:grpSpPr>
          <a:xfrm>
            <a:off x="601417" y="764704"/>
            <a:ext cx="7550591" cy="5996803"/>
            <a:chOff x="601417" y="764704"/>
            <a:chExt cx="7550591" cy="599680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A38497F8-0F53-456F-BA9A-54348BBBE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1" b="99802" l="10000" r="90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4" t="11661" r="19361" b="2841"/>
            <a:stretch/>
          </p:blipFill>
          <p:spPr>
            <a:xfrm>
              <a:off x="601417" y="764704"/>
              <a:ext cx="7550591" cy="5996803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F0854E3D-96E4-4C2A-8779-BC8B47445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02849">
              <a:off x="2450770" y="1897451"/>
              <a:ext cx="3728405" cy="325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4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1CCDC8E-4E43-4FB2-8363-47A62521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338" y="75662"/>
            <a:ext cx="5908482" cy="421743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DB4748C-124A-40DC-ACCD-1A16F7110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57" t="27590" r="32675" b="37393"/>
          <a:stretch/>
        </p:blipFill>
        <p:spPr>
          <a:xfrm>
            <a:off x="5220073" y="4232394"/>
            <a:ext cx="3769456" cy="2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272808" cy="5616623"/>
          </a:xfrm>
        </p:spPr>
        <p:txBody>
          <a:bodyPr>
            <a:noAutofit/>
          </a:bodyPr>
          <a:lstStyle/>
          <a:p>
            <a:pPr algn="r"/>
            <a:r>
              <a:rPr lang="ar-JO" sz="2800" b="1" dirty="0">
                <a:solidFill>
                  <a:srgbClr val="C00000"/>
                </a:solidFill>
              </a:rPr>
              <a:t>النتاج العام:</a:t>
            </a:r>
            <a:br>
              <a:rPr lang="ar-JO" sz="2800" b="1" dirty="0">
                <a:solidFill>
                  <a:srgbClr val="C00000"/>
                </a:solidFill>
              </a:rPr>
            </a:br>
            <a:r>
              <a:rPr lang="ar-JO" sz="2800" b="1" dirty="0"/>
              <a:t>- </a:t>
            </a:r>
            <a:r>
              <a:rPr lang="ar-JO" sz="2400" dirty="0"/>
              <a:t>التعامل مع النوافذ </a:t>
            </a:r>
            <a:r>
              <a:rPr lang="ar-JO" sz="2800" dirty="0"/>
              <a:t>.</a:t>
            </a:r>
            <a:r>
              <a:rPr lang="ar-JO" sz="2800" b="1" dirty="0"/>
              <a:t/>
            </a:r>
            <a:br>
              <a:rPr lang="ar-JO" sz="2800" b="1" dirty="0"/>
            </a:br>
            <a:r>
              <a:rPr lang="ar-JO" sz="2800" b="1" dirty="0">
                <a:solidFill>
                  <a:srgbClr val="C00000"/>
                </a:solidFill>
              </a:rPr>
              <a:t/>
            </a:r>
            <a:br>
              <a:rPr lang="ar-JO" sz="2800" b="1" dirty="0">
                <a:solidFill>
                  <a:srgbClr val="C00000"/>
                </a:solidFill>
              </a:rPr>
            </a:br>
            <a:r>
              <a:rPr lang="ar-JO" sz="2800" b="1" dirty="0">
                <a:solidFill>
                  <a:srgbClr val="C00000"/>
                </a:solidFill>
              </a:rPr>
              <a:t>سأتعلم في نهاية </a:t>
            </a:r>
            <a:r>
              <a:rPr lang="ar-JO" sz="2800" b="1" dirty="0" smtClean="0">
                <a:solidFill>
                  <a:srgbClr val="C00000"/>
                </a:solidFill>
              </a:rPr>
              <a:t>المحور </a:t>
            </a:r>
            <a:r>
              <a:rPr lang="ar-JO" sz="2800" b="1" dirty="0">
                <a:solidFill>
                  <a:srgbClr val="C00000"/>
                </a:solidFill>
              </a:rPr>
              <a:t>أن: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ar-JO" sz="2400" dirty="0"/>
              <a:t>1- أميز أجزاء النافذة.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ar-JO" sz="2400" dirty="0"/>
              <a:t>2- أميز وظائف أجزاء النافذة:</a:t>
            </a:r>
            <a:br>
              <a:rPr lang="ar-JO" sz="2400" dirty="0"/>
            </a:br>
            <a:r>
              <a:rPr lang="ar-JO" sz="2400" dirty="0"/>
              <a:t>- شريط العنوان (زر الإغلاق – زر التصغير – زر استعادة الحجم)</a:t>
            </a:r>
            <a:br>
              <a:rPr lang="ar-JO" sz="2400" dirty="0"/>
            </a:br>
            <a:r>
              <a:rPr lang="ar-JO" sz="2400" dirty="0"/>
              <a:t>- شريط اللوائح</a:t>
            </a:r>
            <a:br>
              <a:rPr lang="ar-JO" sz="2400" dirty="0"/>
            </a:br>
            <a:r>
              <a:rPr lang="ar-JO" sz="2400" dirty="0"/>
              <a:t>- شريط الأدوات</a:t>
            </a:r>
            <a:br>
              <a:rPr lang="ar-JO" sz="2400" dirty="0"/>
            </a:br>
            <a:r>
              <a:rPr lang="ar-JO" sz="2400" dirty="0"/>
              <a:t>- شريط التمرير الأفقي والعمودي</a:t>
            </a:r>
            <a:br>
              <a:rPr lang="ar-JO" sz="2400" dirty="0"/>
            </a:br>
            <a:r>
              <a:rPr lang="ar-JO" sz="2400" dirty="0"/>
              <a:t>3- حيز العمل</a:t>
            </a:r>
            <a:endParaRPr lang="en-US" sz="2400" dirty="0"/>
          </a:p>
        </p:txBody>
      </p:sp>
      <p:sp>
        <p:nvSpPr>
          <p:cNvPr id="2" name="مربع نص 1"/>
          <p:cNvSpPr txBox="1"/>
          <p:nvPr/>
        </p:nvSpPr>
        <p:spPr>
          <a:xfrm>
            <a:off x="1043608" y="404664"/>
            <a:ext cx="67687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نتاجات </a:t>
            </a:r>
            <a:r>
              <a:rPr kumimoji="0" lang="ar-JO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المحور الرابع</a:t>
            </a:r>
            <a:endParaRPr kumimoji="0" lang="ar-JO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BC2C7A6-9846-4FFA-A0A5-45FC76ED0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9144000" cy="6852105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ar-SA" b="1" dirty="0">
                <a:solidFill>
                  <a:srgbClr val="C00000"/>
                </a:solidFill>
              </a:rPr>
              <a:t>فائدة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23728" y="1844824"/>
            <a:ext cx="5410944" cy="3528391"/>
          </a:xfrm>
        </p:spPr>
        <p:txBody>
          <a:bodyPr/>
          <a:lstStyle/>
          <a:p>
            <a:pPr algn="ctr"/>
            <a:r>
              <a:rPr lang="ar-SA" dirty="0"/>
              <a:t>تعرف النافذة بأنها:</a:t>
            </a:r>
            <a:endParaRPr lang="en-GB" dirty="0"/>
          </a:p>
          <a:p>
            <a:pPr algn="ctr"/>
            <a:r>
              <a:rPr lang="ar-SA" dirty="0"/>
              <a:t> المساحة المستطيلة من الشاشة تستخدم للقيام بمهمات معينة وتختلف من نافذة لأخرى حسب البرنامج أو التطبيق (مثال :نافذة برنامج الرسام )</a:t>
            </a:r>
          </a:p>
        </p:txBody>
      </p:sp>
    </p:spTree>
    <p:extLst>
      <p:ext uri="{BB962C8B-B14F-4D97-AF65-F5344CB8AC3E}">
        <p14:creationId xmlns:p14="http://schemas.microsoft.com/office/powerpoint/2010/main" val="10719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78098"/>
          </a:xfrm>
        </p:spPr>
        <p:txBody>
          <a:bodyPr/>
          <a:lstStyle/>
          <a:p>
            <a:r>
              <a:rPr lang="ar-JO" b="1" dirty="0">
                <a:solidFill>
                  <a:srgbClr val="C00000"/>
                </a:solidFill>
              </a:rPr>
              <a:t>أولاً أجزاء النافذة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448622"/>
            <a:ext cx="8628638" cy="485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رابط كسهم مستقيم 6"/>
          <p:cNvCxnSpPr>
            <a:cxnSpLocks/>
          </p:cNvCxnSpPr>
          <p:nvPr/>
        </p:nvCxnSpPr>
        <p:spPr>
          <a:xfrm flipV="1">
            <a:off x="3950314" y="1509073"/>
            <a:ext cx="1" cy="12610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06C59637-DE6C-45FB-87A9-5A58033C6655}"/>
              </a:ext>
            </a:extLst>
          </p:cNvPr>
          <p:cNvSpPr/>
          <p:nvPr/>
        </p:nvSpPr>
        <p:spPr>
          <a:xfrm>
            <a:off x="3302242" y="2687249"/>
            <a:ext cx="1296144" cy="3480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/>
            </a:r>
            <a:br>
              <a:rPr lang="ar-JO" dirty="0"/>
            </a:br>
            <a:r>
              <a:rPr lang="ar-SA" dirty="0"/>
              <a:t>شريط العنوان</a:t>
            </a:r>
          </a:p>
          <a:p>
            <a:pPr algn="ctr"/>
            <a:endParaRPr lang="en-GB" dirty="0"/>
          </a:p>
        </p:txBody>
      </p: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xmlns="" id="{2CC01D8F-F6F0-4C98-8A0E-C2ECFC77075F}"/>
              </a:ext>
            </a:extLst>
          </p:cNvPr>
          <p:cNvCxnSpPr>
            <a:cxnSpLocks/>
          </p:cNvCxnSpPr>
          <p:nvPr/>
        </p:nvCxnSpPr>
        <p:spPr>
          <a:xfrm flipH="1" flipV="1">
            <a:off x="1325109" y="1643611"/>
            <a:ext cx="57160" cy="11265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مستطيل 31">
            <a:extLst>
              <a:ext uri="{FF2B5EF4-FFF2-40B4-BE49-F238E27FC236}">
                <a16:creationId xmlns:a16="http://schemas.microsoft.com/office/drawing/2014/main" xmlns="" id="{1DEEE01D-3A76-45B9-A996-C2CA0DF2FAA9}"/>
              </a:ext>
            </a:extLst>
          </p:cNvPr>
          <p:cNvSpPr/>
          <p:nvPr/>
        </p:nvSpPr>
        <p:spPr>
          <a:xfrm>
            <a:off x="796378" y="2770867"/>
            <a:ext cx="1296144" cy="3480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/>
            </a:r>
            <a:br>
              <a:rPr lang="ar-JO" dirty="0"/>
            </a:br>
            <a:r>
              <a:rPr lang="ar-SA" dirty="0"/>
              <a:t>شريط </a:t>
            </a:r>
            <a:r>
              <a:rPr lang="ar-JO" dirty="0"/>
              <a:t>اللوائح</a:t>
            </a:r>
            <a:endParaRPr lang="ar-SA" dirty="0"/>
          </a:p>
          <a:p>
            <a:pPr algn="ctr"/>
            <a:endParaRPr lang="en-GB" dirty="0"/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xmlns="" id="{F056BE66-6659-4095-AC30-83E5BD40DBC7}"/>
              </a:ext>
            </a:extLst>
          </p:cNvPr>
          <p:cNvCxnSpPr>
            <a:cxnSpLocks/>
          </p:cNvCxnSpPr>
          <p:nvPr/>
        </p:nvCxnSpPr>
        <p:spPr>
          <a:xfrm flipV="1">
            <a:off x="5470048" y="2250824"/>
            <a:ext cx="1" cy="12610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مستطيل 33">
            <a:extLst>
              <a:ext uri="{FF2B5EF4-FFF2-40B4-BE49-F238E27FC236}">
                <a16:creationId xmlns:a16="http://schemas.microsoft.com/office/drawing/2014/main" xmlns="" id="{B6CED5FD-295F-400E-8C19-830333B0A179}"/>
              </a:ext>
            </a:extLst>
          </p:cNvPr>
          <p:cNvSpPr/>
          <p:nvPr/>
        </p:nvSpPr>
        <p:spPr>
          <a:xfrm>
            <a:off x="4821976" y="3429000"/>
            <a:ext cx="1296144" cy="3480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/>
            </a:r>
            <a:br>
              <a:rPr lang="ar-JO" dirty="0"/>
            </a:br>
            <a:r>
              <a:rPr lang="ar-SA" dirty="0"/>
              <a:t>شريط </a:t>
            </a:r>
            <a:r>
              <a:rPr lang="ar-JO" dirty="0"/>
              <a:t>الأدوات</a:t>
            </a:r>
            <a:endParaRPr lang="ar-SA" dirty="0"/>
          </a:p>
          <a:p>
            <a:pPr algn="ctr"/>
            <a:endParaRPr lang="en-GB" dirty="0"/>
          </a:p>
        </p:txBody>
      </p: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xmlns="" id="{17EAFF87-9312-4089-9D14-7DE0BBFF6DDF}"/>
              </a:ext>
            </a:extLst>
          </p:cNvPr>
          <p:cNvCxnSpPr>
            <a:cxnSpLocks/>
          </p:cNvCxnSpPr>
          <p:nvPr/>
        </p:nvCxnSpPr>
        <p:spPr>
          <a:xfrm flipV="1">
            <a:off x="8748464" y="1556793"/>
            <a:ext cx="0" cy="19550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مستطيل 35">
            <a:extLst>
              <a:ext uri="{FF2B5EF4-FFF2-40B4-BE49-F238E27FC236}">
                <a16:creationId xmlns:a16="http://schemas.microsoft.com/office/drawing/2014/main" xmlns="" id="{8DD308E3-FC56-407E-A597-6CF552E0A753}"/>
              </a:ext>
            </a:extLst>
          </p:cNvPr>
          <p:cNvSpPr/>
          <p:nvPr/>
        </p:nvSpPr>
        <p:spPr>
          <a:xfrm>
            <a:off x="7259980" y="3325987"/>
            <a:ext cx="1296144" cy="348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JO" dirty="0"/>
          </a:p>
          <a:p>
            <a:pPr algn="ctr"/>
            <a:r>
              <a:rPr lang="ar-JO" dirty="0"/>
              <a:t>زر الإغلاق</a:t>
            </a:r>
            <a:endParaRPr lang="ar-SA" dirty="0"/>
          </a:p>
          <a:p>
            <a:pPr algn="ctr"/>
            <a:endParaRPr lang="en-GB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xmlns="" id="{9984C59E-E19F-4A2C-8148-FB8DFFCAEB16}"/>
              </a:ext>
            </a:extLst>
          </p:cNvPr>
          <p:cNvSpPr/>
          <p:nvPr/>
        </p:nvSpPr>
        <p:spPr>
          <a:xfrm>
            <a:off x="7043674" y="2847118"/>
            <a:ext cx="1296144" cy="348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/>
            </a:r>
            <a:br>
              <a:rPr lang="ar-JO" dirty="0"/>
            </a:br>
            <a:r>
              <a:rPr lang="ar-JO" dirty="0"/>
              <a:t>زر التكبير</a:t>
            </a:r>
            <a:endParaRPr lang="ar-SA" dirty="0"/>
          </a:p>
          <a:p>
            <a:pPr algn="ctr"/>
            <a:endParaRPr lang="en-GB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xmlns="" id="{A81D30B2-FE13-4D37-B082-4BBD024153AF}"/>
              </a:ext>
            </a:extLst>
          </p:cNvPr>
          <p:cNvSpPr/>
          <p:nvPr/>
        </p:nvSpPr>
        <p:spPr>
          <a:xfrm>
            <a:off x="6876256" y="2417055"/>
            <a:ext cx="1296144" cy="348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/>
            </a:r>
            <a:br>
              <a:rPr lang="ar-JO" dirty="0"/>
            </a:br>
            <a:r>
              <a:rPr lang="ar-JO" dirty="0"/>
              <a:t>زر</a:t>
            </a:r>
            <a:r>
              <a:rPr lang="ar-SA" dirty="0"/>
              <a:t> </a:t>
            </a:r>
            <a:r>
              <a:rPr lang="ar-JO" dirty="0"/>
              <a:t>التصغير</a:t>
            </a:r>
            <a:endParaRPr lang="ar-SA" dirty="0"/>
          </a:p>
          <a:p>
            <a:pPr algn="ctr"/>
            <a:endParaRPr lang="en-GB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xmlns="" id="{1D8DC7B1-CB35-4CF7-8A4E-098D987E920F}"/>
              </a:ext>
            </a:extLst>
          </p:cNvPr>
          <p:cNvSpPr/>
          <p:nvPr/>
        </p:nvSpPr>
        <p:spPr>
          <a:xfrm>
            <a:off x="6577880" y="4509499"/>
            <a:ext cx="1204108" cy="5756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/>
            </a:r>
            <a:br>
              <a:rPr lang="ar-JO" dirty="0"/>
            </a:br>
            <a:r>
              <a:rPr lang="ar-SA" dirty="0"/>
              <a:t>شريط </a:t>
            </a:r>
            <a:r>
              <a:rPr lang="ar-JO" dirty="0"/>
              <a:t>التمرير العمودي</a:t>
            </a:r>
            <a:endParaRPr lang="ar-SA" dirty="0"/>
          </a:p>
          <a:p>
            <a:pPr algn="ctr"/>
            <a:endParaRPr lang="en-GB" dirty="0"/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xmlns="" id="{53A54665-3CAF-40B6-AF7B-CCF37AC3958D}"/>
              </a:ext>
            </a:extLst>
          </p:cNvPr>
          <p:cNvCxnSpPr>
            <a:cxnSpLocks/>
          </p:cNvCxnSpPr>
          <p:nvPr/>
        </p:nvCxnSpPr>
        <p:spPr>
          <a:xfrm flipH="1">
            <a:off x="8563917" y="3511886"/>
            <a:ext cx="2085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xmlns="" id="{4DFB7FA6-7BF3-4B43-8F27-F9CD3ABE5505}"/>
              </a:ext>
            </a:extLst>
          </p:cNvPr>
          <p:cNvCxnSpPr>
            <a:cxnSpLocks/>
          </p:cNvCxnSpPr>
          <p:nvPr/>
        </p:nvCxnSpPr>
        <p:spPr>
          <a:xfrm flipV="1">
            <a:off x="8556124" y="1576343"/>
            <a:ext cx="7793" cy="13685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xmlns="" id="{D14C1C26-309D-461C-ADDF-541D96889B18}"/>
              </a:ext>
            </a:extLst>
          </p:cNvPr>
          <p:cNvCxnSpPr>
            <a:cxnSpLocks/>
          </p:cNvCxnSpPr>
          <p:nvPr/>
        </p:nvCxnSpPr>
        <p:spPr>
          <a:xfrm flipV="1">
            <a:off x="8357026" y="1576343"/>
            <a:ext cx="0" cy="10605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xmlns="" id="{55A19BD9-0799-4103-8B03-6C85E336D4F6}"/>
              </a:ext>
            </a:extLst>
          </p:cNvPr>
          <p:cNvCxnSpPr>
            <a:cxnSpLocks/>
          </p:cNvCxnSpPr>
          <p:nvPr/>
        </p:nvCxnSpPr>
        <p:spPr>
          <a:xfrm flipH="1">
            <a:off x="8148513" y="2636912"/>
            <a:ext cx="2085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رابط مستقيم 57">
            <a:extLst>
              <a:ext uri="{FF2B5EF4-FFF2-40B4-BE49-F238E27FC236}">
                <a16:creationId xmlns:a16="http://schemas.microsoft.com/office/drawing/2014/main" xmlns="" id="{A9D90914-39B7-4FCB-A795-1A9B3229D703}"/>
              </a:ext>
            </a:extLst>
          </p:cNvPr>
          <p:cNvCxnSpPr>
            <a:cxnSpLocks/>
          </p:cNvCxnSpPr>
          <p:nvPr/>
        </p:nvCxnSpPr>
        <p:spPr>
          <a:xfrm flipH="1">
            <a:off x="8347611" y="2944879"/>
            <a:ext cx="2085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رابط كسهم مستقيم 58">
            <a:extLst>
              <a:ext uri="{FF2B5EF4-FFF2-40B4-BE49-F238E27FC236}">
                <a16:creationId xmlns:a16="http://schemas.microsoft.com/office/drawing/2014/main" xmlns="" id="{54C7D826-C664-4741-9915-BD4E111C5508}"/>
              </a:ext>
            </a:extLst>
          </p:cNvPr>
          <p:cNvCxnSpPr>
            <a:cxnSpLocks/>
          </p:cNvCxnSpPr>
          <p:nvPr/>
        </p:nvCxnSpPr>
        <p:spPr>
          <a:xfrm flipV="1">
            <a:off x="7781988" y="4743108"/>
            <a:ext cx="1044184" cy="18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رابط كسهم مستقيم 61">
            <a:extLst>
              <a:ext uri="{FF2B5EF4-FFF2-40B4-BE49-F238E27FC236}">
                <a16:creationId xmlns:a16="http://schemas.microsoft.com/office/drawing/2014/main" xmlns="" id="{33D7112D-871B-4299-B2F9-2BEA0BDC2195}"/>
              </a:ext>
            </a:extLst>
          </p:cNvPr>
          <p:cNvCxnSpPr>
            <a:cxnSpLocks/>
          </p:cNvCxnSpPr>
          <p:nvPr/>
        </p:nvCxnSpPr>
        <p:spPr>
          <a:xfrm>
            <a:off x="3950314" y="4978986"/>
            <a:ext cx="0" cy="8262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مستطيل 64">
            <a:extLst>
              <a:ext uri="{FF2B5EF4-FFF2-40B4-BE49-F238E27FC236}">
                <a16:creationId xmlns:a16="http://schemas.microsoft.com/office/drawing/2014/main" xmlns="" id="{706B08F0-CF72-4317-9D58-17A36D8054EB}"/>
              </a:ext>
            </a:extLst>
          </p:cNvPr>
          <p:cNvSpPr/>
          <p:nvPr/>
        </p:nvSpPr>
        <p:spPr>
          <a:xfrm>
            <a:off x="3323286" y="4403301"/>
            <a:ext cx="1204108" cy="5756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dirty="0"/>
              <a:t/>
            </a:r>
            <a:br>
              <a:rPr lang="ar-JO" dirty="0"/>
            </a:br>
            <a:r>
              <a:rPr lang="ar-SA" dirty="0"/>
              <a:t>شريط </a:t>
            </a:r>
            <a:r>
              <a:rPr lang="ar-JO" dirty="0"/>
              <a:t>التمرير الأفقي</a:t>
            </a:r>
            <a:endParaRPr lang="ar-SA" dirty="0"/>
          </a:p>
          <a:p>
            <a:pPr algn="ctr"/>
            <a:endParaRPr lang="en-GB" dirty="0"/>
          </a:p>
        </p:txBody>
      </p:sp>
      <p:cxnSp>
        <p:nvCxnSpPr>
          <p:cNvPr id="69" name="رابط كسهم مستقيم 68">
            <a:extLst>
              <a:ext uri="{FF2B5EF4-FFF2-40B4-BE49-F238E27FC236}">
                <a16:creationId xmlns:a16="http://schemas.microsoft.com/office/drawing/2014/main" xmlns="" id="{CE983386-B585-460C-9C1C-80884232EDDD}"/>
              </a:ext>
            </a:extLst>
          </p:cNvPr>
          <p:cNvCxnSpPr>
            <a:cxnSpLocks/>
          </p:cNvCxnSpPr>
          <p:nvPr/>
        </p:nvCxnSpPr>
        <p:spPr>
          <a:xfrm flipV="1">
            <a:off x="1642336" y="3981258"/>
            <a:ext cx="1417496" cy="5282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مستطيل 72">
            <a:extLst>
              <a:ext uri="{FF2B5EF4-FFF2-40B4-BE49-F238E27FC236}">
                <a16:creationId xmlns:a16="http://schemas.microsoft.com/office/drawing/2014/main" xmlns="" id="{E33A05D8-1329-4F18-B2BC-F6399F0803D7}"/>
              </a:ext>
            </a:extLst>
          </p:cNvPr>
          <p:cNvSpPr/>
          <p:nvPr/>
        </p:nvSpPr>
        <p:spPr>
          <a:xfrm>
            <a:off x="401696" y="4426613"/>
            <a:ext cx="1296144" cy="3480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JO" dirty="0"/>
          </a:p>
          <a:p>
            <a:pPr algn="ctr"/>
            <a:r>
              <a:rPr lang="ar-JO" dirty="0"/>
              <a:t>حيز العمل</a:t>
            </a:r>
            <a:endParaRPr lang="ar-SA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4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99" y="-95909"/>
            <a:ext cx="8229600" cy="1143000"/>
          </a:xfrm>
        </p:spPr>
        <p:txBody>
          <a:bodyPr/>
          <a:lstStyle/>
          <a:p>
            <a:r>
              <a:rPr lang="ar-JO" b="1" dirty="0">
                <a:solidFill>
                  <a:srgbClr val="C00000"/>
                </a:solidFill>
              </a:rPr>
              <a:t>ثانياً: أزرار شريط العنوان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713644"/>
            <a:ext cx="8892480" cy="60459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ar-MA" dirty="0"/>
              <a:t> </a:t>
            </a:r>
          </a:p>
          <a:p>
            <a:pPr marL="0" indent="0">
              <a:buNone/>
            </a:pPr>
            <a:r>
              <a:rPr lang="ar-MA" dirty="0"/>
              <a:t>    </a:t>
            </a:r>
            <a:r>
              <a:rPr lang="ar-MA" sz="3800" dirty="0"/>
              <a:t>  </a:t>
            </a:r>
            <a:r>
              <a:rPr lang="ar-JO" sz="3800" dirty="0"/>
              <a:t>هناك عدة طرق لتغيير حجم النافذة وسنتعلم اليوم معا طريقة تغيير حجم النافذة باستخدام الأزرار</a:t>
            </a:r>
            <a:r>
              <a:rPr lang="ar-MA" sz="3800" dirty="0"/>
              <a:t>:</a:t>
            </a:r>
          </a:p>
          <a:p>
            <a:pPr marL="0" indent="0">
              <a:buNone/>
            </a:pPr>
            <a:r>
              <a:rPr lang="ar-MA" sz="3600" b="1" u="sng" dirty="0">
                <a:solidFill>
                  <a:srgbClr val="00B0F0"/>
                </a:solidFill>
              </a:rPr>
              <a:t>ازرار التكبير و التصغير</a:t>
            </a:r>
            <a:r>
              <a:rPr lang="ar-JO" sz="3600" b="1" u="sng" dirty="0">
                <a:solidFill>
                  <a:srgbClr val="00B0F0"/>
                </a:solidFill>
              </a:rPr>
              <a:t> </a:t>
            </a:r>
            <a:r>
              <a:rPr lang="ar-MA" sz="3600" b="1" u="sng" dirty="0">
                <a:solidFill>
                  <a:srgbClr val="00B0F0"/>
                </a:solidFill>
              </a:rPr>
              <a:t>على شريط العنوان :</a:t>
            </a:r>
            <a:endParaRPr lang="ar-JO" sz="3600" b="1" u="sng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ar-MA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ar-MA" sz="3800" dirty="0"/>
              <a:t>·        </a:t>
            </a:r>
            <a:r>
              <a:rPr lang="ar-JO" sz="3800" dirty="0"/>
              <a:t>استخدم لتكبير النافذة فإن لم ترني فسوف ترى أخي</a:t>
            </a:r>
            <a:r>
              <a:rPr lang="ar-MA" sz="3800" dirty="0"/>
              <a:t>.</a:t>
            </a:r>
            <a:endParaRPr lang="ar-JO" sz="3800" dirty="0"/>
          </a:p>
          <a:p>
            <a:pPr marL="0" indent="0">
              <a:buNone/>
            </a:pPr>
            <a:endParaRPr lang="ar-MA" sz="3800" dirty="0"/>
          </a:p>
          <a:p>
            <a:pPr marL="0" indent="0" algn="ctr">
              <a:buNone/>
            </a:pPr>
            <a:r>
              <a:rPr lang="ar-MA" sz="3800" dirty="0"/>
              <a:t>       </a:t>
            </a:r>
            <a:r>
              <a:rPr lang="ar-JO" sz="3800" dirty="0"/>
              <a:t>إني الأخ لزر التكبير وأستخدم </a:t>
            </a:r>
            <a:r>
              <a:rPr lang="ar-MA" sz="3800" dirty="0"/>
              <a:t>لاستعادة النافذة إلى </a:t>
            </a:r>
            <a:r>
              <a:rPr lang="en-GB" sz="3800" dirty="0"/>
              <a:t>               </a:t>
            </a:r>
            <a:r>
              <a:rPr lang="ar-JO" sz="3800" dirty="0"/>
              <a:t>                       </a:t>
            </a:r>
            <a:r>
              <a:rPr lang="ar-MA" sz="3800" dirty="0"/>
              <a:t>حجمها </a:t>
            </a:r>
            <a:r>
              <a:rPr lang="en-GB" sz="3800" dirty="0"/>
              <a:t> </a:t>
            </a:r>
            <a:r>
              <a:rPr lang="ar-MA" sz="3800" dirty="0"/>
              <a:t>ا</a:t>
            </a:r>
            <a:r>
              <a:rPr lang="ar-SA" sz="3800" dirty="0"/>
              <a:t>لأصلي</a:t>
            </a:r>
            <a:r>
              <a:rPr lang="en-GB" sz="3800" dirty="0"/>
              <a:t>  </a:t>
            </a:r>
            <a:r>
              <a:rPr lang="ar-JO" sz="3800" dirty="0"/>
              <a:t> فإن رأيتني لن ترى أخي.</a:t>
            </a:r>
          </a:p>
          <a:p>
            <a:pPr marL="0" indent="0" algn="ctr">
              <a:buNone/>
            </a:pPr>
            <a:endParaRPr lang="ar-JO" sz="3800" dirty="0"/>
          </a:p>
          <a:p>
            <a:pPr marL="0" indent="0" algn="ctr">
              <a:buNone/>
            </a:pPr>
            <a:r>
              <a:rPr lang="ar-JO" sz="3800" dirty="0"/>
              <a:t>      أستخدم لتصغير النافذة فعند الضغط علي ستختفي النافذة وستظهر رمزها على شريط المهام</a:t>
            </a:r>
          </a:p>
          <a:p>
            <a:pPr marL="0" indent="0" algn="ctr">
              <a:buNone/>
            </a:pPr>
            <a:r>
              <a:rPr lang="ar-MA" sz="3800" dirty="0"/>
              <a:t>   </a:t>
            </a:r>
            <a:r>
              <a:rPr lang="ar-JO" sz="3800" dirty="0"/>
              <a:t>     </a:t>
            </a:r>
            <a:endParaRPr lang="ar-MA" sz="38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6DBA72E-A0EF-4434-9F66-7B55D003D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91" y="3952496"/>
            <a:ext cx="691492" cy="58175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7D612C5-53BE-412F-A083-3245A1E44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0" t="6174" r="17952" b="83966"/>
          <a:stretch/>
        </p:blipFill>
        <p:spPr>
          <a:xfrm>
            <a:off x="8143314" y="2944459"/>
            <a:ext cx="720080" cy="6480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54940A2-35B5-4F5A-96DD-E506EC3B5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791" y="4992844"/>
            <a:ext cx="699579" cy="7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b="1" dirty="0">
                <a:solidFill>
                  <a:srgbClr val="C00000"/>
                </a:solidFill>
              </a:rPr>
              <a:t>هل تشعر بالبرد؟ إذاً أغلق النافذة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ar-JO" dirty="0"/>
              <a:t>أنا زر الإغلاق استخدم لإغلاق النافذة، تجدني في زاوية النافذة</a:t>
            </a:r>
            <a:endParaRPr lang="ar-MA" dirty="0"/>
          </a:p>
          <a:p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r="15835"/>
          <a:stretch/>
        </p:blipFill>
        <p:spPr>
          <a:xfrm>
            <a:off x="755576" y="3429000"/>
            <a:ext cx="2352231" cy="18002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150CDCE2-DA57-4F03-98D4-572018197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24944"/>
            <a:ext cx="4492634" cy="242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ar-JO" b="1" dirty="0">
                <a:solidFill>
                  <a:srgbClr val="C00000"/>
                </a:solidFill>
              </a:rPr>
              <a:t>ثالثاً: أشرطة التمرير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83091" y="1196752"/>
            <a:ext cx="6670576" cy="498316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ar-JO" dirty="0"/>
              <a:t>- </a:t>
            </a:r>
            <a:r>
              <a:rPr lang="ar-MA" dirty="0"/>
              <a:t>تظهر أشرطة التمرير إما أسفل النافذة أو على الجانب الأيمن منها،  ذلك عندما تكون النافذة تحتوي على نص أو رسومات أو رموز يتعذر عرضها بالكامل.</a:t>
            </a:r>
          </a:p>
          <a:p>
            <a:pPr marL="0" indent="0" algn="just">
              <a:buNone/>
            </a:pPr>
            <a:r>
              <a:rPr lang="ar-MA" dirty="0"/>
              <a:t>فباستعمال </a:t>
            </a:r>
            <a:r>
              <a:rPr lang="ar-JO" dirty="0"/>
              <a:t>أشرطة</a:t>
            </a:r>
            <a:r>
              <a:rPr lang="ar-MA" dirty="0"/>
              <a:t> التمرير الافقية والعمودية يمكن تحريك محتويات النافذة في كل الاتجاهات .</a:t>
            </a:r>
            <a:endParaRPr lang="ar-JO" dirty="0"/>
          </a:p>
          <a:p>
            <a:pPr marL="0" indent="0" algn="just">
              <a:buNone/>
            </a:pPr>
            <a:endParaRPr lang="ar-MA" dirty="0"/>
          </a:p>
          <a:p>
            <a:pPr marL="0" indent="0" algn="just">
              <a:buNone/>
            </a:pPr>
            <a:r>
              <a:rPr lang="ar-JO" dirty="0"/>
              <a:t>-</a:t>
            </a:r>
            <a:r>
              <a:rPr lang="ar-MA" dirty="0"/>
              <a:t>لرؤية كائن موجود في الجزء الأسفل يمين المساحة المرئية من النافذة  أشر إلى سهم التمرير نحو الأسفل ثم أنقره فتتحرك محتويات النافذة نحو الأعلى وهكذا بالنسبة للاتجاهات الاخرى .</a:t>
            </a:r>
          </a:p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1005BE2-E871-40F1-AC18-2D694A5BB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4" t="13786" r="14424" b="13784"/>
          <a:stretch/>
        </p:blipFill>
        <p:spPr>
          <a:xfrm>
            <a:off x="8453667" y="1417638"/>
            <a:ext cx="720080" cy="72008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0A84D514-D54D-4BCE-ADE1-2CF71B36D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4" t="13786" r="14424" b="13784"/>
          <a:stretch/>
        </p:blipFill>
        <p:spPr>
          <a:xfrm>
            <a:off x="8459387" y="4694103"/>
            <a:ext cx="720080" cy="72008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BC8AEB9-38BA-4FCD-86CB-6740085DDC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1" r="31837" b="43898"/>
          <a:stretch/>
        </p:blipFill>
        <p:spPr>
          <a:xfrm>
            <a:off x="2001762" y="6179914"/>
            <a:ext cx="6494291" cy="585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BF7CAD67-2B9A-435B-AB42-1545C2836E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8" t="2587" r="22115" b="2587"/>
          <a:stretch/>
        </p:blipFill>
        <p:spPr>
          <a:xfrm>
            <a:off x="647947" y="188640"/>
            <a:ext cx="807300" cy="648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9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b="1" dirty="0">
                <a:solidFill>
                  <a:srgbClr val="C00000"/>
                </a:solidFill>
              </a:rPr>
              <a:t>رابعاً : تحريك النافذة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707512" y="1417638"/>
            <a:ext cx="3436488" cy="424360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ar-MA" dirty="0"/>
              <a:t>لتحريك نافذة </a:t>
            </a:r>
            <a:r>
              <a:rPr lang="ar-JO" dirty="0"/>
              <a:t>ونقلها إلى مكان</a:t>
            </a:r>
          </a:p>
          <a:p>
            <a:pPr marL="0" indent="0">
              <a:buNone/>
            </a:pPr>
            <a:r>
              <a:rPr lang="ar-JO" dirty="0"/>
              <a:t> آخر أتبع الخطوات التالية:</a:t>
            </a:r>
            <a:endParaRPr lang="ar-MA" dirty="0"/>
          </a:p>
          <a:p>
            <a:pPr marL="0" indent="0">
              <a:buNone/>
            </a:pPr>
            <a:r>
              <a:rPr lang="ar-MA" dirty="0"/>
              <a:t> </a:t>
            </a:r>
            <a:r>
              <a:rPr lang="ar-JO" dirty="0"/>
              <a:t>1-</a:t>
            </a:r>
            <a:r>
              <a:rPr lang="ar-MA" dirty="0"/>
              <a:t> </a:t>
            </a:r>
            <a:r>
              <a:rPr lang="ar-JO" dirty="0"/>
              <a:t>أ</a:t>
            </a:r>
            <a:r>
              <a:rPr lang="ar-MA" dirty="0"/>
              <a:t>نقر شريط العنوان </a:t>
            </a:r>
            <a:r>
              <a:rPr lang="ar-JO" dirty="0"/>
              <a:t>بالفأرة </a:t>
            </a:r>
            <a:r>
              <a:rPr lang="ar-MA" dirty="0"/>
              <a:t>مع </a:t>
            </a:r>
            <a:r>
              <a:rPr lang="ar-JO" dirty="0"/>
              <a:t>إ</a:t>
            </a:r>
            <a:r>
              <a:rPr lang="ar-MA" dirty="0"/>
              <a:t>بقاء الضغط .</a:t>
            </a:r>
          </a:p>
          <a:p>
            <a:pPr marL="0" indent="0">
              <a:buNone/>
            </a:pPr>
            <a:r>
              <a:rPr lang="ar-JO" dirty="0"/>
              <a:t> 2- </a:t>
            </a:r>
            <a:r>
              <a:rPr lang="ar-MA" dirty="0"/>
              <a:t> </a:t>
            </a:r>
            <a:r>
              <a:rPr lang="ar-JO" dirty="0"/>
              <a:t>أ</a:t>
            </a:r>
            <a:r>
              <a:rPr lang="ar-MA" dirty="0"/>
              <a:t>حرك </a:t>
            </a:r>
            <a:r>
              <a:rPr lang="ar-JO" dirty="0"/>
              <a:t>النافذة</a:t>
            </a:r>
            <a:r>
              <a:rPr lang="ar-MA" dirty="0"/>
              <a:t> الى المكان المرغوب </a:t>
            </a:r>
            <a:r>
              <a:rPr lang="ar-JO" dirty="0"/>
              <a:t>،</a:t>
            </a:r>
            <a:r>
              <a:rPr lang="ar-MA" dirty="0"/>
              <a:t>ستلاحظ </a:t>
            </a:r>
            <a:r>
              <a:rPr lang="ar-JO" dirty="0"/>
              <a:t>أ</a:t>
            </a:r>
            <a:r>
              <a:rPr lang="ar-MA" dirty="0"/>
              <a:t>ن النافذة تتحرك تبعا لحركة الفأرة .</a:t>
            </a:r>
          </a:p>
          <a:p>
            <a:pPr marL="0" indent="0">
              <a:buNone/>
            </a:pPr>
            <a:r>
              <a:rPr lang="ar-JO" dirty="0"/>
              <a:t>3- </a:t>
            </a:r>
            <a:r>
              <a:rPr lang="ar-MA" dirty="0"/>
              <a:t>عند الوصول الى المكان المرغوب حرر زر الفأرة .</a:t>
            </a:r>
          </a:p>
          <a:p>
            <a:pPr marL="0" indent="0">
              <a:buNone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1353A35-E4A4-4603-A7C8-A095C1AB3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" b="1236"/>
          <a:stretch/>
        </p:blipFill>
        <p:spPr>
          <a:xfrm>
            <a:off x="179512" y="1437550"/>
            <a:ext cx="5310817" cy="38115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xmlns="" id="{5A623288-5A2F-4C84-8F2B-108B4747BECF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2195736" y="1437550"/>
            <a:ext cx="639185" cy="3352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4000" b="1" dirty="0">
                <a:solidFill>
                  <a:srgbClr val="C00000"/>
                </a:solidFill>
              </a:rPr>
              <a:t>ثانيًا : الطريقة الصحيحة للامساك بالفأرة 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65" y="1600200"/>
            <a:ext cx="54960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3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08680" y="353686"/>
            <a:ext cx="8229600" cy="1143000"/>
          </a:xfrm>
        </p:spPr>
        <p:txBody>
          <a:bodyPr/>
          <a:lstStyle/>
          <a:p>
            <a:r>
              <a:rPr lang="ar-JO" dirty="0"/>
              <a:t>النشاط الأول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JO" dirty="0"/>
              <a:t>أستخدم أزرار شريط العنوان بالشكل الصحيح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9" y="3366229"/>
            <a:ext cx="1348193" cy="134819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14899"/>
          <a:stretch/>
        </p:blipFill>
        <p:spPr>
          <a:xfrm>
            <a:off x="7051080" y="3559866"/>
            <a:ext cx="1194478" cy="105127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92" y="3366229"/>
            <a:ext cx="1709917" cy="143855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E204E9F7-CD96-4608-B2AC-93E35E29E2D6}"/>
              </a:ext>
            </a:extLst>
          </p:cNvPr>
          <p:cNvSpPr txBox="1"/>
          <p:nvPr/>
        </p:nvSpPr>
        <p:spPr>
          <a:xfrm>
            <a:off x="4413037" y="9207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IQ" sz="2800" b="1" dirty="0">
                <a:solidFill>
                  <a:srgbClr val="C00000"/>
                </a:solidFill>
              </a:rPr>
              <a:t>الجانب العملي: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D2DBEFBE-8B83-44BD-992E-986E3B9067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617"/>
          <a:stretch/>
        </p:blipFill>
        <p:spPr>
          <a:xfrm>
            <a:off x="4168521" y="4992316"/>
            <a:ext cx="170991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7E43F49-7D16-438A-9CB2-33610AD22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482" y="1813910"/>
            <a:ext cx="8229600" cy="1143000"/>
          </a:xfrm>
        </p:spPr>
        <p:txBody>
          <a:bodyPr/>
          <a:lstStyle/>
          <a:p>
            <a:r>
              <a:rPr lang="ar-JO" dirty="0"/>
              <a:t>أستخدم أشرطة التمرير بالشكل الصحيح</a:t>
            </a:r>
            <a:endParaRPr lang="en-GB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A3D0446-487E-427A-B906-424714237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1" r="31837" b="43898"/>
          <a:stretch/>
        </p:blipFill>
        <p:spPr>
          <a:xfrm>
            <a:off x="2001762" y="6179914"/>
            <a:ext cx="6494291" cy="585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1A8E2667-531F-4AD7-A270-0A9E5500E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8" t="2587" r="22115" b="2587"/>
          <a:stretch/>
        </p:blipFill>
        <p:spPr>
          <a:xfrm>
            <a:off x="647947" y="188640"/>
            <a:ext cx="807300" cy="648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xmlns="" id="{01D7CA7A-4916-485D-AB9D-3C0DCD644B05}"/>
              </a:ext>
            </a:extLst>
          </p:cNvPr>
          <p:cNvSpPr txBox="1">
            <a:spLocks/>
          </p:cNvSpPr>
          <p:nvPr/>
        </p:nvSpPr>
        <p:spPr>
          <a:xfrm>
            <a:off x="908680" y="3536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dirty="0"/>
              <a:t>النشاط الثاني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D2F2D6DC-163D-4CDE-8401-D5D0BA6145C9}"/>
              </a:ext>
            </a:extLst>
          </p:cNvPr>
          <p:cNvSpPr txBox="1"/>
          <p:nvPr/>
        </p:nvSpPr>
        <p:spPr>
          <a:xfrm>
            <a:off x="4413037" y="9207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IQ" sz="2800" b="1" dirty="0">
                <a:solidFill>
                  <a:srgbClr val="C00000"/>
                </a:solidFill>
              </a:rPr>
              <a:t>الجانب العملي:</a:t>
            </a:r>
          </a:p>
        </p:txBody>
      </p:sp>
    </p:spTree>
    <p:extLst>
      <p:ext uri="{BB962C8B-B14F-4D97-AF65-F5344CB8AC3E}">
        <p14:creationId xmlns:p14="http://schemas.microsoft.com/office/powerpoint/2010/main" val="4408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26789EB-E936-475F-BD4E-2AAB36668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1" y="619997"/>
            <a:ext cx="9144000" cy="6256421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482B269-656D-4AEA-9DBF-B88EED17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605207"/>
            <a:ext cx="3286708" cy="1143000"/>
          </a:xfrm>
        </p:spPr>
        <p:txBody>
          <a:bodyPr>
            <a:normAutofit fontScale="90000"/>
          </a:bodyPr>
          <a:lstStyle/>
          <a:p>
            <a:r>
              <a:rPr lang="ar-JO" b="1" dirty="0">
                <a:solidFill>
                  <a:srgbClr val="C00000"/>
                </a:solidFill>
              </a:rPr>
              <a:t>لقد تعلمت أن النافذة</a:t>
            </a:r>
            <a:br>
              <a:rPr lang="ar-JO" b="1" dirty="0">
                <a:solidFill>
                  <a:srgbClr val="C00000"/>
                </a:solidFill>
              </a:rPr>
            </a:br>
            <a:r>
              <a:rPr lang="ar-JO" b="1" dirty="0">
                <a:solidFill>
                  <a:srgbClr val="C00000"/>
                </a:solidFill>
              </a:rPr>
              <a:t> مهمة</a:t>
            </a:r>
            <a:br>
              <a:rPr lang="ar-JO" b="1" dirty="0">
                <a:solidFill>
                  <a:srgbClr val="C00000"/>
                </a:solidFill>
              </a:rPr>
            </a:br>
            <a:r>
              <a:rPr lang="ar-JO" b="1" dirty="0">
                <a:solidFill>
                  <a:srgbClr val="C00000"/>
                </a:solidFill>
              </a:rPr>
              <a:t> في تطبيقات الحاسوب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4000" b="1" dirty="0">
                <a:solidFill>
                  <a:srgbClr val="C00000"/>
                </a:solidFill>
              </a:rPr>
              <a:t>ثانيًا : الطريقة الصحيحة للامساك بالفأرة 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109266-43FD-4E6B-A3FF-AE8F4D2DE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15" y="1417638"/>
            <a:ext cx="3801005" cy="32198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EB6B7286-46D6-4BED-813E-BECB7106D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55358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43379" y="160337"/>
            <a:ext cx="8229600" cy="1143000"/>
          </a:xfrm>
        </p:spPr>
        <p:txBody>
          <a:bodyPr>
            <a:normAutofit/>
          </a:bodyPr>
          <a:lstStyle/>
          <a:p>
            <a:r>
              <a:rPr lang="ar-JO" sz="4000" b="1" dirty="0">
                <a:solidFill>
                  <a:srgbClr val="C00000"/>
                </a:solidFill>
              </a:rPr>
              <a:t>ثالثًا: وظائف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217" y="1303337"/>
            <a:ext cx="7715200" cy="613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JO" sz="2800" b="1" dirty="0"/>
              <a:t>التأشير</a:t>
            </a:r>
            <a:r>
              <a:rPr lang="ar-JO" sz="2800" dirty="0"/>
              <a:t>: وضع مؤشر الفأرة في موقع محدد على الشاشة.</a:t>
            </a:r>
            <a:endParaRPr lang="ar-EG" sz="2800" dirty="0"/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xmlns="" id="{28E94902-3847-4A0C-94D3-91AEE62D9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379" y="2304596"/>
            <a:ext cx="7739038" cy="42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"/>
    </mc:Choice>
    <mc:Fallback xmlns="">
      <p:transition spd="slow" advTm="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5097" y="1303337"/>
            <a:ext cx="8229600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JO" sz="2800" b="1" dirty="0"/>
              <a:t>النقر</a:t>
            </a:r>
            <a:r>
              <a:rPr lang="ar-JO" sz="2000" dirty="0"/>
              <a:t>: </a:t>
            </a:r>
            <a:r>
              <a:rPr lang="ar-JO" sz="2800" dirty="0"/>
              <a:t>ضغط زر الفأرة  الأيسر مرة واحدة وإفلاته</a:t>
            </a:r>
            <a:r>
              <a:rPr lang="ar-JO" sz="2800" dirty="0" smtClean="0"/>
              <a:t>. </a:t>
            </a:r>
            <a:r>
              <a:rPr lang="ar-JO" sz="2800" dirty="0"/>
              <a:t>بحيث تحاط الأيقونة باطار شفاف مما يدل على اختيارها.</a:t>
            </a:r>
            <a:endParaRPr lang="ar-EG" sz="2000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xmlns="" id="{C1E42FF8-3C7E-459C-8B16-4D26D3F26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379" y="2430902"/>
            <a:ext cx="7873037" cy="3882155"/>
          </a:xfrm>
          <a:prstGeom prst="rect">
            <a:avLst/>
          </a:prstGeom>
        </p:spPr>
      </p:pic>
      <p:sp>
        <p:nvSpPr>
          <p:cNvPr id="8" name="عنوان 1"/>
          <p:cNvSpPr txBox="1">
            <a:spLocks/>
          </p:cNvSpPr>
          <p:nvPr/>
        </p:nvSpPr>
        <p:spPr>
          <a:xfrm>
            <a:off x="443379" y="1603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ثالثًا: وظائف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2"/>
    </mc:Choice>
    <mc:Fallback xmlns="">
      <p:transition spd="slow" advTm="1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49897"/>
            <a:ext cx="8229600" cy="89269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ar-JO" sz="2800" b="1" dirty="0"/>
              <a:t>النقر المزدوج</a:t>
            </a:r>
            <a:r>
              <a:rPr lang="ar-JO" sz="2800" dirty="0"/>
              <a:t>: ضغط زر الفأرة الأيسر وإفلاته مرتين متتاليتين بسرعة مناسبة.</a:t>
            </a:r>
            <a:endParaRPr lang="ar-EG" sz="2800" dirty="0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xmlns="" id="{DBF03F62-D477-4623-BFC4-53D42A632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668" y="2492896"/>
            <a:ext cx="5976664" cy="3762047"/>
          </a:xfrm>
          <a:prstGeom prst="rect">
            <a:avLst/>
          </a:prstGeom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443379" y="1603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4000" b="1" dirty="0">
                <a:solidFill>
                  <a:srgbClr val="C00000"/>
                </a:solidFill>
              </a:rPr>
              <a:t>ثالثًا: وظائف الفأرة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6"/>
    </mc:Choice>
    <mc:Fallback xmlns="">
      <p:transition spd="slow" advTm="23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971</Words>
  <Application>Microsoft Office PowerPoint</Application>
  <PresentationFormat>عرض على الشاشة (3:4)‏</PresentationFormat>
  <Paragraphs>194</Paragraphs>
  <Slides>52</Slides>
  <Notes>1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3" baseType="lpstr">
      <vt:lpstr>سمة Office</vt:lpstr>
      <vt:lpstr>عرض تقديمي في PowerPoint</vt:lpstr>
      <vt:lpstr>الفأرة Mouse </vt:lpstr>
      <vt:lpstr>النتاج العام: - أستخدم الفارة للقيام بوظائف مختلفة.  سأتعلم في نهاية المحور أن: 1- أميز أجزاء الفأرة. 2- أتعرف الطريقة الصحيحة للامساك بالفأرة. 3- أميز وظائف الفأرة:       - التأشير        - النقر       - النقر المزدوج        - السحب والإفلات      4- أستخدم الفأرة بطريقة صحيحة. 5- أميز أشكال مؤشر الفأرة.</vt:lpstr>
      <vt:lpstr>عرض تقديمي في PowerPoint</vt:lpstr>
      <vt:lpstr>ثانيًا : الطريقة الصحيحة للامساك بالفأرة  </vt:lpstr>
      <vt:lpstr>ثانيًا : الطريقة الصحيحة للامساك بالفأرة  </vt:lpstr>
      <vt:lpstr>ثالثًا: وظائف الفأرة</vt:lpstr>
      <vt:lpstr>عرض تقديمي في PowerPoint</vt:lpstr>
      <vt:lpstr>عرض تقديمي في PowerPoint</vt:lpstr>
      <vt:lpstr>ثالثًا: وظائف الفأرة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مهارة استخدام لوحة المفاتيح</vt:lpstr>
      <vt:lpstr>نتاجات المحور الثاني </vt:lpstr>
      <vt:lpstr>لماذا استخدم لوحة المفاتيح ؟ وما هي مكوناتها؟</vt:lpstr>
      <vt:lpstr>أقسم لوحة المفاتيح الرئيسية الى (حروف وارقام)</vt:lpstr>
      <vt:lpstr>أولًا:-   مفاتيح الأرقام</vt:lpstr>
      <vt:lpstr>ثانيًا: -  مفاتيح الأحرف</vt:lpstr>
      <vt:lpstr>وتتكون الأحرف في لوحة المفاتيح من ثلاثة صفوف بإستثاء حرف (ذ)</vt:lpstr>
      <vt:lpstr>هيا لنتعرف على أقسام أخرى للوحة المفاتيح</vt:lpstr>
      <vt:lpstr>عرض تقديمي في PowerPoint</vt:lpstr>
      <vt:lpstr>أطبق وظائف لوحة المفاتيح </vt:lpstr>
      <vt:lpstr>عرض تقديمي في PowerPoint</vt:lpstr>
      <vt:lpstr> ورقة عمل (2-2)  أصل الأحرف والأرقام الآتية بمكانها الصحيح على لوحة المفاتيح.</vt:lpstr>
      <vt:lpstr>عرض تقديمي في PowerPoint</vt:lpstr>
      <vt:lpstr> المحور الثالث:  إدراج النصوص والارقام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التعامل مع النوافذ</vt:lpstr>
      <vt:lpstr>عرض تقديمي في PowerPoint</vt:lpstr>
      <vt:lpstr>النتاج العام: - التعامل مع النوافذ .  سأتعلم في نهاية المحور أن: 1- أميز أجزاء النافذة. 2- أميز وظائف أجزاء النافذة: - شريط العنوان (زر الإغلاق – زر التصغير – زر استعادة الحجم) - شريط اللوائح - شريط الأدوات - شريط التمرير الأفقي والعمودي 3- حيز العمل</vt:lpstr>
      <vt:lpstr>فائدة</vt:lpstr>
      <vt:lpstr>أولاً أجزاء النافذة</vt:lpstr>
      <vt:lpstr>ثانياً: أزرار شريط العنوان</vt:lpstr>
      <vt:lpstr>هل تشعر بالبرد؟ إذاً أغلق النافذة</vt:lpstr>
      <vt:lpstr>ثالثاً: أشرطة التمرير</vt:lpstr>
      <vt:lpstr>رابعاً : تحريك النافذة</vt:lpstr>
      <vt:lpstr>النشاط الأول</vt:lpstr>
      <vt:lpstr>أستخدم أشرطة التمرير بالشكل الصحيح</vt:lpstr>
      <vt:lpstr>لقد تعلمت أن النافذة  مهمة  في تطبيقات الحاسوب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مهارة استخدام الفارة</dc:title>
  <dc:creator>Moh_i3th10</dc:creator>
  <cp:lastModifiedBy>aumaima almasri</cp:lastModifiedBy>
  <cp:revision>60</cp:revision>
  <dcterms:created xsi:type="dcterms:W3CDTF">2021-12-21T18:39:13Z</dcterms:created>
  <dcterms:modified xsi:type="dcterms:W3CDTF">2021-12-28T21:46:03Z</dcterms:modified>
</cp:coreProperties>
</file>