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ppt/notesSlides/notesSlide12.xml" ContentType="application/vnd.openxmlformats-officedocument.presentationml.notesSlide+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notesSlides/notesSlide14.xml" ContentType="application/vnd.openxmlformats-officedocument.presentationml.notesSlide+xml"/>
  <Override PartName="/ppt/tags/tag2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17"/>
  </p:notesMasterIdLst>
  <p:handoutMasterIdLst>
    <p:handoutMasterId r:id="rId18"/>
  </p:handoutMasterIdLst>
  <p:sldIdLst>
    <p:sldId id="293" r:id="rId2"/>
    <p:sldId id="261" r:id="rId3"/>
    <p:sldId id="291" r:id="rId4"/>
    <p:sldId id="292" r:id="rId5"/>
    <p:sldId id="301" r:id="rId6"/>
    <p:sldId id="299" r:id="rId7"/>
    <p:sldId id="295" r:id="rId8"/>
    <p:sldId id="300" r:id="rId9"/>
    <p:sldId id="302" r:id="rId10"/>
    <p:sldId id="298" r:id="rId11"/>
    <p:sldId id="304" r:id="rId12"/>
    <p:sldId id="305" r:id="rId13"/>
    <p:sldId id="296" r:id="rId14"/>
    <p:sldId id="297" r:id="rId15"/>
    <p:sldId id="303" r:id="rId16"/>
  </p:sldIdLst>
  <p:sldSz cx="9144000" cy="6858000" type="screen4x3"/>
  <p:notesSz cx="6858000" cy="9144000"/>
  <p:defaultText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837" autoAdjust="0"/>
  </p:normalViewPr>
  <p:slideViewPr>
    <p:cSldViewPr>
      <p:cViewPr varScale="1">
        <p:scale>
          <a:sx n="61" d="100"/>
          <a:sy n="61" d="100"/>
        </p:scale>
        <p:origin x="-1722" y="-9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1"/>
          <a:lstStyle>
            <a:lvl1pPr algn="r" latinLnBrk="0">
              <a:defRPr lang="ar-SA" sz="1200"/>
            </a:lvl1pPr>
          </a:lstStyle>
          <a:p>
            <a:pPr algn="r" rtl="1"/>
            <a:endParaRPr lang="ar-S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1"/>
          <a:lstStyle>
            <a:lvl1pPr algn="r" latinLnBrk="0">
              <a:defRPr lang="ar-SA" sz="1200"/>
            </a:lvl1pPr>
          </a:lstStyle>
          <a:p>
            <a:pPr algn="r" rtl="1"/>
            <a:fld id="{D83FDC75-7F73-4A4A-A77C-09AADF00E0EA}" type="datetimeFigureOut">
              <a:rPr lang="ar-SA" smtClean="0"/>
              <a:pPr algn="r" rtl="1"/>
              <a:t>09/04/1440</a:t>
            </a:fld>
            <a:endParaRPr lang="ar-S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1" anchor="b"/>
          <a:lstStyle>
            <a:lvl1pPr algn="r" latinLnBrk="0">
              <a:defRPr lang="ar-SA" sz="1200"/>
            </a:lvl1pPr>
          </a:lstStyle>
          <a:p>
            <a:pPr algn="r" rtl="1"/>
            <a:endParaRPr lang="ar-S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1" anchor="b"/>
          <a:lstStyle>
            <a:lvl1pPr algn="r" latinLnBrk="0">
              <a:defRPr lang="ar-SA" sz="1200"/>
            </a:lvl1pPr>
          </a:lstStyle>
          <a:p>
            <a:fld id="{459226BF-1F13-42D3-80DC-373E7ADD1EBC}" type="slidenum">
              <a:rPr lang="ar-SA" smtClean="0"/>
              <a:pPr algn="r" rtl="1"/>
              <a:t>‹#›</a:t>
            </a:fld>
            <a:endParaRPr lang="ar-SA" dirty="0"/>
          </a:p>
        </p:txBody>
      </p:sp>
    </p:spTree>
    <p:extLst>
      <p:ext uri="{BB962C8B-B14F-4D97-AF65-F5344CB8AC3E}">
        <p14:creationId xmlns:p14="http://schemas.microsoft.com/office/powerpoint/2010/main" val="4117513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1"/>
          <a:lstStyle>
            <a:lvl1pPr algn="r" latinLnBrk="0">
              <a:defRPr lang="ar-SA" sz="1200"/>
            </a:lvl1pPr>
          </a:lstStyle>
          <a:p>
            <a:pPr algn="r" rtl="1"/>
            <a:fld id="{48AEF76B-3757-4A0B-AF93-28494465C1DD}" type="datetimeFigureOut">
              <a:pPr algn="r" rtl="1"/>
              <a:t>12/17/2018</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algn="r" rtl="1"/>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1" anchor="b"/>
          <a:lstStyle>
            <a:lvl1pPr algn="r" latinLnBrk="0">
              <a:defRPr lang="ar-SA" sz="1200"/>
            </a:lvl1pPr>
          </a:lstStyle>
          <a:p>
            <a:fld id="{75693FD4-8F83-4EF7-AC3F-0DC0388986B0}" type="slidenum">
              <a:pPr algn="r" rtl="1"/>
              <a:t>‹#›</a:t>
            </a:fld>
            <a:endParaRPr lang="ar-SA"/>
          </a:p>
        </p:txBody>
      </p:sp>
    </p:spTree>
    <p:extLst>
      <p:ext uri="{BB962C8B-B14F-4D97-AF65-F5344CB8AC3E}">
        <p14:creationId xmlns:p14="http://schemas.microsoft.com/office/powerpoint/2010/main" val="3330876560"/>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mn-lt"/>
        <a:ea typeface="+mn-ea"/>
        <a:cs typeface="+mn-cs"/>
      </a:defRPr>
    </a:lvl1pPr>
    <a:lvl2pPr marL="457200" algn="r" defTabSz="914400" rtl="0" eaLnBrk="1" latinLnBrk="0" hangingPunct="1">
      <a:defRPr lang="ar-SA" sz="1200" kern="1200">
        <a:solidFill>
          <a:schemeClr val="tx1"/>
        </a:solidFill>
        <a:latin typeface="+mn-lt"/>
        <a:ea typeface="+mn-ea"/>
        <a:cs typeface="+mn-cs"/>
      </a:defRPr>
    </a:lvl2pPr>
    <a:lvl3pPr marL="914400" algn="r" defTabSz="914400" rtl="0" eaLnBrk="1" latinLnBrk="0" hangingPunct="1">
      <a:defRPr lang="ar-SA" sz="1200" kern="1200">
        <a:solidFill>
          <a:schemeClr val="tx1"/>
        </a:solidFill>
        <a:latin typeface="+mn-lt"/>
        <a:ea typeface="+mn-ea"/>
        <a:cs typeface="+mn-cs"/>
      </a:defRPr>
    </a:lvl3pPr>
    <a:lvl4pPr marL="1371600" algn="r" defTabSz="914400" rtl="0" eaLnBrk="1" latinLnBrk="0" hangingPunct="1">
      <a:defRPr lang="ar-SA" sz="1200" kern="1200">
        <a:solidFill>
          <a:schemeClr val="tx1"/>
        </a:solidFill>
        <a:latin typeface="+mn-lt"/>
        <a:ea typeface="+mn-ea"/>
        <a:cs typeface="+mn-cs"/>
      </a:defRPr>
    </a:lvl4pPr>
    <a:lvl5pPr marL="1828800" algn="r" defTabSz="914400" rtl="0" eaLnBrk="1" latinLnBrk="0" hangingPunct="1">
      <a:defRPr lang="ar-SA" sz="1200" kern="1200">
        <a:solidFill>
          <a:schemeClr val="tx1"/>
        </a:solidFill>
        <a:latin typeface="+mn-lt"/>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1</a:t>
            </a:fld>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15</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2</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rtl="1">
              <a:lnSpc>
                <a:spcPct val="80000"/>
              </a:lnSpc>
            </a:pPr>
            <a:endParaRPr lang="ar-SA" dirty="0" smtClean="0"/>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lgn="r" rtl="1"/>
            <a:fld id="{757B281C-5159-4971-8228-52B9A72E9ED2}" type="datetimeFigureOut">
              <a:rPr lang="en-US" smtClean="0"/>
              <a:pPr algn="r" rtl="1"/>
              <a:t>12/17/2018</a:t>
            </a:fld>
            <a:endParaRPr kumimoji="0" lang="ar-SA"/>
          </a:p>
        </p:txBody>
      </p:sp>
      <p:sp>
        <p:nvSpPr>
          <p:cNvPr id="5" name="Footer Placeholder 4"/>
          <p:cNvSpPr>
            <a:spLocks noGrp="1"/>
          </p:cNvSpPr>
          <p:nvPr>
            <p:ph type="ftr" sz="quarter" idx="11"/>
          </p:nvPr>
        </p:nvSpPr>
        <p:spPr/>
        <p:txBody>
          <a:bodyPr/>
          <a:lstStyle>
            <a:lvl1pPr>
              <a:defRPr>
                <a:solidFill>
                  <a:schemeClr val="tx2"/>
                </a:solidFill>
              </a:defRPr>
            </a:lvl1pPr>
          </a:lstStyle>
          <a:p>
            <a:pPr algn="r" rtl="1"/>
            <a:endParaRPr kumimoji="0"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3D6E5A2-EC83-451F-A719-9AC1370DD5CF}" type="slidenum">
              <a:rPr lang="en-US" smtClean="0"/>
              <a:pPr algn="r" rtl="1"/>
              <a:t>‹#›</a:t>
            </a:fld>
            <a:endParaRPr kumimoji="0"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pPr algn="r" rtl="1"/>
            <a:fld id="{757B281C-5159-4971-8228-52B9A72E9ED2}" type="datetimeFigureOut">
              <a:rPr lang="en-US" smtClean="0"/>
              <a:pPr algn="r" rtl="1"/>
              <a:t>12/17/2018</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fld id="{33D6E5A2-EC83-451F-A719-9AC1370DD5CF}" type="slidenum">
              <a:rPr lang="en-US" smtClean="0"/>
              <a:pPr algn="r" rtl="1"/>
              <a:t>‹#›</a:t>
            </a:fld>
            <a:endParaRPr kumimoji="0"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pPr algn="r" rtl="1"/>
            <a:fld id="{757B281C-5159-4971-8228-52B9A72E9ED2}" type="datetimeFigureOut">
              <a:rPr lang="en-US" smtClean="0"/>
              <a:pPr algn="r" rtl="1"/>
              <a:t>12/17/2018</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fld id="{33D6E5A2-EC83-451F-A719-9AC1370DD5CF}" type="slidenum">
              <a:rPr lang="en-US" smtClean="0"/>
              <a:pPr algn="r" rtl="1"/>
              <a:t>‹#›</a:t>
            </a:fld>
            <a:endParaRPr kumimoji="0"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عنوان ومحتو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r" eaLnBrk="1" latinLnBrk="0" hangingPunct="1">
              <a:defRPr kumimoji="0" lang="ar-SA"/>
            </a:lvl1pPr>
          </a:lstStyle>
          <a:p>
            <a:pPr algn="r" rtl="1"/>
            <a:r>
              <a:rPr kumimoji="0" lang="ar-SA"/>
              <a:t>انقر لتحرير نمط العنوان الرئيسي</a:t>
            </a:r>
          </a:p>
        </p:txBody>
      </p:sp>
      <p:sp>
        <p:nvSpPr>
          <p:cNvPr id="3" name="Content Placeholder 2"/>
          <p:cNvSpPr>
            <a:spLocks noGrp="1"/>
          </p:cNvSpPr>
          <p:nvPr>
            <p:ph idx="1"/>
          </p:nvPr>
        </p:nvSpPr>
        <p:spPr>
          <a:xfrm>
            <a:off x="762000" y="1596413"/>
            <a:ext cx="8077200" cy="4297363"/>
          </a:xfrm>
        </p:spPr>
        <p:txBody>
          <a:bodyPr>
            <a:normAutofit/>
          </a:bodyPr>
          <a:lstStyle>
            <a:lvl1pPr algn="r" eaLnBrk="1" latinLnBrk="0" hangingPunct="1">
              <a:defRPr kumimoji="0" lang="ar-SA" sz="3200">
                <a:latin typeface="+mn-lt"/>
              </a:defRPr>
            </a:lvl1pPr>
            <a:lvl2pPr algn="r" eaLnBrk="1" latinLnBrk="0" hangingPunct="1">
              <a:defRPr kumimoji="0" lang="ar-SA" sz="2800">
                <a:latin typeface="+mn-lt"/>
              </a:defRPr>
            </a:lvl2pPr>
            <a:lvl3pPr algn="r" eaLnBrk="1" latinLnBrk="0" hangingPunct="1">
              <a:defRPr kumimoji="0" lang="ar-SA" sz="2400">
                <a:latin typeface="+mn-lt"/>
              </a:defRPr>
            </a:lvl3pPr>
            <a:lvl4pPr algn="r" eaLnBrk="1" latinLnBrk="0" hangingPunct="1">
              <a:defRPr kumimoji="0" lang="ar-SA" sz="2400">
                <a:latin typeface="+mn-lt"/>
              </a:defRPr>
            </a:lvl4pPr>
            <a:lvl5pPr algn="r" eaLnBrk="1" latinLnBrk="0" hangingPunct="1">
              <a:defRPr kumimoji="0" lang="ar-SA" sz="2400">
                <a:latin typeface="+mn-lt"/>
              </a:defRPr>
            </a:lvl5pPr>
          </a:lstStyle>
          <a:p>
            <a:pPr lvl="0" algn="r" rtl="1" eaLnBrk="1" latinLnBrk="0" hangingPunct="1"/>
            <a:r>
              <a:rPr lang="ar-SA" smtClean="0"/>
              <a:t>انقر لتحرير أنماط النص الرئيسي</a:t>
            </a:r>
          </a:p>
          <a:p>
            <a:pPr lvl="1" algn="r" rtl="1" eaLnBrk="1" latinLnBrk="0" hangingPunct="1"/>
            <a:r>
              <a:rPr lang="ar-SA" smtClean="0"/>
              <a:t>المستوى الثاني</a:t>
            </a:r>
          </a:p>
          <a:p>
            <a:pPr lvl="2" algn="r" rtl="1" eaLnBrk="1" latinLnBrk="0" hangingPunct="1"/>
            <a:r>
              <a:rPr lang="ar-SA" smtClean="0"/>
              <a:t>المستوى الثالث</a:t>
            </a:r>
          </a:p>
          <a:p>
            <a:pPr lvl="3" algn="r" rtl="1" eaLnBrk="1" latinLnBrk="0" hangingPunct="1"/>
            <a:r>
              <a:rPr lang="ar-SA" smtClean="0"/>
              <a:t>المستوى الرابع</a:t>
            </a:r>
          </a:p>
          <a:p>
            <a:pPr lvl="4" algn="r" rtl="1" eaLnBrk="1" latinLnBrk="0" hangingPunct="1"/>
            <a:r>
              <a:rPr lang="ar-SA" smtClean="0"/>
              <a:t>المستوى الخامس</a:t>
            </a:r>
            <a:endParaRPr/>
          </a:p>
        </p:txBody>
      </p:sp>
      <p:sp>
        <p:nvSpPr>
          <p:cNvPr id="4" name="Date Placeholder 3"/>
          <p:cNvSpPr>
            <a:spLocks noGrp="1"/>
          </p:cNvSpPr>
          <p:nvPr>
            <p:ph type="dt" sz="half" idx="10"/>
          </p:nvPr>
        </p:nvSpPr>
        <p:spPr/>
        <p:txBody>
          <a:bodyPr/>
          <a:lstStyle/>
          <a:p>
            <a:pPr algn="r" rtl="1"/>
            <a:fld id="{757B281C-5159-4971-8228-52B9A72E9ED2}" type="datetimeFigureOut">
              <a:pPr algn="r" rtl="1"/>
              <a:t>12/17/2018</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lgn="r" rtl="1"/>
              <a:t>‹#›</a:t>
            </a:fld>
            <a:endParaRPr kumimoji="0" lang="ar-SA"/>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pPr algn="r" rtl="1"/>
            <a:fld id="{757B281C-5159-4971-8228-52B9A72E9ED2}" type="datetimeFigureOut">
              <a:rPr lang="en-US" smtClean="0"/>
              <a:pPr algn="r" rtl="1"/>
              <a:t>12/17/2018</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fld id="{33D6E5A2-EC83-451F-A719-9AC1370DD5CF}" type="slidenum">
              <a:rPr lang="en-US" smtClean="0"/>
              <a:pPr algn="r" rtl="1"/>
              <a:t>‹#›</a:t>
            </a:fld>
            <a:endParaRPr kumimoji="0" lang="en-US"/>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pPr algn="r" rtl="1"/>
            <a:fld id="{757B281C-5159-4971-8228-52B9A72E9ED2}" type="datetimeFigureOut">
              <a:rPr lang="en-US" smtClean="0"/>
              <a:pPr algn="r" rtl="1"/>
              <a:t>12/17/2018</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fld id="{33D6E5A2-EC83-451F-A719-9AC1370DD5CF}" type="slidenum">
              <a:rPr lang="en-US" smtClean="0"/>
              <a:pPr algn="r" rtl="1"/>
              <a:t>‹#›</a:t>
            </a:fld>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r" rtl="1"/>
            <a:fld id="{757B281C-5159-4971-8228-52B9A72E9ED2}" type="datetimeFigureOut">
              <a:rPr lang="en-US" smtClean="0"/>
              <a:pPr algn="r" rtl="1"/>
              <a:t>12/17/2018</a:t>
            </a:fld>
            <a:endParaRPr kumimoji="0" lang="ar-SA"/>
          </a:p>
        </p:txBody>
      </p:sp>
      <p:sp>
        <p:nvSpPr>
          <p:cNvPr id="6" name="Footer Placeholder 5"/>
          <p:cNvSpPr>
            <a:spLocks noGrp="1"/>
          </p:cNvSpPr>
          <p:nvPr>
            <p:ph type="ftr" sz="quarter" idx="11"/>
          </p:nvPr>
        </p:nvSpPr>
        <p:spPr/>
        <p:txBody>
          <a:bodyPr/>
          <a:lstStyle/>
          <a:p>
            <a:pPr algn="r" rtl="1"/>
            <a:endParaRPr kumimoji="0" lang="ar-SA"/>
          </a:p>
        </p:txBody>
      </p:sp>
      <p:sp>
        <p:nvSpPr>
          <p:cNvPr id="7" name="Slide Number Placeholder 6"/>
          <p:cNvSpPr>
            <a:spLocks noGrp="1"/>
          </p:cNvSpPr>
          <p:nvPr>
            <p:ph type="sldNum" sz="quarter" idx="12"/>
          </p:nvPr>
        </p:nvSpPr>
        <p:spPr/>
        <p:txBody>
          <a:bodyPr/>
          <a:lstStyle/>
          <a:p>
            <a:fld id="{33D6E5A2-EC83-451F-A719-9AC1370DD5CF}" type="slidenum">
              <a:rPr lang="en-US" smtClean="0"/>
              <a:pPr algn="r" rtl="1"/>
              <a:t>‹#›</a:t>
            </a:fld>
            <a:endParaRPr kumimoji="0" lang="en-US"/>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pPr algn="r" rtl="1"/>
            <a:fld id="{757B281C-5159-4971-8228-52B9A72E9ED2}" type="datetimeFigureOut">
              <a:rPr lang="en-US" smtClean="0"/>
              <a:pPr algn="r" rtl="1"/>
              <a:t>12/17/2018</a:t>
            </a:fld>
            <a:endParaRPr kumimoji="0" lang="ar-SA"/>
          </a:p>
        </p:txBody>
      </p:sp>
      <p:sp>
        <p:nvSpPr>
          <p:cNvPr id="8" name="Footer Placeholder 7"/>
          <p:cNvSpPr>
            <a:spLocks noGrp="1"/>
          </p:cNvSpPr>
          <p:nvPr>
            <p:ph type="ftr" sz="quarter" idx="11"/>
          </p:nvPr>
        </p:nvSpPr>
        <p:spPr/>
        <p:txBody>
          <a:bodyPr/>
          <a:lstStyle/>
          <a:p>
            <a:pPr algn="r" rtl="1"/>
            <a:endParaRPr kumimoji="0" lang="ar-SA"/>
          </a:p>
        </p:txBody>
      </p:sp>
      <p:sp>
        <p:nvSpPr>
          <p:cNvPr id="9" name="Slide Number Placeholder 8"/>
          <p:cNvSpPr>
            <a:spLocks noGrp="1"/>
          </p:cNvSpPr>
          <p:nvPr>
            <p:ph type="sldNum" sz="quarter" idx="12"/>
          </p:nvPr>
        </p:nvSpPr>
        <p:spPr/>
        <p:txBody>
          <a:bodyPr/>
          <a:lstStyle/>
          <a:p>
            <a:fld id="{33D6E5A2-EC83-451F-A719-9AC1370DD5CF}" type="slidenum">
              <a:rPr lang="en-US" smtClean="0"/>
              <a:pPr algn="r" rtl="1"/>
              <a:t>‹#›</a:t>
            </a:fld>
            <a:endParaRPr kumimoji="0"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pPr algn="r" rtl="1"/>
            <a:fld id="{757B281C-5159-4971-8228-52B9A72E9ED2}" type="datetimeFigureOut">
              <a:rPr lang="en-US" smtClean="0"/>
              <a:pPr algn="r" rtl="1"/>
              <a:t>12/17/2018</a:t>
            </a:fld>
            <a:endParaRPr kumimoji="0" lang="ar-SA"/>
          </a:p>
        </p:txBody>
      </p:sp>
      <p:sp>
        <p:nvSpPr>
          <p:cNvPr id="4" name="Footer Placeholder 3"/>
          <p:cNvSpPr>
            <a:spLocks noGrp="1"/>
          </p:cNvSpPr>
          <p:nvPr>
            <p:ph type="ftr" sz="quarter" idx="11"/>
          </p:nvPr>
        </p:nvSpPr>
        <p:spPr/>
        <p:txBody>
          <a:bodyPr/>
          <a:lstStyle/>
          <a:p>
            <a:pPr algn="r" rtl="1"/>
            <a:endParaRPr kumimoji="0" lang="ar-SA"/>
          </a:p>
        </p:txBody>
      </p:sp>
      <p:sp>
        <p:nvSpPr>
          <p:cNvPr id="5" name="Slide Number Placeholder 4"/>
          <p:cNvSpPr>
            <a:spLocks noGrp="1"/>
          </p:cNvSpPr>
          <p:nvPr>
            <p:ph type="sldNum" sz="quarter" idx="12"/>
          </p:nvPr>
        </p:nvSpPr>
        <p:spPr/>
        <p:txBody>
          <a:bodyPr/>
          <a:lstStyle/>
          <a:p>
            <a:fld id="{33D6E5A2-EC83-451F-A719-9AC1370DD5CF}" type="slidenum">
              <a:rPr lang="en-US" smtClean="0"/>
              <a:pPr algn="r" rtl="1"/>
              <a:t>‹#›</a:t>
            </a:fld>
            <a:endParaRPr kumimoji="0"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rtl="1"/>
            <a:fld id="{757B281C-5159-4971-8228-52B9A72E9ED2}" type="datetimeFigureOut">
              <a:rPr lang="en-US" smtClean="0"/>
              <a:pPr algn="r" rtl="1"/>
              <a:t>12/17/2018</a:t>
            </a:fld>
            <a:endParaRPr kumimoji="0" lang="ar-SA"/>
          </a:p>
        </p:txBody>
      </p:sp>
      <p:sp>
        <p:nvSpPr>
          <p:cNvPr id="3" name="Footer Placeholder 2"/>
          <p:cNvSpPr>
            <a:spLocks noGrp="1"/>
          </p:cNvSpPr>
          <p:nvPr>
            <p:ph type="ftr" sz="quarter" idx="11"/>
          </p:nvPr>
        </p:nvSpPr>
        <p:spPr/>
        <p:txBody>
          <a:bodyPr/>
          <a:lstStyle/>
          <a:p>
            <a:pPr algn="r" rtl="1"/>
            <a:endParaRPr kumimoji="0" lang="ar-SA"/>
          </a:p>
        </p:txBody>
      </p:sp>
      <p:sp>
        <p:nvSpPr>
          <p:cNvPr id="4" name="Slide Number Placeholder 3"/>
          <p:cNvSpPr>
            <a:spLocks noGrp="1"/>
          </p:cNvSpPr>
          <p:nvPr>
            <p:ph type="sldNum" sz="quarter" idx="12"/>
          </p:nvPr>
        </p:nvSpPr>
        <p:spPr/>
        <p:txBody>
          <a:bodyPr/>
          <a:lstStyle/>
          <a:p>
            <a:fld id="{33D6E5A2-EC83-451F-A719-9AC1370DD5CF}" type="slidenum">
              <a:rPr lang="en-US" smtClean="0"/>
              <a:pPr algn="r" rtl="1"/>
              <a:t>‹#›</a:t>
            </a:fld>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pPr algn="r" rtl="1"/>
            <a:fld id="{757B281C-5159-4971-8228-52B9A72E9ED2}" type="datetimeFigureOut">
              <a:rPr lang="en-US" smtClean="0"/>
              <a:pPr algn="r" rtl="1"/>
              <a:t>12/17/2018</a:t>
            </a:fld>
            <a:endParaRPr kumimoji="0" lang="ar-SA"/>
          </a:p>
        </p:txBody>
      </p:sp>
      <p:sp>
        <p:nvSpPr>
          <p:cNvPr id="6" name="Footer Placeholder 5"/>
          <p:cNvSpPr>
            <a:spLocks noGrp="1"/>
          </p:cNvSpPr>
          <p:nvPr>
            <p:ph type="ftr" sz="quarter" idx="11"/>
          </p:nvPr>
        </p:nvSpPr>
        <p:spPr/>
        <p:txBody>
          <a:bodyPr/>
          <a:lstStyle/>
          <a:p>
            <a:pPr algn="r" rtl="1"/>
            <a:endParaRPr kumimoji="0" lang="ar-SA"/>
          </a:p>
        </p:txBody>
      </p:sp>
      <p:sp>
        <p:nvSpPr>
          <p:cNvPr id="7" name="Slide Number Placeholder 6"/>
          <p:cNvSpPr>
            <a:spLocks noGrp="1"/>
          </p:cNvSpPr>
          <p:nvPr>
            <p:ph type="sldNum" sz="quarter" idx="12"/>
          </p:nvPr>
        </p:nvSpPr>
        <p:spPr/>
        <p:txBody>
          <a:bodyPr/>
          <a:lstStyle/>
          <a:p>
            <a:fld id="{33D6E5A2-EC83-451F-A719-9AC1370DD5CF}" type="slidenum">
              <a:rPr lang="en-US" smtClean="0"/>
              <a:pPr algn="r" rtl="1"/>
              <a:t>‹#›</a:t>
            </a:fld>
            <a:endParaRPr kumimoji="0" lang="en-US"/>
          </a:p>
        </p:txBody>
      </p:sp>
    </p:spTree>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pPr algn="r" rtl="1"/>
            <a:fld id="{757B281C-5159-4971-8228-52B9A72E9ED2}" type="datetimeFigureOut">
              <a:rPr lang="en-US" smtClean="0"/>
              <a:pPr algn="r" rtl="1"/>
              <a:t>12/17/2018</a:t>
            </a:fld>
            <a:endParaRPr kumimoji="0" lang="ar-SA"/>
          </a:p>
        </p:txBody>
      </p:sp>
      <p:sp>
        <p:nvSpPr>
          <p:cNvPr id="6" name="Footer Placeholder 5"/>
          <p:cNvSpPr>
            <a:spLocks noGrp="1"/>
          </p:cNvSpPr>
          <p:nvPr>
            <p:ph type="ftr" sz="quarter" idx="11"/>
          </p:nvPr>
        </p:nvSpPr>
        <p:spPr/>
        <p:txBody>
          <a:bodyPr/>
          <a:lstStyle/>
          <a:p>
            <a:pPr algn="r" rtl="1"/>
            <a:endParaRPr kumimoji="0" lang="ar-SA"/>
          </a:p>
        </p:txBody>
      </p:sp>
      <p:sp>
        <p:nvSpPr>
          <p:cNvPr id="7" name="Slide Number Placeholder 6"/>
          <p:cNvSpPr>
            <a:spLocks noGrp="1"/>
          </p:cNvSpPr>
          <p:nvPr>
            <p:ph type="sldNum" sz="quarter" idx="12"/>
          </p:nvPr>
        </p:nvSpPr>
        <p:spPr/>
        <p:txBody>
          <a:bodyPr/>
          <a:lstStyle/>
          <a:p>
            <a:fld id="{33D6E5A2-EC83-451F-A719-9AC1370DD5CF}" type="slidenum">
              <a:rPr lang="en-US" smtClean="0"/>
              <a:pPr algn="r" rtl="1"/>
              <a:t>‹#›</a:t>
            </a:fld>
            <a:endParaRPr kumimoji="0"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lgn="r" rtl="1"/>
            <a:fld id="{757B281C-5159-4971-8228-52B9A72E9ED2}" type="datetimeFigureOut">
              <a:rPr lang="en-US" smtClean="0"/>
              <a:pPr algn="r" rtl="1"/>
              <a:t>12/17/2018</a:t>
            </a:fld>
            <a:endParaRPr kumimoji="0"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pPr algn="r" rtl="1"/>
            <a:endParaRPr kumimoji="0"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3D6E5A2-EC83-451F-A719-9AC1370DD5CF}" type="slidenum">
              <a:rPr lang="en-US" smtClean="0"/>
              <a:pPr algn="r" rtl="1"/>
              <a:t>‹#›</a:t>
            </a:fld>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650" r:id="rId12"/>
  </p:sldLayoutIdLst>
  <p:transition spd="slow">
    <p:wipe dir="d"/>
  </p:transition>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15.jpe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18.jpe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11.png"/><Relationship Id="rId4" Type="http://schemas.openxmlformats.org/officeDocument/2006/relationships/image" Target="../media/image19.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20.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8.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11.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11.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11.pn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11.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14.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7134" y="260648"/>
            <a:ext cx="2042716"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2132856"/>
            <a:ext cx="3888432" cy="9361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2861957"/>
            <a:ext cx="4248472" cy="205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1115616" y="4941750"/>
            <a:ext cx="6768751" cy="1655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824596772"/>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54179"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ستطيل 1"/>
          <p:cNvSpPr/>
          <p:nvPr/>
        </p:nvSpPr>
        <p:spPr>
          <a:xfrm>
            <a:off x="254179" y="2754845"/>
            <a:ext cx="8566293" cy="3416320"/>
          </a:xfrm>
          <a:prstGeom prst="rect">
            <a:avLst/>
          </a:prstGeom>
        </p:spPr>
        <p:txBody>
          <a:bodyPr wrap="square">
            <a:spAutoFit/>
          </a:bodyPr>
          <a:lstStyle/>
          <a:p>
            <a:r>
              <a:rPr lang="ar-JO" sz="2400" b="1" dirty="0" smtClean="0"/>
              <a:t>انهت </a:t>
            </a:r>
            <a:r>
              <a:rPr lang="ar-JO" sz="2400" b="1" dirty="0"/>
              <a:t>سيدة اعمال اردنية صيانة وترميم 75 مدرسة حكومية في مختلف انحاء المملكة على نفقتها الخاصة.</a:t>
            </a:r>
          </a:p>
          <a:p>
            <a:r>
              <a:rPr lang="ar-JO" sz="2400" b="1" dirty="0"/>
              <a:t>المبادرة حملت عنوان (مبادرة الحاجة رقيه) وتهدف من خلالها سيدة الاعمال الى </a:t>
            </a:r>
            <a:r>
              <a:rPr lang="ar-JO" sz="2400" b="1" dirty="0" smtClean="0"/>
              <a:t>صيانة ( 100)مدرسة </a:t>
            </a:r>
            <a:r>
              <a:rPr lang="ar-JO" sz="2400" b="1" dirty="0"/>
              <a:t>حكومية في مختلف انحاء المملكة.</a:t>
            </a:r>
          </a:p>
          <a:p>
            <a:r>
              <a:rPr lang="ar-JO" sz="2400" b="1" dirty="0" smtClean="0"/>
              <a:t>وتهدف </a:t>
            </a:r>
            <a:r>
              <a:rPr lang="ar-JO" sz="2400" b="1" dirty="0"/>
              <a:t>صاحبة المبادرة الى خلق بيئة دراسية مناسبة تعزز انتماء الطلبة والكادر التعليمي لصرحهم التعليمي.</a:t>
            </a:r>
          </a:p>
          <a:p>
            <a:r>
              <a:rPr lang="ar-JO" sz="2400" b="1" dirty="0" smtClean="0"/>
              <a:t>وتعمل </a:t>
            </a:r>
            <a:r>
              <a:rPr lang="ar-JO" sz="2400" b="1" dirty="0"/>
              <a:t>(الحاجة رقية) على التنسيق مع وزارة التربية ومديريات التربية </a:t>
            </a:r>
            <a:r>
              <a:rPr lang="ar-JO" sz="2400" b="1" dirty="0" smtClean="0"/>
              <a:t>لاختيار  المدرسة</a:t>
            </a:r>
            <a:r>
              <a:rPr lang="ar-JO" sz="2400" b="1" dirty="0"/>
              <a:t>.</a:t>
            </a:r>
          </a:p>
          <a:p>
            <a:r>
              <a:rPr lang="ar-JO" sz="2400" b="1" dirty="0" smtClean="0"/>
              <a:t>الصور </a:t>
            </a:r>
            <a:r>
              <a:rPr lang="ar-JO" sz="2400" b="1" dirty="0"/>
              <a:t>ادناه لبعض المدارس التي انتهت فيها عملية الصيانة :</a:t>
            </a:r>
            <a:endParaRPr lang="en-US" sz="2400" b="1" dirty="0"/>
          </a:p>
        </p:txBody>
      </p:sp>
      <p:sp>
        <p:nvSpPr>
          <p:cNvPr id="3" name="مستطيل 2"/>
          <p:cNvSpPr/>
          <p:nvPr/>
        </p:nvSpPr>
        <p:spPr>
          <a:xfrm>
            <a:off x="3356984" y="2204864"/>
            <a:ext cx="2511160" cy="523220"/>
          </a:xfrm>
          <a:prstGeom prst="rect">
            <a:avLst/>
          </a:prstGeom>
        </p:spPr>
        <p:txBody>
          <a:bodyPr wrap="square">
            <a:spAutoFit/>
          </a:bodyPr>
          <a:lstStyle/>
          <a:p>
            <a:pPr algn="ctr"/>
            <a:r>
              <a:rPr lang="ar-JO" sz="2800" b="1" dirty="0"/>
              <a:t>مبادرة الحاجة رقيه</a:t>
            </a:r>
            <a:endParaRPr lang="en-US" sz="2800" b="1" dirty="0"/>
          </a:p>
        </p:txBody>
      </p:sp>
    </p:spTree>
    <p:custDataLst>
      <p:tags r:id="rId1"/>
    </p:custDataLst>
    <p:extLst>
      <p:ext uri="{BB962C8B-B14F-4D97-AF65-F5344CB8AC3E}">
        <p14:creationId xmlns:p14="http://schemas.microsoft.com/office/powerpoint/2010/main" val="885431975"/>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54179"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descr="C:\Users\faten\Desktop\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2132856"/>
            <a:ext cx="8280920" cy="45624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25091064"/>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54179"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C:\Users\faten\Desktop\رقية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134" y="2348880"/>
            <a:ext cx="4299906" cy="316835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5" name="Picture 3" descr="C:\Users\faten\Desktop\رقية 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7616" y="2348880"/>
            <a:ext cx="4020018" cy="316835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مستطيل 1"/>
          <p:cNvSpPr/>
          <p:nvPr/>
        </p:nvSpPr>
        <p:spPr>
          <a:xfrm>
            <a:off x="6228184" y="5753417"/>
            <a:ext cx="936104" cy="461665"/>
          </a:xfrm>
          <a:prstGeom prst="rect">
            <a:avLst/>
          </a:prstGeom>
        </p:spPr>
        <p:txBody>
          <a:bodyPr wrap="square">
            <a:spAutoFit/>
          </a:bodyPr>
          <a:lstStyle/>
          <a:p>
            <a:pPr algn="ctr"/>
            <a:r>
              <a:rPr lang="ar-JO" sz="2400" b="1" dirty="0"/>
              <a:t>قبل</a:t>
            </a:r>
            <a:endParaRPr lang="en-US" sz="2800" b="1" dirty="0"/>
          </a:p>
        </p:txBody>
      </p:sp>
      <p:sp>
        <p:nvSpPr>
          <p:cNvPr id="3" name="مستطيل 2"/>
          <p:cNvSpPr/>
          <p:nvPr/>
        </p:nvSpPr>
        <p:spPr>
          <a:xfrm>
            <a:off x="1763688" y="5753417"/>
            <a:ext cx="1018399" cy="523220"/>
          </a:xfrm>
          <a:prstGeom prst="rect">
            <a:avLst/>
          </a:prstGeom>
        </p:spPr>
        <p:txBody>
          <a:bodyPr wrap="square">
            <a:spAutoFit/>
          </a:bodyPr>
          <a:lstStyle/>
          <a:p>
            <a:pPr algn="ctr"/>
            <a:r>
              <a:rPr lang="ar-JO" sz="2800" b="1" dirty="0"/>
              <a:t>بعد</a:t>
            </a:r>
            <a:endParaRPr lang="en-US" sz="2800" b="1" dirty="0"/>
          </a:p>
        </p:txBody>
      </p:sp>
    </p:spTree>
    <p:custDataLst>
      <p:tags r:id="rId1"/>
    </p:custDataLst>
    <p:extLst>
      <p:ext uri="{BB962C8B-B14F-4D97-AF65-F5344CB8AC3E}">
        <p14:creationId xmlns:p14="http://schemas.microsoft.com/office/powerpoint/2010/main" val="2001114629"/>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16897" y="136465"/>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descr="C:\Users\faten\Desktop\t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2348880"/>
            <a:ext cx="7920880" cy="43464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43337595"/>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faten\Desktop\t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2348880"/>
            <a:ext cx="8136904" cy="43268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54179"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44622205"/>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54179"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17440" y="3068960"/>
            <a:ext cx="5040559" cy="3175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3059832" y="2276872"/>
            <a:ext cx="2592288" cy="523220"/>
          </a:xfrm>
          <a:prstGeom prst="rect">
            <a:avLst/>
          </a:prstGeom>
        </p:spPr>
        <p:txBody>
          <a:bodyPr wrap="square">
            <a:spAutoFit/>
          </a:bodyPr>
          <a:lstStyle/>
          <a:p>
            <a:pPr algn="ctr"/>
            <a:r>
              <a:rPr lang="ar-JO" sz="2800" b="1" dirty="0" smtClean="0"/>
              <a:t>« وفي النهاية » </a:t>
            </a:r>
            <a:endParaRPr lang="ar-JO" sz="2800" b="1" dirty="0"/>
          </a:p>
        </p:txBody>
      </p:sp>
    </p:spTree>
    <p:custDataLst>
      <p:tags r:id="rId1"/>
    </p:custDataLst>
    <p:extLst>
      <p:ext uri="{BB962C8B-B14F-4D97-AF65-F5344CB8AC3E}">
        <p14:creationId xmlns:p14="http://schemas.microsoft.com/office/powerpoint/2010/main" val="4175013373"/>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251521" y="2248347"/>
            <a:ext cx="8712968" cy="4132981"/>
          </a:xfrm>
        </p:spPr>
        <p:txBody>
          <a:bodyPr>
            <a:normAutofit/>
          </a:bodyPr>
          <a:lstStyle/>
          <a:p>
            <a:pPr marL="0" indent="0" algn="ctr" rtl="1">
              <a:buNone/>
            </a:pPr>
            <a:r>
              <a:rPr lang="ar-JO" sz="3200" b="1" dirty="0" smtClean="0"/>
              <a:t>جلسة حوارية بعنوان </a:t>
            </a:r>
          </a:p>
          <a:p>
            <a:pPr marL="0" indent="0" algn="ctr" rtl="1">
              <a:buNone/>
            </a:pPr>
            <a:r>
              <a:rPr lang="ar-JO" sz="4000" b="1" dirty="0" smtClean="0">
                <a:latin typeface="Monotype Koufi" pitchFamily="2" charset="-78"/>
                <a:ea typeface="Monotype Koufi" pitchFamily="2" charset="-78"/>
                <a:cs typeface="Monotype Koufi" pitchFamily="2" charset="-78"/>
              </a:rPr>
              <a:t> مبادرة الوقف التعليمي والشراكة المجتمعية</a:t>
            </a:r>
            <a:endParaRPr lang="ar-JO" sz="3600" b="1" dirty="0" smtClean="0"/>
          </a:p>
        </p:txBody>
      </p:sp>
      <p:sp>
        <p:nvSpPr>
          <p:cNvPr id="3" name="عنوان 2"/>
          <p:cNvSpPr>
            <a:spLocks noGrp="1"/>
          </p:cNvSpPr>
          <p:nvPr>
            <p:ph type="title"/>
          </p:nvPr>
        </p:nvSpPr>
        <p:spPr>
          <a:xfrm>
            <a:off x="688490" y="332656"/>
            <a:ext cx="7756263" cy="1440160"/>
          </a:xfrm>
        </p:spPr>
        <p:txBody>
          <a:bodyPr/>
          <a:lstStyle/>
          <a:p>
            <a:r>
              <a:rPr lang="ar-JO" sz="4400" dirty="0" smtClean="0">
                <a:solidFill>
                  <a:schemeClr val="tx1"/>
                </a:solidFill>
              </a:rPr>
              <a:t>من ضمن الخطة التطويرية لمديرية التربية والتعليم للواء ناعور 2018</a:t>
            </a:r>
            <a:endParaRPr lang="en-US" sz="4400" dirty="0">
              <a:solidFill>
                <a:schemeClr val="tx1"/>
              </a:solidFill>
            </a:endParaRPr>
          </a:p>
        </p:txBody>
      </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1840" y="4221088"/>
            <a:ext cx="3312368" cy="2304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2348880"/>
            <a:ext cx="7745505" cy="3877815"/>
          </a:xfrm>
        </p:spPr>
        <p:txBody>
          <a:bodyPr>
            <a:normAutofit/>
          </a:bodyPr>
          <a:lstStyle/>
          <a:p>
            <a:pPr marL="0" indent="0" algn="justLow" rtl="1">
              <a:buNone/>
            </a:pPr>
            <a:r>
              <a:rPr lang="ar-JO" sz="2800" b="1" dirty="0" smtClean="0"/>
              <a:t>انسجاماً  مع التوجيهات الملكية لتطوير التعليم  جاءت </a:t>
            </a:r>
            <a:r>
              <a:rPr lang="ar-SA" sz="2800" b="1" dirty="0" smtClean="0"/>
              <a:t>مبادرة </a:t>
            </a:r>
            <a:r>
              <a:rPr lang="ar-SA" sz="2800" b="1" dirty="0"/>
              <a:t>الوقف التعليمي </a:t>
            </a:r>
            <a:r>
              <a:rPr lang="ar-SA" sz="2800" b="1" dirty="0" smtClean="0"/>
              <a:t>والشراك</a:t>
            </a:r>
            <a:r>
              <a:rPr lang="ar-JO" sz="2800" b="1" dirty="0" smtClean="0"/>
              <a:t>ة</a:t>
            </a:r>
            <a:r>
              <a:rPr lang="ar-SA" sz="2800" b="1" dirty="0" smtClean="0"/>
              <a:t> </a:t>
            </a:r>
            <a:r>
              <a:rPr lang="ar-SA" sz="2800" b="1" dirty="0"/>
              <a:t>المجتمعية </a:t>
            </a:r>
            <a:r>
              <a:rPr lang="ar-JO" sz="2800" b="1" dirty="0"/>
              <a:t> </a:t>
            </a:r>
            <a:r>
              <a:rPr lang="ar-JO" sz="2800" b="1" dirty="0" smtClean="0"/>
              <a:t>التي اطلقتها وزارة التربية والتعليم</a:t>
            </a:r>
            <a:r>
              <a:rPr lang="ar-SA" sz="2800" b="1" dirty="0" smtClean="0"/>
              <a:t> </a:t>
            </a:r>
            <a:r>
              <a:rPr lang="ar-JO" sz="2800" b="1" dirty="0" smtClean="0"/>
              <a:t> بالتعاون مع </a:t>
            </a:r>
            <a:r>
              <a:rPr lang="ar-SA" sz="2800" b="1" dirty="0" smtClean="0"/>
              <a:t> </a:t>
            </a:r>
            <a:r>
              <a:rPr lang="ar-SA" sz="2800" b="1" dirty="0"/>
              <a:t>وزارة الأوقاف والمقدسات والشؤون الاسلامية </a:t>
            </a:r>
            <a:r>
              <a:rPr lang="ar-SA" sz="2800" b="1" dirty="0" smtClean="0"/>
              <a:t>، ت</a:t>
            </a:r>
            <a:r>
              <a:rPr lang="ar-JO" sz="2800" b="1" dirty="0" smtClean="0"/>
              <a:t>ه</a:t>
            </a:r>
            <a:r>
              <a:rPr lang="ar-SA" sz="2800" b="1" dirty="0" smtClean="0"/>
              <a:t>دف </a:t>
            </a:r>
            <a:r>
              <a:rPr lang="ar-JO" sz="2800" b="1" dirty="0" smtClean="0"/>
              <a:t> الى الشراكة والمسؤولية الوطنية  والاجتماعية  للأفراد والمؤسسات للمساهمة في تطوير التعليم من خلال توفير البيئة التعليمية المناسبة  ، كما يساهم  في تطوير نوعية التعليم ، وتوجيه المدارس والجامعات لتكون مصانع للعقول المفكرة ، والطاقات المنتجة.</a:t>
            </a:r>
            <a:r>
              <a:rPr lang="ar-SA" sz="2800" b="1" dirty="0" smtClean="0"/>
              <a:t> </a:t>
            </a:r>
            <a:r>
              <a:rPr lang="ar-JO" sz="2800" b="1" dirty="0" smtClean="0"/>
              <a:t> </a:t>
            </a:r>
            <a:endParaRPr lang="ar-SA" sz="2800" b="1" dirty="0"/>
          </a:p>
        </p:txBody>
      </p:sp>
      <p:pic>
        <p:nvPicPr>
          <p:cNvPr id="3074"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79513" y="188641"/>
            <a:ext cx="2058582"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092280" y="165698"/>
            <a:ext cx="1872208" cy="131796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459072030"/>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467545" y="2248347"/>
            <a:ext cx="8208912" cy="4276997"/>
          </a:xfrm>
        </p:spPr>
        <p:txBody>
          <a:bodyPr>
            <a:normAutofit/>
          </a:bodyPr>
          <a:lstStyle/>
          <a:p>
            <a:pPr marL="0" indent="0" algn="ctr" rtl="1">
              <a:buNone/>
            </a:pPr>
            <a:r>
              <a:rPr lang="ar-SA" sz="3200" b="1" u="sng" dirty="0"/>
              <a:t>أهمية الوقف التعليمي</a:t>
            </a:r>
          </a:p>
          <a:p>
            <a:pPr algn="r" rtl="1">
              <a:buFont typeface="Arial" panose="020B0604020202020204" pitchFamily="34" charset="0"/>
              <a:buChar char="•"/>
            </a:pPr>
            <a:r>
              <a:rPr lang="ar-JO" sz="2800" b="1" dirty="0"/>
              <a:t>داعم اقتصادي ومستقبلي للتعليم</a:t>
            </a:r>
          </a:p>
          <a:p>
            <a:pPr algn="r" rtl="1">
              <a:buFont typeface="Arial" panose="020B0604020202020204" pitchFamily="34" charset="0"/>
              <a:buChar char="•"/>
            </a:pPr>
            <a:r>
              <a:rPr lang="ar-SA" sz="2800" b="1" dirty="0" smtClean="0"/>
              <a:t>توفير </a:t>
            </a:r>
            <a:r>
              <a:rPr lang="ar-SA" sz="2800" b="1" dirty="0"/>
              <a:t>البيئة التعليمية المناسبة  </a:t>
            </a:r>
          </a:p>
          <a:p>
            <a:pPr algn="r" rtl="1">
              <a:buFont typeface="Arial" panose="020B0604020202020204" pitchFamily="34" charset="0"/>
              <a:buChar char="•"/>
            </a:pPr>
            <a:r>
              <a:rPr lang="ar-SA" sz="2800" b="1" dirty="0" smtClean="0"/>
              <a:t>توعية </a:t>
            </a:r>
            <a:r>
              <a:rPr lang="ar-SA" sz="2800" b="1" dirty="0"/>
              <a:t>وتثقيف وإشراك فئات المجتمع في دعم </a:t>
            </a:r>
            <a:r>
              <a:rPr lang="ar-SA" sz="2800" b="1" dirty="0" smtClean="0"/>
              <a:t>التعليم</a:t>
            </a:r>
            <a:endParaRPr lang="ar-JO" sz="2800" b="1" dirty="0" smtClean="0"/>
          </a:p>
          <a:p>
            <a:pPr algn="r" rtl="1">
              <a:buFont typeface="Arial" panose="020B0604020202020204" pitchFamily="34" charset="0"/>
              <a:buChar char="•"/>
            </a:pPr>
            <a:r>
              <a:rPr lang="ar-JO" sz="2800" b="1" dirty="0" smtClean="0"/>
              <a:t>تقليل من مخاطر الاعتماد على التمويل الحكومي الذي يتسم بعدم الثبات ، ويعتمد في حجمه على الموارد المتاحة.</a:t>
            </a:r>
            <a:endParaRPr lang="ar-SA" sz="2800" b="1" dirty="0"/>
          </a:p>
          <a:p>
            <a:pPr algn="r" rtl="1">
              <a:buFont typeface="Arial" panose="020B0604020202020204" pitchFamily="34" charset="0"/>
              <a:buChar char="•"/>
            </a:pPr>
            <a:r>
              <a:rPr lang="ar-SA" sz="2800" b="1" dirty="0"/>
              <a:t>تشجيع الشركات  والمؤسسات الوطنية والمصانع  على تحمل مسؤولياتهم الوطنية </a:t>
            </a:r>
            <a:r>
              <a:rPr lang="ar-JO" sz="2800" b="1" dirty="0" smtClean="0"/>
              <a:t>.</a:t>
            </a:r>
            <a:endParaRPr lang="ar-SA" sz="2800" b="1" dirty="0"/>
          </a:p>
        </p:txBody>
      </p:sp>
      <p:pic>
        <p:nvPicPr>
          <p:cNvPr id="7170"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13318"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945211336"/>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467544" y="2276872"/>
            <a:ext cx="7977208" cy="4204989"/>
          </a:xfrm>
        </p:spPr>
        <p:txBody>
          <a:bodyPr>
            <a:normAutofit/>
          </a:bodyPr>
          <a:lstStyle/>
          <a:p>
            <a:pPr marL="0" indent="0" algn="ctr" rtl="1">
              <a:buNone/>
            </a:pPr>
            <a:r>
              <a:rPr lang="ar-SA" sz="3200" b="1" u="sng" dirty="0" smtClean="0"/>
              <a:t>التحديات</a:t>
            </a:r>
            <a:endParaRPr lang="ar-JO" sz="3200" b="1" u="sng" dirty="0" smtClean="0"/>
          </a:p>
          <a:p>
            <a:pPr algn="r" rtl="1">
              <a:buFont typeface="Arial" panose="020B0604020202020204" pitchFamily="34" charset="0"/>
              <a:buChar char="•"/>
            </a:pPr>
            <a:r>
              <a:rPr lang="ar-SA" sz="2800" b="1" dirty="0" smtClean="0"/>
              <a:t>حاجة </a:t>
            </a:r>
            <a:r>
              <a:rPr lang="ar-SA" sz="2800" b="1" dirty="0"/>
              <a:t>الوزارة لبناء (600) مدرسة خلال العشر سنوات القادمة.</a:t>
            </a:r>
          </a:p>
          <a:p>
            <a:pPr algn="r" rtl="1">
              <a:buFont typeface="Arial" panose="020B0604020202020204" pitchFamily="34" charset="0"/>
              <a:buChar char="•"/>
            </a:pPr>
            <a:r>
              <a:rPr lang="ar-SA" sz="2800" b="1" dirty="0"/>
              <a:t>وجود نقص في الأبنية المدرسية بسبب الهجرات القسرية.</a:t>
            </a:r>
          </a:p>
          <a:p>
            <a:pPr algn="r" rtl="1">
              <a:buFont typeface="Arial" panose="020B0604020202020204" pitchFamily="34" charset="0"/>
              <a:buChar char="•"/>
            </a:pPr>
            <a:r>
              <a:rPr lang="ar-SA" sz="2800" b="1" dirty="0"/>
              <a:t>اللجوء السوري والضغط الناجم عن الاكتظاظ السكاني في العديد من المناطق.</a:t>
            </a:r>
          </a:p>
          <a:p>
            <a:pPr algn="r" rtl="1">
              <a:buFont typeface="Arial" panose="020B0604020202020204" pitchFamily="34" charset="0"/>
              <a:buChar char="•"/>
            </a:pPr>
            <a:r>
              <a:rPr lang="ar-SA" sz="2800" b="1" dirty="0"/>
              <a:t>نقص المرافق المدرسية </a:t>
            </a:r>
            <a:r>
              <a:rPr lang="ar-SA" sz="2800" b="1" dirty="0" smtClean="0"/>
              <a:t>(</a:t>
            </a:r>
            <a:r>
              <a:rPr lang="ar-SA" sz="2800" b="1" dirty="0"/>
              <a:t>مختبرات  </a:t>
            </a:r>
            <a:r>
              <a:rPr lang="ar-SA" sz="2800" b="1" dirty="0" smtClean="0"/>
              <a:t>علمية</a:t>
            </a:r>
            <a:r>
              <a:rPr lang="ar-JO" sz="2800" b="1" dirty="0" smtClean="0"/>
              <a:t> </a:t>
            </a:r>
            <a:r>
              <a:rPr lang="ar-SA" sz="2800" b="1" dirty="0" smtClean="0"/>
              <a:t>،ملاعب</a:t>
            </a:r>
            <a:r>
              <a:rPr lang="ar-JO" sz="2800" b="1" dirty="0" smtClean="0"/>
              <a:t> </a:t>
            </a:r>
            <a:r>
              <a:rPr lang="ar-SA" sz="2800" b="1" dirty="0" smtClean="0"/>
              <a:t>،صالات</a:t>
            </a:r>
            <a:r>
              <a:rPr lang="ar-JO" sz="2800" b="1" dirty="0" smtClean="0"/>
              <a:t> )</a:t>
            </a:r>
          </a:p>
          <a:p>
            <a:pPr algn="r" rtl="1">
              <a:buFont typeface="Arial" panose="020B0604020202020204" pitchFamily="34" charset="0"/>
              <a:buChar char="•"/>
            </a:pPr>
            <a:r>
              <a:rPr lang="ar-JO" sz="2800" b="1" dirty="0" smtClean="0"/>
              <a:t>التكلفة الباهظة لطباعة الكتب المدرسة </a:t>
            </a:r>
          </a:p>
          <a:p>
            <a:pPr algn="r" rtl="1">
              <a:buFont typeface="Arial" panose="020B0604020202020204" pitchFamily="34" charset="0"/>
              <a:buChar char="•"/>
            </a:pPr>
            <a:endParaRPr lang="ar-SA" sz="2800" b="1" dirty="0"/>
          </a:p>
        </p:txBody>
      </p:sp>
      <p:pic>
        <p:nvPicPr>
          <p:cNvPr id="6146"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76213"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210373087"/>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467545" y="2132857"/>
            <a:ext cx="8208912" cy="3384375"/>
          </a:xfrm>
        </p:spPr>
        <p:txBody>
          <a:bodyPr anchor="ctr">
            <a:normAutofit/>
          </a:bodyPr>
          <a:lstStyle/>
          <a:p>
            <a:pPr marL="0" indent="0" algn="ctr" rtl="1">
              <a:buNone/>
            </a:pPr>
            <a:r>
              <a:rPr lang="ar-JO" sz="3200" b="1" dirty="0" smtClean="0"/>
              <a:t>بعض النماذج الرائعة على تجسيد مفهوم الوقف التعليمي والمسؤولية المجتمعية والتكافل </a:t>
            </a:r>
            <a:endParaRPr lang="ar-SA" sz="3200" b="1" dirty="0"/>
          </a:p>
        </p:txBody>
      </p:sp>
      <p:pic>
        <p:nvPicPr>
          <p:cNvPr id="6146"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76213"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724450370"/>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323528" y="2248347"/>
            <a:ext cx="8496945" cy="4421013"/>
          </a:xfrm>
        </p:spPr>
        <p:txBody>
          <a:bodyPr>
            <a:noAutofit/>
          </a:bodyPr>
          <a:lstStyle/>
          <a:p>
            <a:pPr marL="0" indent="0" algn="just" rtl="1">
              <a:buNone/>
            </a:pPr>
            <a:r>
              <a:rPr lang="ar-SA" b="1" dirty="0" smtClean="0"/>
              <a:t>في </a:t>
            </a:r>
            <a:r>
              <a:rPr lang="ar-SA" b="1" dirty="0"/>
              <a:t>المفرق افتتحَ </a:t>
            </a:r>
            <a:r>
              <a:rPr lang="ar-JO" b="1" dirty="0" smtClean="0"/>
              <a:t>رئيس الوزراء الرزاز</a:t>
            </a:r>
            <a:r>
              <a:rPr lang="ar-SA" b="1" dirty="0" smtClean="0"/>
              <a:t> </a:t>
            </a:r>
            <a:r>
              <a:rPr lang="ar-SA" b="1" dirty="0"/>
              <a:t>مدرسةَ محمد صايل الحسبان الأساسية المختلطة التي تبرَّعَ بإنشائِها نجلُه الدكتور ياسين الحسبان وزيرُ الصحة الأسبق. و تشكِلُ المدرسةُ نموذجًا للمبنى المدرسيّ وتضم 150 طالبا وطالبة في الصفوف الاساسية الخمسة </a:t>
            </a:r>
            <a:r>
              <a:rPr lang="ar-SA" b="1" dirty="0" smtClean="0"/>
              <a:t>الاولى</a:t>
            </a:r>
            <a:r>
              <a:rPr lang="ar-JO" b="1" dirty="0" smtClean="0"/>
              <a:t> و</a:t>
            </a:r>
            <a:r>
              <a:rPr lang="ar-SA" b="1" dirty="0" smtClean="0"/>
              <a:t>الذي </a:t>
            </a:r>
            <a:r>
              <a:rPr lang="ar-SA" b="1" dirty="0"/>
              <a:t>يشتملُ على كافةِ المرافقِ التعليميةِ و الصحيةِ و غيرِها</a:t>
            </a:r>
            <a:r>
              <a:rPr lang="ar-SA" b="1" dirty="0" smtClean="0"/>
              <a:t>.</a:t>
            </a:r>
            <a:endParaRPr lang="ar-JO" b="1" dirty="0" smtClean="0"/>
          </a:p>
          <a:p>
            <a:pPr marL="0" indent="0" algn="just" rtl="1">
              <a:buNone/>
            </a:pPr>
            <a:r>
              <a:rPr lang="ar-SA" b="1" dirty="0" smtClean="0"/>
              <a:t> </a:t>
            </a:r>
            <a:r>
              <a:rPr lang="ar-SA" b="1" dirty="0"/>
              <a:t>و في لواءِ عين الباشا، افتتحَ رئيسُ الوزراء مدرسةَ أحمد حمدان غنيمة الأساسية المختلطة التي أوقفَها الدكتور محمد حمدان وزيرُ التربية و التعليم الأسبق عن روحِ والده. وتضم 747 طالبا وطالبة في الصفوف الثلاثة الاولى اضافة الى </a:t>
            </a:r>
            <a:r>
              <a:rPr lang="ar-JO" b="1" dirty="0" smtClean="0"/>
              <a:t>الروضة.</a:t>
            </a:r>
            <a:endParaRPr lang="ar-SA" b="1" dirty="0"/>
          </a:p>
          <a:p>
            <a:pPr marL="0" indent="0" algn="just" rtl="1">
              <a:buNone/>
            </a:pPr>
            <a:r>
              <a:rPr lang="ar-SA" b="1" dirty="0" smtClean="0"/>
              <a:t>بما يجسد نموذجا رائعا للشراكة بين القطاعين العام والخاص واصحاب الفضل لدعم اقامة هذه المشاريع التي تسهم في تربية وتعليم ابنائنا وتمكن المواطنين المقتدرين من المساهمة في بناء مدارس او إضافات صفية أو حتى مستلزمات للطلبة الفقراء</a:t>
            </a:r>
            <a:r>
              <a:rPr lang="ar-JO" b="1" dirty="0" smtClean="0"/>
              <a:t>.</a:t>
            </a:r>
            <a:endParaRPr lang="ar-SA" b="1" dirty="0"/>
          </a:p>
        </p:txBody>
      </p:sp>
      <p:pic>
        <p:nvPicPr>
          <p:cNvPr id="6146"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76213"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297374278"/>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6213"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faten\Desktop\الحسبان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8554" y="2780928"/>
            <a:ext cx="4311194" cy="30705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 name="Picture 2" descr="C:\Users\faten\Desktop\مدسة الحسبان.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11560" y="2780927"/>
            <a:ext cx="3384376" cy="30705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674960" y="2280614"/>
            <a:ext cx="4947188" cy="461665"/>
          </a:xfrm>
          <a:prstGeom prst="rect">
            <a:avLst/>
          </a:prstGeom>
        </p:spPr>
        <p:txBody>
          <a:bodyPr wrap="none">
            <a:spAutoFit/>
          </a:bodyPr>
          <a:lstStyle/>
          <a:p>
            <a:pPr algn="ctr"/>
            <a:r>
              <a:rPr lang="ar-JO" sz="2400" b="1" dirty="0"/>
              <a:t>مدرسةَ محمد صايل الحسبان الأساسية المختلطة </a:t>
            </a:r>
            <a:endParaRPr lang="en-US" sz="2400" b="1" dirty="0"/>
          </a:p>
        </p:txBody>
      </p:sp>
    </p:spTree>
    <p:custDataLst>
      <p:tags r:id="rId1"/>
    </p:custDataLst>
    <p:extLst>
      <p:ext uri="{BB962C8B-B14F-4D97-AF65-F5344CB8AC3E}">
        <p14:creationId xmlns:p14="http://schemas.microsoft.com/office/powerpoint/2010/main" val="270393264"/>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76213" y="188640"/>
            <a:ext cx="8791575"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C:\Users\faten\Desktop\غنيمة.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4142" y="2728085"/>
            <a:ext cx="6955716" cy="349737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763688" y="2204865"/>
            <a:ext cx="5544616" cy="523220"/>
          </a:xfrm>
          <a:prstGeom prst="rect">
            <a:avLst/>
          </a:prstGeom>
        </p:spPr>
        <p:txBody>
          <a:bodyPr wrap="square">
            <a:spAutoFit/>
          </a:bodyPr>
          <a:lstStyle/>
          <a:p>
            <a:r>
              <a:rPr lang="ar-JO" sz="2800" b="1" dirty="0"/>
              <a:t>مدرسةَ أحمد حمدان غنيمة الأساسية المختلطة </a:t>
            </a:r>
            <a:endParaRPr lang="en-US" sz="2800" b="1" dirty="0"/>
          </a:p>
        </p:txBody>
      </p:sp>
    </p:spTree>
    <p:custDataLst>
      <p:tags r:id="rId1"/>
    </p:custDataLst>
    <p:extLst>
      <p:ext uri="{BB962C8B-B14F-4D97-AF65-F5344CB8AC3E}">
        <p14:creationId xmlns:p14="http://schemas.microsoft.com/office/powerpoint/2010/main" val="1937269628"/>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0</TotalTime>
  <Words>440</Words>
  <Application>Microsoft Office PowerPoint</Application>
  <PresentationFormat>عرض على الشاشة (3:4)‏</PresentationFormat>
  <Paragraphs>46</Paragraphs>
  <Slides>15</Slides>
  <Notes>15</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غلاف فني</vt:lpstr>
      <vt:lpstr>عرض تقديمي في PowerPoint</vt:lpstr>
      <vt:lpstr>من ضمن الخطة التطويرية لمديرية التربية والتعليم للواء ناعور 2018</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2018-12-14T19:59:47Z</dcterms:created>
  <dcterms:modified xsi:type="dcterms:W3CDTF">2018-12-17T21:52:20Z</dcterms:modified>
</cp:coreProperties>
</file>