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538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1" r:id="rId76"/>
    <p:sldId id="332" r:id="rId77"/>
    <p:sldId id="333" r:id="rId78"/>
    <p:sldId id="334" r:id="rId79"/>
    <p:sldId id="335" r:id="rId80"/>
    <p:sldId id="337" r:id="rId81"/>
    <p:sldId id="338" r:id="rId82"/>
    <p:sldId id="339" r:id="rId83"/>
    <p:sldId id="340" r:id="rId84"/>
    <p:sldId id="341" r:id="rId85"/>
    <p:sldId id="343" r:id="rId86"/>
    <p:sldId id="345" r:id="rId87"/>
    <p:sldId id="346" r:id="rId88"/>
    <p:sldId id="347" r:id="rId89"/>
    <p:sldId id="348" r:id="rId90"/>
    <p:sldId id="350" r:id="rId91"/>
    <p:sldId id="352" r:id="rId92"/>
    <p:sldId id="353" r:id="rId93"/>
    <p:sldId id="354" r:id="rId94"/>
    <p:sldId id="355" r:id="rId95"/>
    <p:sldId id="356" r:id="rId96"/>
    <p:sldId id="357" r:id="rId97"/>
    <p:sldId id="358" r:id="rId98"/>
    <p:sldId id="360" r:id="rId99"/>
    <p:sldId id="361" r:id="rId100"/>
    <p:sldId id="362" r:id="rId101"/>
    <p:sldId id="363" r:id="rId102"/>
    <p:sldId id="364" r:id="rId103"/>
    <p:sldId id="365" r:id="rId104"/>
    <p:sldId id="366" r:id="rId105"/>
    <p:sldId id="367" r:id="rId106"/>
    <p:sldId id="368" r:id="rId107"/>
    <p:sldId id="369" r:id="rId108"/>
    <p:sldId id="370" r:id="rId109"/>
    <p:sldId id="371" r:id="rId110"/>
    <p:sldId id="372" r:id="rId111"/>
    <p:sldId id="540" r:id="rId112"/>
    <p:sldId id="373" r:id="rId113"/>
    <p:sldId id="374" r:id="rId114"/>
    <p:sldId id="375" r:id="rId115"/>
    <p:sldId id="376" r:id="rId116"/>
    <p:sldId id="377" r:id="rId117"/>
    <p:sldId id="378" r:id="rId118"/>
    <p:sldId id="379" r:id="rId119"/>
    <p:sldId id="380" r:id="rId120"/>
    <p:sldId id="381" r:id="rId121"/>
    <p:sldId id="382" r:id="rId122"/>
    <p:sldId id="383" r:id="rId123"/>
    <p:sldId id="384" r:id="rId124"/>
    <p:sldId id="385" r:id="rId125"/>
    <p:sldId id="387" r:id="rId126"/>
    <p:sldId id="388" r:id="rId127"/>
    <p:sldId id="539" r:id="rId128"/>
    <p:sldId id="389" r:id="rId129"/>
    <p:sldId id="390" r:id="rId130"/>
    <p:sldId id="391" r:id="rId13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79" autoAdjust="0"/>
    <p:restoredTop sz="94676" autoAdjust="0"/>
  </p:normalViewPr>
  <p:slideViewPr>
    <p:cSldViewPr>
      <p:cViewPr>
        <p:scale>
          <a:sx n="78" d="100"/>
          <a:sy n="78" d="100"/>
        </p:scale>
        <p:origin x="-1332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45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3600" b="1" u="sng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6019800"/>
            <a:ext cx="9147765" cy="8452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D0153AE-4F0E-4DEF-AB39-190458C68A17}" type="datetimeFigureOut">
              <a:rPr lang="ar-SA" smtClean="0"/>
              <a:pPr/>
              <a:t>14/09/1433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0EB1C0-FA3A-4485-9C89-742756E44A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0153AE-4F0E-4DEF-AB39-190458C68A17}" type="datetimeFigureOut">
              <a:rPr lang="ar-SA" smtClean="0"/>
              <a:pPr/>
              <a:t>14/09/1433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EB1C0-FA3A-4485-9C89-742756E44A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0153AE-4F0E-4DEF-AB39-190458C68A17}" type="datetimeFigureOut">
              <a:rPr lang="ar-SA" smtClean="0"/>
              <a:pPr/>
              <a:t>14/09/1433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EB1C0-FA3A-4485-9C89-742756E44A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0153AE-4F0E-4DEF-AB39-190458C68A17}" type="datetimeFigureOut">
              <a:rPr lang="ar-SA" smtClean="0"/>
              <a:pPr/>
              <a:t>14/09/1433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EB1C0-FA3A-4485-9C89-742756E44AE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0153AE-4F0E-4DEF-AB39-190458C68A17}" type="datetimeFigureOut">
              <a:rPr lang="ar-SA" smtClean="0"/>
              <a:pPr/>
              <a:t>14/09/1433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EB1C0-FA3A-4485-9C89-742756E44AE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0153AE-4F0E-4DEF-AB39-190458C68A17}" type="datetimeFigureOut">
              <a:rPr lang="ar-SA" smtClean="0"/>
              <a:pPr/>
              <a:t>14/09/1433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EB1C0-FA3A-4485-9C89-742756E44AE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itle 7"/>
          <p:cNvSpPr txBox="1">
            <a:spLocks/>
          </p:cNvSpPr>
          <p:nvPr userDrawn="1"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0153AE-4F0E-4DEF-AB39-190458C68A17}" type="datetimeFigureOut">
              <a:rPr lang="ar-SA" smtClean="0"/>
              <a:pPr/>
              <a:t>14/09/1433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EB1C0-FA3A-4485-9C89-742756E44A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0153AE-4F0E-4DEF-AB39-190458C68A17}" type="datetimeFigureOut">
              <a:rPr lang="ar-SA" smtClean="0"/>
              <a:pPr/>
              <a:t>14/09/1433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EB1C0-FA3A-4485-9C89-742756E44AE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0153AE-4F0E-4DEF-AB39-190458C68A17}" type="datetimeFigureOut">
              <a:rPr lang="ar-SA" smtClean="0"/>
              <a:pPr/>
              <a:t>14/09/1433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EB1C0-FA3A-4485-9C89-742756E44A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D0153AE-4F0E-4DEF-AB39-190458C68A17}" type="datetimeFigureOut">
              <a:rPr lang="ar-SA" smtClean="0"/>
              <a:pPr/>
              <a:t>14/09/1433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0EB1C0-FA3A-4485-9C89-742756E44AE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D0153AE-4F0E-4DEF-AB39-190458C68A17}" type="datetimeFigureOut">
              <a:rPr lang="ar-SA" smtClean="0"/>
              <a:pPr/>
              <a:t>14/09/1433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0EB1C0-FA3A-4485-9C89-742756E44AE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D0153AE-4F0E-4DEF-AB39-190458C68A17}" type="datetimeFigureOut">
              <a:rPr lang="ar-SA" smtClean="0"/>
              <a:pPr/>
              <a:t>14/09/1433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0EB1C0-FA3A-4485-9C89-742756E44AE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3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إنشاء عرض تقديمي جديد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1066800"/>
            <a:ext cx="5105400" cy="4419599"/>
          </a:xfrm>
        </p:spPr>
        <p:txBody>
          <a:bodyPr>
            <a:normAutofit/>
          </a:bodyPr>
          <a:lstStyle/>
          <a:p>
            <a:r>
              <a:rPr lang="ar-SA" dirty="0" smtClean="0"/>
              <a:t>ومن أجل إنشاء عرض تقديمي آخر جديد، استخدم أمر </a:t>
            </a:r>
            <a:r>
              <a:rPr lang="ar-SA" dirty="0" err="1" smtClean="0"/>
              <a:t>ملف </a:t>
            </a:r>
            <a:r>
              <a:rPr lang="ar-SA" dirty="0" smtClean="0"/>
              <a:t>← جديد</a:t>
            </a:r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r>
              <a:rPr lang="ar-JO" dirty="0" smtClean="0"/>
              <a:t>و</a:t>
            </a:r>
            <a:r>
              <a:rPr lang="ar-SA" dirty="0" smtClean="0"/>
              <a:t>عندما تظهر خيارات العرض التقديمي، تأكد من اختيار عرض تقديمي فارغ وقم بالنقر على إنشاء</a:t>
            </a:r>
            <a:endParaRPr lang="ar-SA" dirty="0"/>
          </a:p>
        </p:txBody>
      </p:sp>
      <p:pic>
        <p:nvPicPr>
          <p:cNvPr id="4" name="صورة 1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22745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1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33528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52400"/>
            <a:ext cx="6477000" cy="6867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فتح وتحويل العروض </a:t>
            </a:r>
            <a:r>
              <a:rPr lang="ar-SA" sz="2800" dirty="0" err="1" smtClean="0"/>
              <a:t>التقديمية</a:t>
            </a:r>
            <a:r>
              <a:rPr lang="ar-SA" sz="2800" dirty="0" smtClean="0"/>
              <a:t> بتنسيق أوفيس 2003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990600"/>
            <a:ext cx="5105400" cy="5029200"/>
          </a:xfrm>
        </p:spPr>
        <p:txBody>
          <a:bodyPr/>
          <a:lstStyle/>
          <a:p>
            <a:r>
              <a:rPr lang="ar-SA" dirty="0" smtClean="0"/>
              <a:t>كما تعلم، استحدثت مايكروسوفت تنسيق ملف جديد في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2007: وهو </a:t>
            </a:r>
            <a:r>
              <a:rPr lang="en-US" dirty="0" smtClean="0"/>
              <a:t>.</a:t>
            </a:r>
            <a:r>
              <a:rPr lang="en-US" dirty="0" err="1" smtClean="0"/>
              <a:t>pptx</a:t>
            </a:r>
            <a:r>
              <a:rPr lang="ar-SA" dirty="0" smtClean="0"/>
              <a:t> ويعدّ فتح وثيقة معينة بالتنسيق </a:t>
            </a:r>
            <a:r>
              <a:rPr lang="ar-SA" dirty="0" err="1" smtClean="0"/>
              <a:t>القديم (</a:t>
            </a:r>
            <a:r>
              <a:rPr lang="en-US" dirty="0" smtClean="0"/>
              <a:t>.</a:t>
            </a:r>
            <a:r>
              <a:rPr lang="en-US" dirty="0" err="1" smtClean="0"/>
              <a:t>ppt</a:t>
            </a:r>
            <a:r>
              <a:rPr lang="ar-SA" dirty="0" smtClean="0"/>
              <a:t>) أمراً سهلاً: استخدم فقط مربع حوار فتح</a:t>
            </a:r>
            <a:endParaRPr lang="en-US" dirty="0" smtClean="0"/>
          </a:p>
          <a:p>
            <a:endParaRPr lang="en-US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حفظ العروض </a:t>
            </a:r>
            <a:r>
              <a:rPr lang="ar-SA" sz="2800" b="1" u="sng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التقديمية</a:t>
            </a:r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ar-SA" sz="2800" b="1" u="sng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بتنسيقات</a:t>
            </a:r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قديمة</a:t>
            </a:r>
            <a:endParaRPr lang="en-US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للقيام بهذا، قم بالنقر على </a:t>
            </a:r>
            <a:r>
              <a:rPr lang="ar-SA" dirty="0" err="1" smtClean="0"/>
              <a:t>ملف </a:t>
            </a:r>
            <a:r>
              <a:rPr lang="ar-SA" dirty="0" smtClean="0"/>
              <a:t>← حفظ باسم واختر نوع ملف </a:t>
            </a:r>
            <a:r>
              <a:rPr lang="en-US" dirty="0" smtClean="0"/>
              <a:t>97-2003</a:t>
            </a:r>
            <a:r>
              <a:rPr lang="ar-SA" dirty="0" smtClean="0"/>
              <a:t> الصحيح</a:t>
            </a:r>
            <a:endParaRPr lang="en-US" dirty="0" smtClean="0"/>
          </a:p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3152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533399"/>
          </a:xfrm>
        </p:spPr>
        <p:txBody>
          <a:bodyPr>
            <a:normAutofit fontScale="90000"/>
          </a:bodyPr>
          <a:lstStyle/>
          <a:p>
            <a:pPr algn="ctr"/>
            <a:r>
              <a:rPr lang="ar-SA" sz="2800" dirty="0" smtClean="0"/>
              <a:t>القسم 8: إضافة أشكال وصور ورسومات بيانية ومخططات وجداول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990600"/>
            <a:ext cx="8763000" cy="4953000"/>
          </a:xfrm>
        </p:spPr>
        <p:txBody>
          <a:bodyPr numCol="2" rtlCol="1">
            <a:normAutofit fontScale="25000" lnSpcReduction="20000"/>
          </a:bodyPr>
          <a:lstStyle/>
          <a:p>
            <a:r>
              <a:rPr lang="ar-SA" sz="8000" b="1" dirty="0" smtClean="0"/>
              <a:t>في هذا القسم، سوف تتعلم </a:t>
            </a:r>
            <a:r>
              <a:rPr lang="ar-SA" sz="8000" b="1" dirty="0" err="1" smtClean="0"/>
              <a:t>كيفية:</a:t>
            </a:r>
            <a:r>
              <a:rPr lang="ar-SA" sz="4000" b="1" dirty="0" smtClean="0"/>
              <a:t> </a:t>
            </a:r>
            <a:endParaRPr lang="en-US" sz="4000" dirty="0" smtClean="0"/>
          </a:p>
          <a:p>
            <a:pPr lvl="0">
              <a:buFont typeface="Wingdings" pitchFamily="2" charset="2"/>
              <a:buChar char="v"/>
            </a:pPr>
            <a:r>
              <a:rPr lang="ar-JO" sz="8000" dirty="0" smtClean="0"/>
              <a:t>تحديد أجزاء من جدول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JO" sz="8000" dirty="0" smtClean="0"/>
              <a:t>إدراج جداول باستخدام الشبكة ومربع الحوار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JO" sz="8000" dirty="0" smtClean="0"/>
              <a:t>رسم جداول يدوياً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JO" sz="8000" dirty="0" smtClean="0"/>
              <a:t>استخدام </a:t>
            </a:r>
            <a:r>
              <a:rPr lang="ar-JO" sz="8000" dirty="0" err="1" smtClean="0"/>
              <a:t>تبويبتي</a:t>
            </a:r>
            <a:r>
              <a:rPr lang="ar-JO" sz="8000" dirty="0" smtClean="0"/>
              <a:t> أدوات الجدول </a:t>
            </a:r>
            <a:r>
              <a:rPr lang="ar-SA" sz="8000" dirty="0" smtClean="0"/>
              <a:t>وأدوات المخطط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SA" sz="8000" dirty="0" smtClean="0"/>
              <a:t>إضافة جدول بيانات </a:t>
            </a:r>
            <a:r>
              <a:rPr lang="en-US" sz="8000" dirty="0" smtClean="0"/>
              <a:t>Excel</a:t>
            </a:r>
            <a:r>
              <a:rPr lang="ar-SA" sz="8000" dirty="0" smtClean="0"/>
              <a:t> إلى عرض تقديمي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SA" sz="8000" dirty="0" smtClean="0"/>
              <a:t>اختيار بيانات الجدول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SA" sz="8000" dirty="0" smtClean="0"/>
              <a:t>إعادة التحكم بحجم الجداول ونقلها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SA" sz="8000" dirty="0" smtClean="0"/>
              <a:t>إضافة وإزالة وإعادة التحكم بالصفوف والأعمدة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SA" sz="8000" dirty="0" smtClean="0"/>
              <a:t>دمج وتقسيم الخلايا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SA" sz="8000" dirty="0" smtClean="0"/>
              <a:t>تنسيق الجداول ونص الجدول باستخدام الأنماط ويدوياً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SA" sz="8000" dirty="0" smtClean="0"/>
              <a:t>إضافة مخططات إلى العرض التقديمي الخاص بك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SA" sz="8000" dirty="0" smtClean="0"/>
              <a:t>إعادة التحكم بحجم المخططات ونقلها وحذفها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SA" sz="8000" dirty="0" smtClean="0"/>
              <a:t>تحرير بيانات المخطط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SA" sz="8000" dirty="0" smtClean="0"/>
              <a:t>تغيير نمط المخطط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endParaRPr lang="ar-JO" sz="8000" dirty="0" smtClean="0"/>
          </a:p>
          <a:p>
            <a:pPr lvl="0">
              <a:buFont typeface="Wingdings" pitchFamily="2" charset="2"/>
              <a:buChar char="v"/>
            </a:pPr>
            <a:r>
              <a:rPr lang="ar-SA" sz="8000" dirty="0" smtClean="0"/>
              <a:t>إضافة </a:t>
            </a:r>
            <a:r>
              <a:rPr lang="en-US" sz="8000" dirty="0" err="1" smtClean="0"/>
              <a:t>SmartArt</a:t>
            </a:r>
            <a:r>
              <a:rPr lang="ar-SA" sz="8000" dirty="0" smtClean="0"/>
              <a:t> وتضمين نص وصور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SA" sz="8000" dirty="0" smtClean="0"/>
              <a:t>استخدام </a:t>
            </a:r>
            <a:r>
              <a:rPr lang="ar-SA" sz="8000" dirty="0" err="1" smtClean="0"/>
              <a:t>تبويبات</a:t>
            </a:r>
            <a:r>
              <a:rPr lang="ar-SA" sz="8000" dirty="0" smtClean="0"/>
              <a:t> أدوات </a:t>
            </a:r>
            <a:r>
              <a:rPr lang="en-US" sz="8000" dirty="0" err="1" smtClean="0"/>
              <a:t>SmartArt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SA" sz="8000" dirty="0" smtClean="0"/>
              <a:t>إعادة التحكم بحجم الرسومات البيانية ونقلها وحذفها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SA" sz="8000" dirty="0" smtClean="0"/>
              <a:t>تغيير تخطيط ونمط </a:t>
            </a:r>
            <a:r>
              <a:rPr lang="en-US" sz="8000" dirty="0" err="1" smtClean="0"/>
              <a:t>SmartArt</a:t>
            </a:r>
            <a:r>
              <a:rPr lang="en-US" sz="8000" dirty="0" smtClean="0"/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ar-SA" sz="8000" dirty="0" smtClean="0"/>
              <a:t>إعادة تلوين </a:t>
            </a:r>
            <a:r>
              <a:rPr lang="en-US" sz="8000" dirty="0" err="1" smtClean="0"/>
              <a:t>SmartArt</a:t>
            </a:r>
            <a:endParaRPr lang="en-US" sz="8000" dirty="0" smtClean="0"/>
          </a:p>
          <a:p>
            <a:pPr lvl="0">
              <a:buFont typeface="Wingdings" pitchFamily="2" charset="2"/>
              <a:buChar char="v"/>
            </a:pPr>
            <a:r>
              <a:rPr lang="ar-SA" sz="8000" dirty="0" smtClean="0"/>
              <a:t>تحويل </a:t>
            </a:r>
            <a:r>
              <a:rPr lang="en-US" sz="8000" dirty="0" err="1" smtClean="0"/>
              <a:t>SmartArt</a:t>
            </a:r>
            <a:r>
              <a:rPr lang="ar-SA" sz="8000" dirty="0" smtClean="0"/>
              <a:t> إلى نص أو أشكال</a:t>
            </a:r>
            <a:endParaRPr lang="en-US" sz="8000" dirty="0" smtClean="0"/>
          </a:p>
          <a:p>
            <a:pPr>
              <a:buFont typeface="Wingdings" pitchFamily="2" charset="2"/>
              <a:buChar char="v"/>
            </a:pPr>
            <a:r>
              <a:rPr lang="ar-SA" sz="8000" dirty="0" smtClean="0"/>
              <a:t>إعادة تعيين </a:t>
            </a:r>
            <a:r>
              <a:rPr lang="en-US" sz="8000" dirty="0" err="1" smtClean="0"/>
              <a:t>SmartArt</a:t>
            </a:r>
            <a:endParaRPr lang="ar-JO" sz="8000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>
            <a:noAutofit/>
          </a:bodyPr>
          <a:lstStyle/>
          <a:p>
            <a:pPr algn="ctr"/>
            <a:r>
              <a:rPr lang="ar-SA" sz="2800" dirty="0" smtClean="0"/>
              <a:t>الدرس 8-1: رسم الأشكال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685800"/>
            <a:ext cx="7543800" cy="5334000"/>
          </a:xfrm>
        </p:spPr>
        <p:txBody>
          <a:bodyPr>
            <a:no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إضافة وحذف الأشكال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للبدء، قم بالنقر على </a:t>
            </a:r>
            <a:r>
              <a:rPr lang="ar-SA" dirty="0" err="1" smtClean="0"/>
              <a:t>تبويبة</a:t>
            </a:r>
            <a:r>
              <a:rPr lang="ar-SA" dirty="0" smtClean="0"/>
              <a:t> إدراج وانقر على </a:t>
            </a:r>
            <a:r>
              <a:rPr lang="ar-SA" dirty="0" err="1" smtClean="0"/>
              <a:t>أشكال.</a:t>
            </a:r>
            <a:r>
              <a:rPr lang="ar-SA" dirty="0" smtClean="0"/>
              <a:t> ثم قم بالنقر على الشكل الذي تريد رسمه</a:t>
            </a:r>
            <a:endParaRPr lang="ar-JO" dirty="0" smtClean="0"/>
          </a:p>
          <a:p>
            <a:endParaRPr lang="ar-JO" sz="2000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</a:t>
            </a:r>
            <a:r>
              <a:rPr lang="ar-SA" b="1" u="sng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تبويبة</a:t>
            </a: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أدوات الرسم </a:t>
            </a:r>
            <a:r>
              <a:rPr lang="en-US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–</a:t>
            </a: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تنسيق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دعونا نتعرف قليلا على </a:t>
            </a:r>
            <a:r>
              <a:rPr lang="ar-SA" dirty="0" err="1" smtClean="0"/>
              <a:t>تبويبة</a:t>
            </a:r>
            <a:r>
              <a:rPr lang="ar-SA" dirty="0" smtClean="0"/>
              <a:t> أدوات </a:t>
            </a:r>
            <a:r>
              <a:rPr lang="ar-SA" dirty="0" err="1" smtClean="0"/>
              <a:t>الرسم </a:t>
            </a:r>
            <a:r>
              <a:rPr lang="ar-SA" dirty="0" smtClean="0"/>
              <a:t>← تنسيق، حيث أنها تحتوي على جميع الأوامر التي سنحتاجها للعمل على الأشكال</a:t>
            </a:r>
            <a:endParaRPr lang="ar-JO" dirty="0" smtClean="0"/>
          </a:p>
          <a:p>
            <a:endParaRPr lang="ar-JO" sz="2000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إدراج مجموعة أشكال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معرض الأشكال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تحرير شكل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مربع نص</a:t>
            </a:r>
            <a:endParaRPr lang="en-US" dirty="0" smtClean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5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مجموعة أنماط الأشكال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38200"/>
            <a:ext cx="7772400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ar-SA" dirty="0" smtClean="0"/>
              <a:t> معرض أنماط الأشكال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تعبئة الشكل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المخطط التفصيلي للشكل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تأثيرات الأشكال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زر الخيار</a:t>
            </a:r>
            <a:endParaRPr lang="en-US" dirty="0" smtClean="0"/>
          </a:p>
          <a:p>
            <a:r>
              <a:rPr lang="ar-SA" dirty="0" smtClean="0"/>
              <a:t> </a:t>
            </a:r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مجموعة أنماط </a:t>
            </a:r>
            <a:r>
              <a:rPr lang="en-US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WordArt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هذه المجموعة مشابهة جداً لمجموعة أنماط </a:t>
            </a:r>
            <a:r>
              <a:rPr lang="ar-SA" dirty="0" err="1" smtClean="0"/>
              <a:t>الأشكال.</a:t>
            </a:r>
            <a:r>
              <a:rPr lang="ar-SA" dirty="0" smtClean="0"/>
              <a:t> إذ تسمح لك بتخصيص النص في الشكل</a:t>
            </a:r>
            <a:endParaRPr lang="en-US" dirty="0" smtClean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5333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مجموعة ترتيب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09600"/>
            <a:ext cx="8229600" cy="5410200"/>
          </a:xfrm>
        </p:spPr>
        <p:txBody>
          <a:bodyPr>
            <a:normAutofit/>
          </a:bodyPr>
          <a:lstStyle/>
          <a:p>
            <a:r>
              <a:rPr lang="ar-SA" dirty="0" smtClean="0"/>
              <a:t>تتيح لنا المجموعة الرابعة ترتيب الأشكال في الشريحة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إحضار إلى الأمام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إرسال إلى الخلف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جزء التحديد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محاذاة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تجميع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استدارة</a:t>
            </a:r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مجموعة الحجم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تتيح لنا المجموعة الأخيرة إدخال أبعاد محددة لارتفاع وعرض الشكل</a:t>
            </a:r>
            <a:endParaRPr lang="ar-JO" dirty="0" smtClean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7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تنسيق الأشكال باستخدام الأنماط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772400" cy="5105400"/>
          </a:xfrm>
        </p:spPr>
        <p:txBody>
          <a:bodyPr>
            <a:normAutofit lnSpcReduction="10000"/>
          </a:bodyPr>
          <a:lstStyle/>
          <a:p>
            <a:r>
              <a:rPr lang="ar-SA" dirty="0" smtClean="0"/>
              <a:t>من أجل تطبيق نمط معين على الشكل، قم بالنقر على صورته الكبيرة في </a:t>
            </a:r>
            <a:r>
              <a:rPr lang="ar-SA" dirty="0" err="1" smtClean="0"/>
              <a:t>المعرض.</a:t>
            </a:r>
            <a:r>
              <a:rPr lang="ar-SA" dirty="0" smtClean="0"/>
              <a:t> سترى معاينة لكل صورة كبيرة أثناء تمرير </a:t>
            </a:r>
            <a:r>
              <a:rPr lang="ar-SA" dirty="0" err="1" smtClean="0"/>
              <a:t>الماوس</a:t>
            </a:r>
            <a:r>
              <a:rPr lang="ar-SA" dirty="0" smtClean="0"/>
              <a:t> عليها</a:t>
            </a:r>
            <a:r>
              <a:rPr lang="ar-JO" dirty="0" err="1" smtClean="0"/>
              <a:t>.</a:t>
            </a:r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تنسيق الأشكال يدوياً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حتى وإن كنت تطبق نمط معين، يمكنك تخصيص تعبئة الشكل ومخططه التفصيلي وتأثيراته</a:t>
            </a:r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إعادة التحكم بحجم الأشكال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يمكنك إعادة التحكم بحجم الأشكال ونقلها بنفس الطريقة التي تتحكم </a:t>
            </a:r>
            <a:r>
              <a:rPr lang="ar-SA" dirty="0" err="1" smtClean="0"/>
              <a:t>بها</a:t>
            </a:r>
            <a:r>
              <a:rPr lang="ar-SA" dirty="0" smtClean="0"/>
              <a:t> بحجم أي كائن آخر</a:t>
            </a:r>
            <a:endParaRPr lang="en-US" dirty="0" smtClean="0"/>
          </a:p>
          <a:p>
            <a:r>
              <a:rPr lang="ar-SA" dirty="0" smtClean="0"/>
              <a:t> </a:t>
            </a:r>
            <a:endParaRPr lang="en-US" dirty="0" smtClean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096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نقل الأشكال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14400"/>
            <a:ext cx="7772400" cy="5105400"/>
          </a:xfrm>
        </p:spPr>
        <p:txBody>
          <a:bodyPr>
            <a:normAutofit/>
          </a:bodyPr>
          <a:lstStyle/>
          <a:p>
            <a:r>
              <a:rPr lang="ar-SA" dirty="0" smtClean="0"/>
              <a:t>  من أجل نقل شكل معين، قم بالنقر عليه واسحبه إلى موقعه الجديد</a:t>
            </a:r>
            <a:r>
              <a:rPr lang="ar-JO" dirty="0" err="1" smtClean="0"/>
              <a:t>.</a:t>
            </a:r>
            <a:r>
              <a:rPr lang="ar-JO" dirty="0" smtClean="0"/>
              <a:t> </a:t>
            </a:r>
            <a:r>
              <a:rPr lang="ar-SA" dirty="0" smtClean="0"/>
              <a:t>ولإنشاء نسخة من الشكل، استمر في الضغط على مفتاح </a:t>
            </a:r>
            <a:r>
              <a:rPr lang="en-US" dirty="0" smtClean="0"/>
              <a:t>Ctrl</a:t>
            </a:r>
            <a:r>
              <a:rPr lang="ar-SA" dirty="0" smtClean="0"/>
              <a:t> أثناء السحب</a:t>
            </a:r>
            <a:endParaRPr lang="ar-JO" dirty="0" smtClean="0"/>
          </a:p>
          <a:p>
            <a:endParaRPr lang="ar-JO" dirty="0" smtClean="0"/>
          </a:p>
          <a:p>
            <a:endParaRPr lang="en-US" dirty="0" smtClean="0"/>
          </a:p>
          <a:p>
            <a:r>
              <a:rPr lang="ar-SA" dirty="0" smtClean="0"/>
              <a:t> </a:t>
            </a:r>
            <a:endParaRPr lang="en-US" dirty="0" smtClean="0"/>
          </a:p>
          <a:p>
            <a:endParaRPr lang="ar-JO" dirty="0" smtClean="0"/>
          </a:p>
        </p:txBody>
      </p:sp>
      <p:pic>
        <p:nvPicPr>
          <p:cNvPr id="4" name="صورة 60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3600450" cy="22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09599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8-2: إدراج الصور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4953000"/>
          </a:xfrm>
        </p:spPr>
        <p:txBody>
          <a:bodyPr>
            <a:normAutofit/>
          </a:bodyPr>
          <a:lstStyle/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إضافة صورة من ملف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إدراج صورة من ملف معين على جهاز الكمبيوتر الخاص بك، ابدأ بالنقر على الشريحة التي تريد أن تكون الصورة </a:t>
            </a:r>
            <a:r>
              <a:rPr lang="ar-SA" dirty="0" err="1" smtClean="0"/>
              <a:t>فيها.</a:t>
            </a:r>
            <a:r>
              <a:rPr lang="ar-SA" dirty="0" smtClean="0"/>
              <a:t> ثم انقر على </a:t>
            </a:r>
            <a:r>
              <a:rPr lang="ar-SA" dirty="0" err="1" smtClean="0"/>
              <a:t>إدراج </a:t>
            </a:r>
            <a:r>
              <a:rPr lang="ar-SA" dirty="0" smtClean="0"/>
              <a:t>← صورة</a:t>
            </a:r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إضافة قصاصة فنية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إذا لم يكن لديك أي صورة لاستخدامها، يمكنك استخدام واحدة من مجموعة مايكروسوفت تسمى قصاصة </a:t>
            </a:r>
            <a:r>
              <a:rPr lang="ar-SA" dirty="0" err="1" smtClean="0"/>
              <a:t>فنية.</a:t>
            </a:r>
            <a:r>
              <a:rPr lang="ar-SA" dirty="0" smtClean="0"/>
              <a:t> وللبدء، قم بالنقر على </a:t>
            </a:r>
            <a:r>
              <a:rPr lang="ar-SA" dirty="0" err="1" smtClean="0"/>
              <a:t>إدراج </a:t>
            </a:r>
            <a:r>
              <a:rPr lang="ar-SA" dirty="0" smtClean="0"/>
              <a:t>← قصاصة فنية</a:t>
            </a:r>
            <a:endParaRPr lang="ar-JO" dirty="0" smtClean="0"/>
          </a:p>
          <a:p>
            <a:endParaRPr lang="ar-JO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19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اضافة لقطة شاشة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4876800"/>
          </a:xfrm>
        </p:spPr>
        <p:txBody>
          <a:bodyPr>
            <a:normAutofit/>
          </a:bodyPr>
          <a:lstStyle/>
          <a:p>
            <a:r>
              <a:rPr lang="ar-SA" dirty="0" smtClean="0"/>
              <a:t>من السمات الجديدة في أوفيس 2010 هي القدرة على دمج لقطات </a:t>
            </a:r>
            <a:r>
              <a:rPr lang="ar-SA" dirty="0" err="1" smtClean="0"/>
              <a:t>شاشة </a:t>
            </a:r>
            <a:r>
              <a:rPr lang="ar-SA" dirty="0" smtClean="0"/>
              <a:t>(صورة لشاشة جهاز الكمبيوتر الخاص بك) في ملفات أوفيس الخاصة </a:t>
            </a:r>
            <a:r>
              <a:rPr lang="ar-SA" dirty="0" err="1" smtClean="0"/>
              <a:t>بك.</a:t>
            </a:r>
            <a:r>
              <a:rPr lang="ar-SA" dirty="0" smtClean="0"/>
              <a:t> وللبدء، انتقل إلى الشريحة التي تريد أن تكون لقطة الشاشة </a:t>
            </a:r>
            <a:r>
              <a:rPr lang="ar-SA" dirty="0" err="1" smtClean="0"/>
              <a:t>فيها.</a:t>
            </a:r>
            <a:r>
              <a:rPr lang="ar-SA" dirty="0" smtClean="0"/>
              <a:t> ثم قم بالنقر على </a:t>
            </a:r>
            <a:r>
              <a:rPr lang="ar-SA" dirty="0" err="1" smtClean="0"/>
              <a:t>إدراج </a:t>
            </a:r>
            <a:r>
              <a:rPr lang="ar-SA" dirty="0" smtClean="0"/>
              <a:t>← لقطة </a:t>
            </a:r>
            <a:r>
              <a:rPr lang="ar-SA" dirty="0" err="1" smtClean="0"/>
              <a:t>شاشة.</a:t>
            </a:r>
            <a:r>
              <a:rPr lang="ar-SA" dirty="0" smtClean="0"/>
              <a:t> إذا رأيت الإطار الذي ترغب بأخذ صورة له في القائمة، قم بالنقر عليه</a:t>
            </a:r>
            <a:endParaRPr lang="ar-JO" dirty="0" smtClean="0"/>
          </a:p>
          <a:p>
            <a:endParaRPr lang="ar-SA" dirty="0"/>
          </a:p>
        </p:txBody>
      </p:sp>
      <p:pic>
        <p:nvPicPr>
          <p:cNvPr id="4" name="صورة 13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527177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105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إضافة ألبوم صور فوتوغرافية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38200"/>
            <a:ext cx="7772400" cy="5029200"/>
          </a:xfrm>
        </p:spPr>
        <p:txBody>
          <a:bodyPr>
            <a:normAutofit/>
          </a:bodyPr>
          <a:lstStyle/>
          <a:p>
            <a:r>
              <a:rPr lang="ar-SA" dirty="0" smtClean="0"/>
              <a:t>وللبدء، قم بالنقر على </a:t>
            </a:r>
            <a:r>
              <a:rPr lang="ar-SA" dirty="0" err="1" smtClean="0"/>
              <a:t>إدراج </a:t>
            </a:r>
            <a:r>
              <a:rPr lang="ar-SA" dirty="0" smtClean="0"/>
              <a:t>← ألبوم صور فوتوغرافية</a:t>
            </a:r>
            <a:r>
              <a:rPr lang="ar-JO" dirty="0" smtClean="0"/>
              <a:t> </a:t>
            </a:r>
            <a:r>
              <a:rPr lang="ar-JO" dirty="0" err="1" smtClean="0"/>
              <a:t>،</a:t>
            </a:r>
            <a:r>
              <a:rPr lang="ar-JO" dirty="0" smtClean="0"/>
              <a:t> </a:t>
            </a:r>
            <a:r>
              <a:rPr lang="ar-SA" dirty="0" smtClean="0"/>
              <a:t>ثم قم بالنقر على ملف/قرص لاختيار الصور الخاصة بك</a:t>
            </a:r>
            <a:endParaRPr lang="ar-JO" dirty="0" smtClean="0"/>
          </a:p>
          <a:p>
            <a:pPr marL="514350" indent="-514350">
              <a:buFont typeface="+mj-lt"/>
              <a:buAutoNum type="arabicPeriod"/>
            </a:pPr>
            <a:r>
              <a:rPr lang="ar-SA" b="1" dirty="0" smtClean="0"/>
              <a:t>قائمة الصور</a:t>
            </a:r>
            <a:endParaRPr lang="ar-JO" b="1" dirty="0" smtClean="0"/>
          </a:p>
          <a:p>
            <a:pPr marL="514350" indent="-514350">
              <a:buFont typeface="+mj-lt"/>
              <a:buAutoNum type="arabicPeriod"/>
            </a:pPr>
            <a:r>
              <a:rPr lang="ar-SA" b="1" dirty="0" smtClean="0"/>
              <a:t>معاينة</a:t>
            </a:r>
            <a:endParaRPr lang="ar-JO" b="1" dirty="0" smtClean="0"/>
          </a:p>
          <a:p>
            <a:pPr marL="514350" indent="-514350">
              <a:buFont typeface="+mj-lt"/>
              <a:buAutoNum type="arabicPeriod"/>
            </a:pPr>
            <a:r>
              <a:rPr lang="ar-SA" b="1" dirty="0" smtClean="0"/>
              <a:t>أوامر تحرير الصور</a:t>
            </a:r>
            <a:endParaRPr lang="ar-JO" b="1" dirty="0" smtClean="0"/>
          </a:p>
          <a:p>
            <a:pPr marL="514350" indent="-514350">
              <a:buFont typeface="+mj-lt"/>
              <a:buAutoNum type="arabicPeriod"/>
            </a:pPr>
            <a:r>
              <a:rPr lang="ar-SA" b="1" dirty="0" smtClean="0"/>
              <a:t>مربع نص جديد</a:t>
            </a:r>
            <a:endParaRPr lang="ar-JO" b="1" dirty="0" smtClean="0"/>
          </a:p>
          <a:p>
            <a:pPr marL="514350" indent="-514350">
              <a:buFont typeface="+mj-lt"/>
              <a:buAutoNum type="arabicPeriod"/>
            </a:pPr>
            <a:r>
              <a:rPr lang="ar-SA" b="1" dirty="0" smtClean="0"/>
              <a:t>خيارات الصورة</a:t>
            </a:r>
            <a:endParaRPr lang="ar-JO" b="1" dirty="0" smtClean="0"/>
          </a:p>
          <a:p>
            <a:pPr marL="514350" indent="-514350">
              <a:buFont typeface="+mj-lt"/>
              <a:buAutoNum type="arabicPeriod"/>
            </a:pPr>
            <a:r>
              <a:rPr lang="ar-SA" b="1" dirty="0" smtClean="0"/>
              <a:t>تخطيط الألبوم</a:t>
            </a:r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</p:txBody>
      </p:sp>
      <p:pic>
        <p:nvPicPr>
          <p:cNvPr id="5" name="صورة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5124450" cy="36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9153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إضافة شرائح جديدة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772400" cy="4648200"/>
          </a:xfrm>
        </p:spPr>
        <p:txBody>
          <a:bodyPr/>
          <a:lstStyle/>
          <a:p>
            <a:r>
              <a:rPr lang="ar-SA" dirty="0" smtClean="0"/>
              <a:t>يوجد طرق عديدة يمكنك من خلالها إضافة شريحة جديدة إلى العرض </a:t>
            </a:r>
            <a:r>
              <a:rPr lang="ar-SA" dirty="0" err="1" smtClean="0"/>
              <a:t>التقديمي.</a:t>
            </a:r>
            <a:r>
              <a:rPr lang="ar-SA" dirty="0" smtClean="0"/>
              <a:t> وأسهل طريقة هي النقر على السهم بجانب أمر شريحة جديدة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 واختيار التصميم الذي تريده</a:t>
            </a:r>
            <a:endParaRPr lang="ar-JO" dirty="0" smtClean="0"/>
          </a:p>
          <a:p>
            <a:endParaRPr lang="ar-SA" dirty="0"/>
          </a:p>
        </p:txBody>
      </p:sp>
      <p:pic>
        <p:nvPicPr>
          <p:cNvPr id="4" name="صورة 1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2405173" cy="2913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5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نظرة عامة على </a:t>
            </a:r>
            <a:r>
              <a:rPr lang="ar-SA" sz="2800" dirty="0" err="1" smtClean="0"/>
              <a:t>تبويبة</a:t>
            </a:r>
            <a:r>
              <a:rPr lang="ar-SA" sz="2800" dirty="0" smtClean="0"/>
              <a:t> أدوات </a:t>
            </a:r>
            <a:r>
              <a:rPr lang="ar-SA" sz="2800" dirty="0" err="1" smtClean="0"/>
              <a:t>الصورة </a:t>
            </a:r>
            <a:r>
              <a:rPr lang="ar-SA" sz="2800" dirty="0" smtClean="0"/>
              <a:t>← تنسيق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534400" cy="5105400"/>
          </a:xfrm>
        </p:spPr>
        <p:txBody>
          <a:bodyPr>
            <a:normAutofit/>
          </a:bodyPr>
          <a:lstStyle/>
          <a:p>
            <a:r>
              <a:rPr lang="ar-SA" dirty="0" smtClean="0"/>
              <a:t>لقد رأيت أنه عندما تضيف أي نوع من الصور إلى العرض التقديمي الخاص بك، تظهر </a:t>
            </a:r>
            <a:r>
              <a:rPr lang="ar-SA" dirty="0" err="1" smtClean="0"/>
              <a:t>تبويبة</a:t>
            </a:r>
            <a:r>
              <a:rPr lang="ar-SA" dirty="0" smtClean="0"/>
              <a:t> أدوات </a:t>
            </a:r>
            <a:r>
              <a:rPr lang="ar-SA" dirty="0" err="1" smtClean="0"/>
              <a:t>الصورة </a:t>
            </a:r>
            <a:r>
              <a:rPr lang="ar-SA" dirty="0" smtClean="0"/>
              <a:t>← تنسيق</a:t>
            </a:r>
            <a:r>
              <a:rPr lang="ar-JO" dirty="0" smtClean="0"/>
              <a:t> ، ول</a:t>
            </a:r>
            <a:r>
              <a:rPr lang="ar-SA" dirty="0" smtClean="0"/>
              <a:t>نستعرض خياراتها </a:t>
            </a:r>
            <a:r>
              <a:rPr lang="ar-JO" dirty="0" err="1" smtClean="0"/>
              <a:t>: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مجموعة ضبط</a:t>
            </a:r>
            <a:r>
              <a:rPr lang="ar-JO" dirty="0" smtClean="0"/>
              <a:t> </a:t>
            </a:r>
            <a:r>
              <a:rPr lang="ar-JO" dirty="0" err="1" smtClean="0"/>
              <a:t>:</a:t>
            </a:r>
            <a:r>
              <a:rPr lang="ar-JO" dirty="0" smtClean="0"/>
              <a:t> </a:t>
            </a:r>
            <a:r>
              <a:rPr lang="ar-SA" dirty="0" smtClean="0"/>
              <a:t>تتيح لك الأوامر في هذه المجموعة تعديل محتويات </a:t>
            </a:r>
            <a:r>
              <a:rPr lang="ar-JO" dirty="0" smtClean="0"/>
              <a:t> </a:t>
            </a:r>
          </a:p>
          <a:p>
            <a:r>
              <a:rPr lang="ar-JO" dirty="0" smtClean="0"/>
              <a:t>                     </a:t>
            </a:r>
            <a:r>
              <a:rPr lang="ar-SA" dirty="0" smtClean="0"/>
              <a:t>الصورة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مجموعة أنماط الصورة</a:t>
            </a:r>
            <a:r>
              <a:rPr lang="ar-JO" dirty="0" smtClean="0"/>
              <a:t> </a:t>
            </a:r>
            <a:r>
              <a:rPr lang="ar-JO" dirty="0" err="1" smtClean="0"/>
              <a:t>:</a:t>
            </a:r>
            <a:r>
              <a:rPr lang="ar-JO" dirty="0" smtClean="0"/>
              <a:t> </a:t>
            </a:r>
            <a:r>
              <a:rPr lang="ar-SA" dirty="0" smtClean="0"/>
              <a:t>تتيح لك تطبيق حدود معينة على الصورة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مجموعة ترتيب</a:t>
            </a:r>
            <a:r>
              <a:rPr lang="ar-JO" dirty="0" smtClean="0"/>
              <a:t> </a:t>
            </a:r>
            <a:r>
              <a:rPr lang="ar-JO" dirty="0" err="1" smtClean="0"/>
              <a:t>:</a:t>
            </a:r>
            <a:r>
              <a:rPr lang="ar-JO" dirty="0" smtClean="0"/>
              <a:t> </a:t>
            </a:r>
            <a:r>
              <a:rPr lang="ar-SA" dirty="0" smtClean="0"/>
              <a:t>تساعدك أوامر هذه المجموعة على ترتيب الصورة في </a:t>
            </a:r>
            <a:r>
              <a:rPr lang="ar-JO" dirty="0" smtClean="0"/>
              <a:t> </a:t>
            </a:r>
          </a:p>
          <a:p>
            <a:r>
              <a:rPr lang="ar-JO" dirty="0" smtClean="0"/>
              <a:t>                      </a:t>
            </a:r>
            <a:r>
              <a:rPr lang="ar-SA" dirty="0" smtClean="0"/>
              <a:t>الشريحة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مجموعة الحجم</a:t>
            </a:r>
            <a:r>
              <a:rPr lang="ar-JO" dirty="0" smtClean="0"/>
              <a:t> </a:t>
            </a:r>
            <a:r>
              <a:rPr lang="ar-JO" dirty="0" err="1" smtClean="0"/>
              <a:t>:</a:t>
            </a:r>
            <a:r>
              <a:rPr lang="ar-SA" dirty="0" smtClean="0"/>
              <a:t> تسمح لك هذه الأوامر بتغيير حجم الصورة</a:t>
            </a:r>
            <a:endParaRPr lang="ar-SA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09601"/>
          </a:xfrm>
        </p:spPr>
        <p:txBody>
          <a:bodyPr>
            <a:normAutofit/>
          </a:bodyPr>
          <a:lstStyle/>
          <a:p>
            <a:r>
              <a:rPr lang="ar-SA" sz="2800" dirty="0" smtClean="0"/>
              <a:t>نظرة عامة على شريط الأدوات المصغر </a:t>
            </a:r>
            <a:r>
              <a:rPr lang="ar-SA" sz="2800" dirty="0" smtClean="0"/>
              <a:t>للصور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7772400" cy="1905000"/>
          </a:xfrm>
        </p:spPr>
        <p:txBody>
          <a:bodyPr/>
          <a:lstStyle/>
          <a:p>
            <a:r>
              <a:rPr lang="ar-SA" sz="2500" dirty="0" smtClean="0"/>
              <a:t>من الأدوات المفيدة الأخرى هو شريط الأدوات المصغر للصور، والذي يظهر إن قمت بالنقر بالزر الأيمن على </a:t>
            </a:r>
            <a:r>
              <a:rPr lang="ar-SA" sz="2500" dirty="0" smtClean="0"/>
              <a:t>الصورة</a:t>
            </a:r>
            <a:r>
              <a:rPr lang="ar-JO" sz="2500" dirty="0" err="1" smtClean="0"/>
              <a:t>.</a:t>
            </a:r>
            <a:endParaRPr lang="en-US" sz="2500" dirty="0" smtClean="0"/>
          </a:p>
          <a:p>
            <a:endParaRPr lang="ar-SA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0" y="2206625"/>
            <a:ext cx="493776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8-3: إدراج الجداول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772400" cy="5029200"/>
          </a:xfrm>
        </p:spPr>
        <p:txBody>
          <a:bodyPr>
            <a:normAutofit/>
          </a:bodyPr>
          <a:lstStyle/>
          <a:p>
            <a:r>
              <a:rPr lang="ar-SA" b="1" dirty="0" smtClean="0"/>
              <a:t>تحليل الجدول</a:t>
            </a:r>
            <a:endParaRPr lang="en-US" b="1" dirty="0" smtClean="0"/>
          </a:p>
          <a:p>
            <a:r>
              <a:rPr lang="ar-SA" dirty="0" smtClean="0"/>
              <a:t>يتكون الجدول من </a:t>
            </a:r>
            <a:r>
              <a:rPr lang="ar-SA" dirty="0" err="1" smtClean="0"/>
              <a:t>صفوف </a:t>
            </a:r>
            <a:r>
              <a:rPr lang="ar-SA" dirty="0" smtClean="0"/>
              <a:t>(يكون اتجاهها أفقي) </a:t>
            </a:r>
            <a:r>
              <a:rPr lang="ar-SA" dirty="0" err="1" smtClean="0"/>
              <a:t>وأعمدة </a:t>
            </a:r>
            <a:r>
              <a:rPr lang="ar-SA" dirty="0" smtClean="0"/>
              <a:t>(يكون اتجاهها عمودي) </a:t>
            </a:r>
            <a:r>
              <a:rPr lang="ar-SA" dirty="0" err="1" smtClean="0"/>
              <a:t>وخلايا </a:t>
            </a:r>
            <a:r>
              <a:rPr lang="ar-SA" dirty="0" smtClean="0"/>
              <a:t>(عبارة عن المربعات الصغيرة</a:t>
            </a:r>
            <a:r>
              <a:rPr lang="ar-SA" dirty="0" err="1" smtClean="0"/>
              <a:t>)</a:t>
            </a:r>
            <a:endParaRPr lang="ar-JO" dirty="0" smtClean="0"/>
          </a:p>
          <a:p>
            <a:endParaRPr lang="ar-JO" dirty="0" smtClean="0"/>
          </a:p>
          <a:p>
            <a:r>
              <a:rPr lang="ar-SA" b="1" dirty="0" smtClean="0"/>
              <a:t>إدراج الجداول</a:t>
            </a:r>
            <a:endParaRPr lang="en-US" b="1" dirty="0" smtClean="0"/>
          </a:p>
          <a:p>
            <a:r>
              <a:rPr lang="ar-SA" dirty="0" smtClean="0"/>
              <a:t>إذا كانت الشريحة تشتمل على عنصر نائب لمحتوى، فإنه يمكنك ببساطة النقر على رمز الجدول لإضافة جدول معين</a:t>
            </a:r>
            <a:r>
              <a:rPr lang="ar-JO" dirty="0" smtClean="0"/>
              <a:t> </a:t>
            </a:r>
            <a:r>
              <a:rPr lang="ar-JO" dirty="0" err="1" smtClean="0"/>
              <a:t>،</a:t>
            </a:r>
            <a:r>
              <a:rPr lang="ar-JO" dirty="0" smtClean="0"/>
              <a:t> </a:t>
            </a:r>
            <a:r>
              <a:rPr lang="ar-SA" dirty="0" smtClean="0"/>
              <a:t>وسيتم توجيهك لإدخال عدد الصفوف والأعمدة التي تريدها</a:t>
            </a:r>
            <a:endParaRPr lang="ar-SA" dirty="0"/>
          </a:p>
        </p:txBody>
      </p:sp>
      <p:pic>
        <p:nvPicPr>
          <p:cNvPr id="4" name="صورة 49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2209800" cy="1149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333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رسم الجداول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0"/>
            <a:ext cx="7772400" cy="5410200"/>
          </a:xfrm>
        </p:spPr>
        <p:txBody>
          <a:bodyPr>
            <a:noAutofit/>
          </a:bodyPr>
          <a:lstStyle/>
          <a:p>
            <a:r>
              <a:rPr lang="ar-SA" sz="2600" dirty="0" smtClean="0"/>
              <a:t>من الطرق الأخرى لإنشاء جدول هو النقر على أمر رسم جدول في قائمة جدول</a:t>
            </a:r>
            <a:r>
              <a:rPr lang="ar-JO" sz="2600" dirty="0" smtClean="0"/>
              <a:t>، و</a:t>
            </a:r>
            <a:r>
              <a:rPr lang="ar-SA" sz="2600" dirty="0" smtClean="0"/>
              <a:t>سوف يتحول المؤشر إلى </a:t>
            </a:r>
            <a:r>
              <a:rPr lang="ar-SA" sz="2600" dirty="0" err="1" smtClean="0"/>
              <a:t>قلم.</a:t>
            </a:r>
            <a:r>
              <a:rPr lang="ar-SA" sz="2600" dirty="0" smtClean="0"/>
              <a:t> يمكنك بعدها النقر والسحب لإنشاء المخطط التفصيلي للجدول</a:t>
            </a:r>
            <a:endParaRPr lang="ar-JO" sz="2600" dirty="0" smtClean="0"/>
          </a:p>
          <a:p>
            <a:endParaRPr lang="ar-JO" sz="1200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نبذة عن أشرطة أدوات الجداول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sz="2600" dirty="0" err="1" smtClean="0"/>
              <a:t>التبويبة</a:t>
            </a:r>
            <a:r>
              <a:rPr lang="ar-SA" sz="2600" dirty="0" smtClean="0"/>
              <a:t> الأولى هي </a:t>
            </a:r>
            <a:r>
              <a:rPr lang="ar-SA" sz="2600" b="1" dirty="0" smtClean="0"/>
              <a:t>تصميم</a:t>
            </a:r>
            <a:endParaRPr lang="ar-JO" sz="2600" b="1" dirty="0" smtClean="0"/>
          </a:p>
          <a:p>
            <a:pPr>
              <a:buFont typeface="Wingdings" pitchFamily="2" charset="2"/>
              <a:buChar char="v"/>
            </a:pPr>
            <a:r>
              <a:rPr lang="ar-SA" sz="2600" dirty="0" smtClean="0"/>
              <a:t>خيارات أنماط الجدول</a:t>
            </a:r>
            <a:r>
              <a:rPr lang="ar-JO" sz="2600" dirty="0" smtClean="0"/>
              <a:t> 	     </a:t>
            </a:r>
            <a:r>
              <a:rPr lang="ar-JO" sz="2600" dirty="0" err="1" smtClean="0"/>
              <a:t>:</a:t>
            </a:r>
            <a:r>
              <a:rPr lang="ar-SA" sz="2600" dirty="0" smtClean="0"/>
              <a:t> اختيار لتشغيل وإيقاف تشغيل أنواع </a:t>
            </a:r>
            <a:endParaRPr lang="ar-JO" sz="2600" dirty="0" smtClean="0"/>
          </a:p>
          <a:p>
            <a:r>
              <a:rPr lang="ar-JO" sz="2600" dirty="0" smtClean="0"/>
              <a:t>			       </a:t>
            </a:r>
            <a:r>
              <a:rPr lang="ar-SA" sz="2600" dirty="0" smtClean="0"/>
              <a:t>مختلفة</a:t>
            </a:r>
            <a:r>
              <a:rPr lang="ar-JO" sz="2600" dirty="0" smtClean="0"/>
              <a:t> </a:t>
            </a:r>
            <a:r>
              <a:rPr lang="ar-SA" sz="2600" dirty="0" smtClean="0"/>
              <a:t>من تنسيق الجدول</a:t>
            </a:r>
            <a:endParaRPr lang="ar-JO" sz="2600" dirty="0" smtClean="0"/>
          </a:p>
          <a:p>
            <a:pPr>
              <a:buFont typeface="Wingdings" pitchFamily="2" charset="2"/>
              <a:buChar char="v"/>
            </a:pPr>
            <a:r>
              <a:rPr lang="ar-SA" sz="2600" dirty="0" smtClean="0"/>
              <a:t>مجموعة أنماط الجدول</a:t>
            </a:r>
            <a:r>
              <a:rPr lang="ar-JO" sz="2600" dirty="0" smtClean="0"/>
              <a:t> 	     </a:t>
            </a:r>
            <a:r>
              <a:rPr lang="ar-JO" sz="2600" dirty="0" err="1" smtClean="0"/>
              <a:t>:</a:t>
            </a:r>
            <a:r>
              <a:rPr lang="ar-JO" sz="2600" dirty="0" smtClean="0"/>
              <a:t> </a:t>
            </a:r>
            <a:r>
              <a:rPr lang="ar-SA" sz="2600" dirty="0" smtClean="0"/>
              <a:t>تتيح لك التحكم بمظهر الجدول</a:t>
            </a:r>
            <a:endParaRPr lang="ar-JO" sz="2600" dirty="0" smtClean="0"/>
          </a:p>
          <a:p>
            <a:pPr>
              <a:buFont typeface="Wingdings" pitchFamily="2" charset="2"/>
              <a:buChar char="v"/>
            </a:pPr>
            <a:r>
              <a:rPr lang="ar-SA" sz="2600" dirty="0" smtClean="0"/>
              <a:t>مجموعة أنماط </a:t>
            </a:r>
            <a:r>
              <a:rPr lang="en-US" sz="2600" dirty="0" smtClean="0"/>
              <a:t>WordArt</a:t>
            </a:r>
            <a:r>
              <a:rPr lang="ar-JO" sz="2600" dirty="0" smtClean="0"/>
              <a:t> </a:t>
            </a:r>
            <a:r>
              <a:rPr lang="ar-JO" sz="2600" dirty="0" err="1" smtClean="0"/>
              <a:t>:</a:t>
            </a:r>
            <a:r>
              <a:rPr lang="ar-JO" sz="2600" dirty="0" smtClean="0"/>
              <a:t> </a:t>
            </a:r>
            <a:r>
              <a:rPr lang="ar-SA" sz="2600" dirty="0" smtClean="0"/>
              <a:t>تتيح لك هذه المجموعة تخصيص </a:t>
            </a:r>
            <a:endParaRPr lang="ar-JO" sz="2600" dirty="0" smtClean="0"/>
          </a:p>
          <a:p>
            <a:r>
              <a:rPr lang="ar-JO" sz="2600" dirty="0" smtClean="0"/>
              <a:t>                                    </a:t>
            </a:r>
            <a:r>
              <a:rPr lang="ar-SA" sz="2600" dirty="0" smtClean="0"/>
              <a:t>النص في الجدول</a:t>
            </a:r>
            <a:endParaRPr lang="ar-JO" sz="2600" dirty="0" smtClean="0"/>
          </a:p>
          <a:p>
            <a:pPr>
              <a:buFont typeface="Wingdings" pitchFamily="2" charset="2"/>
              <a:buChar char="v"/>
            </a:pPr>
            <a:r>
              <a:rPr lang="ar-SA" sz="2600" dirty="0" smtClean="0"/>
              <a:t>مجموعة رسم حدود</a:t>
            </a:r>
            <a:r>
              <a:rPr lang="ar-JO" sz="2600" dirty="0" smtClean="0"/>
              <a:t>	     </a:t>
            </a:r>
            <a:r>
              <a:rPr lang="ar-JO" sz="2600" dirty="0" err="1" smtClean="0"/>
              <a:t>:</a:t>
            </a:r>
            <a:r>
              <a:rPr lang="ar-JO" sz="2600" dirty="0" smtClean="0"/>
              <a:t> </a:t>
            </a:r>
            <a:r>
              <a:rPr lang="ar-SA" sz="2600" dirty="0" smtClean="0"/>
              <a:t>تتيح لك هذه المجموعة تخصيص </a:t>
            </a:r>
            <a:endParaRPr lang="ar-JO" sz="2600" dirty="0" smtClean="0"/>
          </a:p>
          <a:p>
            <a:r>
              <a:rPr lang="ar-JO" sz="2600" dirty="0" smtClean="0"/>
              <a:t>		        	       </a:t>
            </a:r>
            <a:r>
              <a:rPr lang="ar-SA" sz="2600" dirty="0" smtClean="0"/>
              <a:t>الحدود في</a:t>
            </a:r>
            <a:r>
              <a:rPr lang="ar-JO" sz="2600" dirty="0" smtClean="0"/>
              <a:t> </a:t>
            </a:r>
            <a:r>
              <a:rPr lang="ar-SA" sz="2600" dirty="0" smtClean="0"/>
              <a:t>الجدول</a:t>
            </a:r>
            <a:endParaRPr lang="ar-SA" sz="2600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8600"/>
            <a:ext cx="8534400" cy="5715000"/>
          </a:xfrm>
        </p:spPr>
        <p:txBody>
          <a:bodyPr>
            <a:normAutofit fontScale="92500" lnSpcReduction="10000"/>
          </a:bodyPr>
          <a:lstStyle/>
          <a:p>
            <a:r>
              <a:rPr lang="ar-SA" dirty="0" err="1" smtClean="0"/>
              <a:t>التبويبة</a:t>
            </a:r>
            <a:r>
              <a:rPr lang="ar-SA" dirty="0" smtClean="0"/>
              <a:t> الأخيرة في أدوات الجدول هي </a:t>
            </a:r>
            <a:r>
              <a:rPr lang="ar-SA" b="1" dirty="0" smtClean="0"/>
              <a:t>تخطيط</a:t>
            </a:r>
            <a:endParaRPr lang="ar-JO" b="1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مجموعة جدول</a:t>
            </a:r>
            <a:r>
              <a:rPr lang="ar-JO" dirty="0" smtClean="0"/>
              <a:t> 			</a:t>
            </a:r>
            <a:r>
              <a:rPr lang="ar-JO" dirty="0" err="1" smtClean="0"/>
              <a:t>:</a:t>
            </a:r>
            <a:r>
              <a:rPr lang="ar-JO" dirty="0" smtClean="0"/>
              <a:t> </a:t>
            </a:r>
            <a:r>
              <a:rPr lang="ar-SA" dirty="0" smtClean="0"/>
              <a:t>تحتوي هذه المجموعة على أوامر للعمل على </a:t>
            </a:r>
            <a:endParaRPr lang="ar-JO" dirty="0" smtClean="0"/>
          </a:p>
          <a:p>
            <a:r>
              <a:rPr lang="ar-JO" dirty="0" smtClean="0"/>
              <a:t>				  </a:t>
            </a:r>
            <a:r>
              <a:rPr lang="ar-SA" dirty="0" smtClean="0"/>
              <a:t>الجدول بأكمله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مجموعة الصفوف والأعمدة</a:t>
            </a:r>
            <a:r>
              <a:rPr lang="ar-JO" dirty="0" smtClean="0"/>
              <a:t> 	</a:t>
            </a:r>
            <a:r>
              <a:rPr lang="ar-JO" dirty="0" err="1" smtClean="0"/>
              <a:t>:</a:t>
            </a:r>
            <a:r>
              <a:rPr lang="ar-SA" dirty="0" smtClean="0"/>
              <a:t> </a:t>
            </a:r>
            <a:r>
              <a:rPr lang="ar-JO" dirty="0" smtClean="0"/>
              <a:t>ت</a:t>
            </a:r>
            <a:r>
              <a:rPr lang="ar-SA" dirty="0" smtClean="0"/>
              <a:t>ستخدم هذه المجموعة لتعديل الصفوف </a:t>
            </a:r>
            <a:endParaRPr lang="ar-JO" dirty="0" smtClean="0"/>
          </a:p>
          <a:p>
            <a:r>
              <a:rPr lang="ar-JO" dirty="0" smtClean="0"/>
              <a:t>				  </a:t>
            </a:r>
            <a:r>
              <a:rPr lang="ar-SA" dirty="0" smtClean="0"/>
              <a:t>والأعمدة في الجدول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مجموعة دمج</a:t>
            </a:r>
            <a:r>
              <a:rPr lang="ar-JO" dirty="0" smtClean="0"/>
              <a:t> 			: ت</a:t>
            </a:r>
            <a:r>
              <a:rPr lang="ar-SA" dirty="0" smtClean="0"/>
              <a:t>ستخدم هذه المجموعة لتعديل الخلايا في </a:t>
            </a:r>
            <a:endParaRPr lang="ar-JO" dirty="0" smtClean="0"/>
          </a:p>
          <a:p>
            <a:r>
              <a:rPr lang="ar-JO" dirty="0" smtClean="0"/>
              <a:t>				  </a:t>
            </a:r>
            <a:r>
              <a:rPr lang="ar-SA" dirty="0" smtClean="0"/>
              <a:t>الجدول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مجموعة حجم الخلية</a:t>
            </a:r>
            <a:r>
              <a:rPr lang="ar-JO" dirty="0" smtClean="0"/>
              <a:t> 		</a:t>
            </a:r>
            <a:r>
              <a:rPr lang="ar-JO" dirty="0" err="1" smtClean="0"/>
              <a:t>:</a:t>
            </a:r>
            <a:r>
              <a:rPr lang="ar-JO" dirty="0" smtClean="0"/>
              <a:t> </a:t>
            </a:r>
            <a:r>
              <a:rPr lang="ar-SA" dirty="0" smtClean="0"/>
              <a:t>تتيح لك هذه المجموعة تعديل حجم الصفوف </a:t>
            </a:r>
            <a:endParaRPr lang="ar-JO" dirty="0" smtClean="0"/>
          </a:p>
          <a:p>
            <a:r>
              <a:rPr lang="ar-JO" dirty="0" smtClean="0"/>
              <a:t>				  </a:t>
            </a:r>
            <a:r>
              <a:rPr lang="ar-SA" dirty="0" smtClean="0"/>
              <a:t>والأعمدة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مجموعة محاذاة</a:t>
            </a:r>
            <a:r>
              <a:rPr lang="ar-JO" dirty="0" smtClean="0"/>
              <a:t> 		</a:t>
            </a:r>
            <a:r>
              <a:rPr lang="ar-JO" dirty="0" err="1" smtClean="0"/>
              <a:t>:</a:t>
            </a:r>
            <a:r>
              <a:rPr lang="ar-JO" dirty="0" smtClean="0"/>
              <a:t> </a:t>
            </a:r>
            <a:r>
              <a:rPr lang="ar-SA" dirty="0" smtClean="0"/>
              <a:t>تغير الأوامر في هذه المجموعة كيفية ارتباط </a:t>
            </a:r>
            <a:r>
              <a:rPr lang="ar-JO" dirty="0" smtClean="0"/>
              <a:t>				  </a:t>
            </a:r>
            <a:r>
              <a:rPr lang="ar-SA" dirty="0" smtClean="0"/>
              <a:t>النص بالخلايا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مجموعة حجم الجدول</a:t>
            </a:r>
            <a:r>
              <a:rPr lang="ar-JO" dirty="0" smtClean="0"/>
              <a:t> 		</a:t>
            </a:r>
            <a:r>
              <a:rPr lang="ar-JO" dirty="0" err="1" smtClean="0"/>
              <a:t>:</a:t>
            </a:r>
            <a:r>
              <a:rPr lang="ar-JO" dirty="0" smtClean="0"/>
              <a:t> </a:t>
            </a:r>
            <a:r>
              <a:rPr lang="ar-SA" dirty="0" smtClean="0"/>
              <a:t>تتيح لك هذه المجموعة تعديل حجم الجدول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مجموعة ترتيب</a:t>
            </a:r>
            <a:r>
              <a:rPr lang="ar-JO" dirty="0" smtClean="0"/>
              <a:t> 			</a:t>
            </a:r>
            <a:r>
              <a:rPr lang="ar-JO" dirty="0" err="1" smtClean="0"/>
              <a:t>:</a:t>
            </a:r>
            <a:r>
              <a:rPr lang="ar-JO" dirty="0" smtClean="0"/>
              <a:t> </a:t>
            </a:r>
            <a:r>
              <a:rPr lang="ar-SA" dirty="0" smtClean="0"/>
              <a:t>تتيح لك آخر مجموعة في هذه </a:t>
            </a:r>
            <a:r>
              <a:rPr lang="ar-SA" dirty="0" err="1" smtClean="0"/>
              <a:t>التبويبة</a:t>
            </a:r>
            <a:r>
              <a:rPr lang="ar-SA" dirty="0" smtClean="0"/>
              <a:t> ترتيب </a:t>
            </a:r>
            <a:endParaRPr lang="ar-JO" dirty="0" smtClean="0"/>
          </a:p>
          <a:p>
            <a:r>
              <a:rPr lang="ar-JO" dirty="0" smtClean="0"/>
              <a:t>				  </a:t>
            </a:r>
            <a:r>
              <a:rPr lang="ar-SA" dirty="0" smtClean="0"/>
              <a:t>الجدول في الشريحة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5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إضافة جدول بيانات </a:t>
            </a:r>
            <a:r>
              <a:rPr lang="en-US" sz="2800" dirty="0" smtClean="0"/>
              <a:t>Excel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772400" cy="3820711"/>
          </a:xfrm>
        </p:spPr>
        <p:txBody>
          <a:bodyPr>
            <a:normAutofit/>
          </a:bodyPr>
          <a:lstStyle/>
          <a:p>
            <a:r>
              <a:rPr lang="ar-SA" dirty="0" smtClean="0"/>
              <a:t>إذا قمت بإعداد البيانات الخاصة بك على برنامج </a:t>
            </a:r>
            <a:r>
              <a:rPr lang="ar-SA" dirty="0" err="1" smtClean="0"/>
              <a:t>إكسل </a:t>
            </a:r>
            <a:r>
              <a:rPr lang="ar-SA" dirty="0" smtClean="0"/>
              <a:t>(برنامج مايكروسوفت أوفيس لجداول البيانات)، يمكنك بسهولة إضافتها إلى العرض التقديمي الخاص بك عن طريق النقر على </a:t>
            </a:r>
            <a:r>
              <a:rPr lang="ar-SA" dirty="0" err="1" smtClean="0"/>
              <a:t>إدراج </a:t>
            </a:r>
            <a:r>
              <a:rPr lang="ar-SA" dirty="0" smtClean="0"/>
              <a:t>← </a:t>
            </a:r>
            <a:r>
              <a:rPr lang="ar-SA" dirty="0" err="1" smtClean="0"/>
              <a:t>جدول </a:t>
            </a:r>
            <a:r>
              <a:rPr lang="ar-SA" dirty="0" smtClean="0"/>
              <a:t>← جدول بيانات </a:t>
            </a:r>
            <a:r>
              <a:rPr lang="en-US" dirty="0" smtClean="0"/>
              <a:t>Excel</a:t>
            </a:r>
            <a:endParaRPr lang="ar-SA" dirty="0"/>
          </a:p>
        </p:txBody>
      </p:sp>
      <p:pic>
        <p:nvPicPr>
          <p:cNvPr id="4" name="صورة 149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292985" cy="3179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8-4: تحرير الجداول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7772400" cy="4876800"/>
          </a:xfrm>
        </p:spPr>
        <p:txBody>
          <a:bodyPr>
            <a:norm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تحديد بيانات الجدول</a:t>
            </a:r>
            <a:endParaRPr lang="en-US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تحديد جدول معين، قم بالتأشير على أي </a:t>
            </a:r>
            <a:r>
              <a:rPr lang="ar-SA" dirty="0" err="1" smtClean="0"/>
              <a:t>حدود.</a:t>
            </a:r>
            <a:r>
              <a:rPr lang="ar-SA" dirty="0" smtClean="0"/>
              <a:t> يجب أن ترى سهم بأربعة </a:t>
            </a:r>
            <a:r>
              <a:rPr lang="ar-SA" dirty="0" err="1" smtClean="0"/>
              <a:t>رؤوس.</a:t>
            </a:r>
            <a:r>
              <a:rPr lang="ar-SA" dirty="0" smtClean="0"/>
              <a:t> قم بالنقر لتحديد الجدول بأكمله</a:t>
            </a:r>
            <a:r>
              <a:rPr lang="ar-JO" dirty="0" err="1" smtClean="0"/>
              <a:t>،</a:t>
            </a:r>
            <a:r>
              <a:rPr lang="ar-JO" dirty="0" smtClean="0"/>
              <a:t> </a:t>
            </a:r>
            <a:r>
              <a:rPr lang="ar-SA" dirty="0" smtClean="0"/>
              <a:t>ومن أجل تحديد صف أو عمود، قم بوضع مؤشر </a:t>
            </a:r>
            <a:r>
              <a:rPr lang="ar-SA" dirty="0" err="1" smtClean="0"/>
              <a:t>الماوس</a:t>
            </a:r>
            <a:r>
              <a:rPr lang="ar-SA" dirty="0" smtClean="0"/>
              <a:t> على حافته الخارجية وقم بالنقر عندما ترى السهم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نقل الجداول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نقل جدول معين، قم بوضع مؤشر </a:t>
            </a:r>
            <a:r>
              <a:rPr lang="ar-SA" dirty="0" err="1" smtClean="0"/>
              <a:t>الماوس</a:t>
            </a:r>
            <a:r>
              <a:rPr lang="ar-SA" dirty="0" smtClean="0"/>
              <a:t> على حافة </a:t>
            </a:r>
            <a:r>
              <a:rPr lang="ar-SA" dirty="0" err="1" smtClean="0"/>
              <a:t>واحدة.</a:t>
            </a:r>
            <a:r>
              <a:rPr lang="ar-SA" dirty="0" smtClean="0"/>
              <a:t> عندما ترى السهم ذي الأربعة رؤوس، قم بالنقر على الجدول وسحبه إلى موقعه الجديد</a:t>
            </a:r>
            <a:endParaRPr lang="ar-SA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867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إضافة وحذف الصفوف والأعمدة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4953000"/>
          </a:xfrm>
        </p:spPr>
        <p:txBody>
          <a:bodyPr>
            <a:normAutofit lnSpcReduction="10000"/>
          </a:bodyPr>
          <a:lstStyle/>
          <a:p>
            <a:r>
              <a:rPr lang="ar-SA" dirty="0" smtClean="0"/>
              <a:t>ستجد أوامر لإدراج وحذف الصفوف والأعمدة في قائمة النقر بالزر الأيمن من الجدول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إعادة التحكم بحجم الصفوف والأعمدة والجداول</a:t>
            </a:r>
            <a:endParaRPr lang="en-US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إذا نظرت إلى حدود أي جدول عن كثب، سترى أدوات تحكم منقّطة صغيرة على كل زاوية وحافة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دمج وتقسيم الخلايا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قد تحتاج في بعض المرات إلى دمج مجموعة من الخلايا ضمن خلية واحدة- على سبيل المثال، لإنشاء عنوان </a:t>
            </a:r>
            <a:r>
              <a:rPr lang="ar-SA" dirty="0" err="1" smtClean="0"/>
              <a:t>للجدول.</a:t>
            </a:r>
            <a:r>
              <a:rPr lang="ar-SA" dirty="0" smtClean="0"/>
              <a:t> ومن أجل القيام بذلك، قم بتحديد الخلايا التي تريد دمجها وانقر على دمج الخلايا في </a:t>
            </a:r>
            <a:r>
              <a:rPr lang="ar-SA" dirty="0" err="1" smtClean="0"/>
              <a:t>تبويبة</a:t>
            </a:r>
            <a:r>
              <a:rPr lang="ar-SA" dirty="0" smtClean="0"/>
              <a:t> أدوات </a:t>
            </a:r>
            <a:r>
              <a:rPr lang="ar-SA" dirty="0" err="1" smtClean="0"/>
              <a:t>الجدول </a:t>
            </a:r>
            <a:r>
              <a:rPr lang="ar-SA" dirty="0" smtClean="0"/>
              <a:t>← تخطيط</a:t>
            </a:r>
            <a:endParaRPr lang="en-US" b="1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1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8-5: تنسيق الجداول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772400" cy="5105400"/>
          </a:xfrm>
        </p:spPr>
        <p:txBody>
          <a:bodyPr>
            <a:norm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تطبيق أنماط الجدول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ومن أجل تطبيق نمط معين، قم أولاً بوضع المؤشر الخاص بك داخل </a:t>
            </a:r>
            <a:r>
              <a:rPr lang="ar-SA" dirty="0" err="1" smtClean="0"/>
              <a:t>الجدول.</a:t>
            </a:r>
            <a:r>
              <a:rPr lang="ar-SA" dirty="0" smtClean="0"/>
              <a:t> ثم قم بالنقر على أحد الصور الكبيرة في معرض أنماط الجدول في </a:t>
            </a:r>
            <a:r>
              <a:rPr lang="ar-SA" dirty="0" err="1" smtClean="0"/>
              <a:t>تبويبة</a:t>
            </a:r>
            <a:r>
              <a:rPr lang="ar-SA" dirty="0" smtClean="0"/>
              <a:t> أدوات الجدول← تصميم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تغيير خيارات التنسيق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تغيير طريقة تطبيق التنسيق على الجدول، استخدم مجموعة خيارات أنماط الجدول في </a:t>
            </a:r>
            <a:r>
              <a:rPr lang="ar-SA" dirty="0" err="1" smtClean="0"/>
              <a:t>تبويبة</a:t>
            </a:r>
            <a:r>
              <a:rPr lang="ar-SA" dirty="0" smtClean="0"/>
              <a:t> أدوات الجدول← تصميم</a:t>
            </a:r>
            <a:endParaRPr lang="ar-SA" dirty="0"/>
          </a:p>
        </p:txBody>
      </p:sp>
      <p:pic>
        <p:nvPicPr>
          <p:cNvPr id="4" name="صورة 80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95800"/>
            <a:ext cx="23622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20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تنسيق الجدول يدوياً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724400"/>
          </a:xfrm>
        </p:spPr>
        <p:txBody>
          <a:bodyPr>
            <a:normAutofit lnSpcReduction="10000"/>
          </a:bodyPr>
          <a:lstStyle/>
          <a:p>
            <a:r>
              <a:rPr lang="ar-SA" dirty="0" smtClean="0"/>
              <a:t>يمكنك أيضاً تنسيق الجدول </a:t>
            </a:r>
            <a:r>
              <a:rPr lang="ar-SA" dirty="0" err="1" smtClean="0"/>
              <a:t>يدوياً.</a:t>
            </a:r>
            <a:r>
              <a:rPr lang="ar-SA" dirty="0" smtClean="0"/>
              <a:t> ومن أجل تغيير لون الخلفية لواحدة أو أكثر من الخلايا، على سبيل المثال، قم أولاً بتحديد </a:t>
            </a:r>
            <a:r>
              <a:rPr lang="ar-SA" dirty="0" err="1" smtClean="0"/>
              <a:t>الخلية </a:t>
            </a:r>
            <a:r>
              <a:rPr lang="ar-SA" dirty="0" smtClean="0"/>
              <a:t>(الخلايا) التي تريد </a:t>
            </a:r>
            <a:r>
              <a:rPr lang="ar-SA" dirty="0" err="1" smtClean="0"/>
              <a:t>تغييرها.</a:t>
            </a:r>
            <a:r>
              <a:rPr lang="ar-SA" dirty="0" smtClean="0"/>
              <a:t> ثم قم بالنقر على قائمة التظليل في </a:t>
            </a:r>
            <a:r>
              <a:rPr lang="ar-SA" dirty="0" err="1" smtClean="0"/>
              <a:t>تبويبة</a:t>
            </a:r>
            <a:r>
              <a:rPr lang="ar-SA" dirty="0" smtClean="0"/>
              <a:t> أدوات الجدول← تصميم وحدد الخيارات الخاصة بك</a:t>
            </a:r>
            <a:endParaRPr lang="ar-JO" dirty="0" smtClean="0"/>
          </a:p>
          <a:p>
            <a:endParaRPr lang="ar-JO" dirty="0" smtClean="0"/>
          </a:p>
          <a:p>
            <a:r>
              <a:rPr lang="ar-SA" sz="26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تطبيق أنماط </a:t>
            </a:r>
            <a:r>
              <a:rPr lang="en-US" sz="26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WordArt</a:t>
            </a:r>
            <a:r>
              <a:rPr lang="ar-SA" sz="26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على نص الجدول</a:t>
            </a:r>
            <a:endParaRPr lang="ar-JO" sz="26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ستجد أيضاً أوامر لتنسيق النص في </a:t>
            </a:r>
            <a:r>
              <a:rPr lang="ar-SA" dirty="0" err="1" smtClean="0"/>
              <a:t>تبويبة</a:t>
            </a:r>
            <a:r>
              <a:rPr lang="ar-SA" dirty="0" smtClean="0"/>
              <a:t> أدوات الجدول← </a:t>
            </a:r>
            <a:r>
              <a:rPr lang="ar-SA" dirty="0" err="1" smtClean="0"/>
              <a:t>تصميم.</a:t>
            </a:r>
            <a:r>
              <a:rPr lang="ar-SA" dirty="0" smtClean="0"/>
              <a:t> ومن أجل البدء، قم بتحديد النص أو الخلايا التي تريد </a:t>
            </a:r>
            <a:r>
              <a:rPr lang="ar-SA" dirty="0" err="1" smtClean="0"/>
              <a:t>تنسيقها.</a:t>
            </a:r>
            <a:r>
              <a:rPr lang="ar-SA" dirty="0" smtClean="0"/>
              <a:t> (لاحظ أن بعض الأنماط سوف تُطبق على كامل النص في الخلية بغض النظر عن </a:t>
            </a:r>
            <a:r>
              <a:rPr lang="ar-SA" dirty="0" err="1" smtClean="0"/>
              <a:t>تحديدك.</a:t>
            </a:r>
            <a:r>
              <a:rPr lang="ar-SA" dirty="0" smtClean="0"/>
              <a:t>) بعد ذلك، اختر نمط سريع من </a:t>
            </a:r>
            <a:r>
              <a:rPr lang="ar-SA" dirty="0" err="1" smtClean="0"/>
              <a:t>تبويبة</a:t>
            </a:r>
            <a:r>
              <a:rPr lang="ar-SA" dirty="0" smtClean="0"/>
              <a:t> أدوات الجدول← تصميم</a:t>
            </a:r>
            <a:endParaRPr lang="ar-JO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555625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إضافة محتوى إلى الشرائح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914400"/>
            <a:ext cx="7010400" cy="5105400"/>
          </a:xfrm>
        </p:spPr>
        <p:txBody>
          <a:bodyPr>
            <a:normAutofit lnSpcReduction="10000"/>
          </a:bodyPr>
          <a:lstStyle/>
          <a:p>
            <a:r>
              <a:rPr lang="ar-SA" dirty="0" smtClean="0"/>
              <a:t>من أجل إضافة نص إلى شريحة ما، قم ببساطة بالنقر على المكان المشار إليه واطبع</a:t>
            </a:r>
            <a:endParaRPr lang="ar-JO" dirty="0" smtClean="0"/>
          </a:p>
          <a:p>
            <a:r>
              <a:rPr lang="ar-SA" dirty="0" smtClean="0"/>
              <a:t>يمكن أن تحتوي بعض </a:t>
            </a:r>
            <a:r>
              <a:rPr lang="ar-SA" dirty="0" err="1" smtClean="0"/>
              <a:t>تخطيطات</a:t>
            </a:r>
            <a:r>
              <a:rPr lang="ar-SA" dirty="0" smtClean="0"/>
              <a:t> الشرائح على نص منسق مسبقا بتعداد نقطي أو </a:t>
            </a:r>
            <a:r>
              <a:rPr lang="ar-SA" dirty="0" err="1" smtClean="0"/>
              <a:t>ترقيم.</a:t>
            </a:r>
            <a:r>
              <a:rPr lang="ar-SA" dirty="0" smtClean="0"/>
              <a:t> أو أنك يمكن أن ترى رموزاً داخل الشريحة</a:t>
            </a:r>
            <a:r>
              <a:rPr lang="ar-JO" dirty="0" smtClean="0"/>
              <a:t> ، ف</a:t>
            </a:r>
            <a:r>
              <a:rPr lang="ar-SA" dirty="0" smtClean="0"/>
              <a:t>يمكنك النقر على كل نوع من الرموز لإدراج نوع محدد من المحتوى.</a:t>
            </a:r>
            <a:r>
              <a:rPr lang="ar-JO" dirty="0" smtClean="0"/>
              <a:t> </a:t>
            </a:r>
            <a:r>
              <a:rPr lang="ar-SA" dirty="0" smtClean="0"/>
              <a:t>وإليك </a:t>
            </a:r>
            <a:r>
              <a:rPr lang="ar-JO" dirty="0" smtClean="0"/>
              <a:t>ال</a:t>
            </a:r>
            <a:r>
              <a:rPr lang="ar-SA" dirty="0" smtClean="0"/>
              <a:t>رم</a:t>
            </a:r>
            <a:r>
              <a:rPr lang="ar-JO" dirty="0" smtClean="0"/>
              <a:t>و</a:t>
            </a:r>
            <a:r>
              <a:rPr lang="ar-SA" dirty="0" smtClean="0"/>
              <a:t>ز</a:t>
            </a:r>
            <a:r>
              <a:rPr lang="ar-JO" dirty="0" smtClean="0"/>
              <a:t> </a:t>
            </a:r>
            <a:r>
              <a:rPr lang="ar-JO" dirty="0" err="1" smtClean="0"/>
              <a:t>:</a:t>
            </a:r>
            <a:endParaRPr lang="ar-JO" dirty="0" smtClean="0"/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جدول</a:t>
            </a:r>
            <a:endParaRPr lang="ar-JO" dirty="0" smtClean="0"/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مخطط</a:t>
            </a:r>
            <a:endParaRPr lang="ar-JO" dirty="0" smtClean="0"/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(رسوم</a:t>
            </a:r>
            <a:r>
              <a:rPr lang="ar-SA" dirty="0" err="1" smtClean="0"/>
              <a:t>)</a:t>
            </a:r>
            <a:r>
              <a:rPr lang="ar-SA" dirty="0" smtClean="0"/>
              <a:t> </a:t>
            </a:r>
            <a:r>
              <a:rPr lang="en-US" dirty="0" err="1" smtClean="0"/>
              <a:t>SmartArt</a:t>
            </a:r>
            <a:endParaRPr lang="ar-JO" dirty="0" smtClean="0"/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صورة من الحاسوب الخاص بك</a:t>
            </a:r>
            <a:endParaRPr lang="ar-JO" dirty="0" smtClean="0"/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قصاصة فنية</a:t>
            </a:r>
            <a:endParaRPr lang="ar-JO" dirty="0" smtClean="0"/>
          </a:p>
          <a:p>
            <a:pPr marL="514350" indent="-514350">
              <a:buFont typeface="+mj-lt"/>
              <a:buAutoNum type="arabicPeriod"/>
            </a:pPr>
            <a:r>
              <a:rPr lang="ar-SA" dirty="0" smtClean="0"/>
              <a:t>مقاطع صوتية أو مقاطع فيديو</a:t>
            </a:r>
            <a:endParaRPr lang="ar-S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352800"/>
            <a:ext cx="304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733800"/>
            <a:ext cx="3349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114800"/>
            <a:ext cx="3714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572000"/>
            <a:ext cx="304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953000"/>
            <a:ext cx="266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5410200"/>
            <a:ext cx="704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86762"/>
          </a:xfrm>
        </p:spPr>
        <p:txBody>
          <a:bodyPr>
            <a:normAutofit fontScale="90000"/>
          </a:bodyPr>
          <a:lstStyle/>
          <a:p>
            <a:r>
              <a:rPr lang="ar-SA" sz="2800" dirty="0" smtClean="0"/>
              <a:t>تنسيق نص الجدول باستخدام </a:t>
            </a:r>
            <a:r>
              <a:rPr lang="ar-SA" sz="2800" dirty="0" err="1" smtClean="0"/>
              <a:t>تبويبة</a:t>
            </a:r>
            <a:r>
              <a:rPr lang="ar-SA" sz="2800" dirty="0" smtClean="0"/>
              <a:t> الصفحة الرئيسية وشريط الأدوات المصغر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772400" cy="5029200"/>
          </a:xfrm>
        </p:spPr>
        <p:txBody>
          <a:bodyPr>
            <a:normAutofit/>
          </a:bodyPr>
          <a:lstStyle/>
          <a:p>
            <a:r>
              <a:rPr lang="ar-SA" dirty="0" smtClean="0"/>
              <a:t>يمكنك استخدام الأوامر في مجموعتي الخط والفقرة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 وشريط الأدوات المصغر لتنسيق جدول النص</a:t>
            </a:r>
            <a:endParaRPr lang="ar-JO" dirty="0" smtClean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10562"/>
          </a:xfrm>
        </p:spPr>
        <p:txBody>
          <a:bodyPr>
            <a:normAutofit/>
          </a:bodyPr>
          <a:lstStyle/>
          <a:p>
            <a:pPr algn="ctr"/>
            <a:r>
              <a:rPr lang="ar-JO" sz="2800" dirty="0" smtClean="0"/>
              <a:t>ا</a:t>
            </a:r>
            <a:r>
              <a:rPr lang="ar-SA" sz="2800" dirty="0" smtClean="0"/>
              <a:t>لدرس 8-6: إدراج المخططات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772400" cy="5105400"/>
          </a:xfrm>
        </p:spPr>
        <p:txBody>
          <a:bodyPr>
            <a:normAutofit/>
          </a:bodyPr>
          <a:lstStyle/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إدراج مخطط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إضافة مخطط إلى الشريحة الخاصة بك، قم بالنقر على </a:t>
            </a:r>
            <a:r>
              <a:rPr lang="ar-SA" dirty="0" err="1" smtClean="0"/>
              <a:t>إدراج </a:t>
            </a:r>
            <a:r>
              <a:rPr lang="ar-SA" dirty="0" smtClean="0"/>
              <a:t>← مخطط أو قم بالنقر على العنصر النائب لإدراج مخطط</a:t>
            </a:r>
            <a:r>
              <a:rPr lang="ar-JO" dirty="0" err="1" smtClean="0"/>
              <a:t>.</a:t>
            </a:r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نقل المخططات وإعادة التحكم بحجمها وحذفها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يمكنك تحرير المخطط تماماً مثل أي كائنات </a:t>
            </a:r>
            <a:r>
              <a:rPr lang="ar-SA" dirty="0" err="1" smtClean="0"/>
              <a:t>أخرى.</a:t>
            </a:r>
            <a:r>
              <a:rPr lang="ar-SA" dirty="0" smtClean="0"/>
              <a:t> ومن أجل نقله، قم بنقر وسحب الحدود الخارجية</a:t>
            </a:r>
            <a:endParaRPr lang="ar-JO" dirty="0" smtClean="0"/>
          </a:p>
          <a:p>
            <a:endParaRPr lang="ar-JO" dirty="0" smtClean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619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نبذة عن </a:t>
            </a:r>
            <a:r>
              <a:rPr lang="ar-SA" sz="2800" dirty="0" err="1" smtClean="0"/>
              <a:t>تبويبات</a:t>
            </a:r>
            <a:r>
              <a:rPr lang="ar-SA" sz="2800" dirty="0" smtClean="0"/>
              <a:t> أدوات المخطط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4876800"/>
          </a:xfrm>
        </p:spPr>
        <p:txBody>
          <a:bodyPr>
            <a:normAutofit/>
          </a:bodyPr>
          <a:lstStyle/>
          <a:p>
            <a:r>
              <a:rPr lang="ar-SA" dirty="0" smtClean="0"/>
              <a:t>دعونا نلقي نظرة سريعة على </a:t>
            </a:r>
            <a:r>
              <a:rPr lang="ar-SA" dirty="0" err="1" smtClean="0"/>
              <a:t>التبويبات</a:t>
            </a:r>
            <a:r>
              <a:rPr lang="ar-SA" dirty="0" smtClean="0"/>
              <a:t> الثلاثة لأدوات المخطط</a:t>
            </a:r>
            <a:r>
              <a:rPr lang="ar-JO" dirty="0" err="1" smtClean="0"/>
              <a:t>:</a:t>
            </a:r>
            <a:r>
              <a:rPr lang="ar-SA" dirty="0" smtClean="0"/>
              <a:t> 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err="1" smtClean="0"/>
              <a:t>التبويبة</a:t>
            </a:r>
            <a:r>
              <a:rPr lang="ar-SA" dirty="0" smtClean="0"/>
              <a:t> الأولى هي تصميم</a:t>
            </a:r>
            <a:r>
              <a:rPr lang="ar-JO" dirty="0" err="1" smtClean="0"/>
              <a:t>:</a:t>
            </a:r>
            <a:endParaRPr lang="ar-JO" dirty="0" smtClean="0"/>
          </a:p>
          <a:p>
            <a:endParaRPr lang="ar-JO" dirty="0" smtClean="0"/>
          </a:p>
          <a:p>
            <a:pPr marL="971550" lvl="1" indent="-514350" algn="r">
              <a:buFont typeface="+mj-lt"/>
              <a:buAutoNum type="arabicPeriod"/>
            </a:pPr>
            <a:r>
              <a:rPr lang="ar-SA" b="1" dirty="0" smtClean="0"/>
              <a:t>النوع</a:t>
            </a:r>
            <a:r>
              <a:rPr lang="ar-SA" dirty="0" smtClean="0"/>
              <a:t>: تغيير نوع المخطط أو حفظ النوع الحالي كقالب.</a:t>
            </a:r>
            <a:endParaRPr lang="en-US" dirty="0" smtClean="0"/>
          </a:p>
          <a:p>
            <a:pPr marL="971550" lvl="1" indent="-514350" algn="r">
              <a:buFont typeface="+mj-lt"/>
              <a:buAutoNum type="arabicPeriod"/>
            </a:pPr>
            <a:r>
              <a:rPr lang="ar-SA" b="1" dirty="0" smtClean="0"/>
              <a:t>بيانات</a:t>
            </a:r>
            <a:r>
              <a:rPr lang="ar-SA" dirty="0" smtClean="0"/>
              <a:t>: تحديد أو تحرير أو تحديث البيانات، أو تغيير كيفية عرض البيانات.</a:t>
            </a:r>
            <a:endParaRPr lang="en-US" dirty="0" smtClean="0"/>
          </a:p>
          <a:p>
            <a:pPr marL="971550" lvl="1" indent="-514350" algn="r">
              <a:buFont typeface="+mj-lt"/>
              <a:buAutoNum type="arabicPeriod"/>
            </a:pPr>
            <a:r>
              <a:rPr lang="ar-SA" b="1" dirty="0" err="1" smtClean="0"/>
              <a:t>تخطيطات</a:t>
            </a:r>
            <a:r>
              <a:rPr lang="ar-SA" b="1" dirty="0" smtClean="0"/>
              <a:t> المخططات</a:t>
            </a:r>
            <a:r>
              <a:rPr lang="ar-SA" dirty="0" smtClean="0"/>
              <a:t>: تغيير طريقة تنظيم المخطط.</a:t>
            </a:r>
            <a:endParaRPr lang="en-US" dirty="0" smtClean="0"/>
          </a:p>
          <a:p>
            <a:pPr marL="971550" lvl="1" indent="-514350" algn="r">
              <a:buFont typeface="+mj-lt"/>
              <a:buAutoNum type="arabicPeriod"/>
            </a:pPr>
            <a:r>
              <a:rPr lang="ar-SA" b="1" dirty="0" smtClean="0"/>
              <a:t>أنماط المخططات</a:t>
            </a:r>
            <a:r>
              <a:rPr lang="ar-SA" dirty="0" smtClean="0"/>
              <a:t>: تغيير مظهر المخطط</a:t>
            </a:r>
            <a:endParaRPr lang="ar-JO" dirty="0" smtClean="0"/>
          </a:p>
        </p:txBody>
      </p:sp>
      <p:pic>
        <p:nvPicPr>
          <p:cNvPr id="4" name="صورة 10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6248400" cy="1350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9600"/>
            <a:ext cx="7772400" cy="541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ar-SA" dirty="0" err="1" smtClean="0"/>
              <a:t>التبويبة</a:t>
            </a:r>
            <a:r>
              <a:rPr lang="ar-SA" dirty="0" smtClean="0"/>
              <a:t> التالية هي تخطيط</a:t>
            </a:r>
            <a:r>
              <a:rPr lang="ar-JO" dirty="0" smtClean="0"/>
              <a:t> </a:t>
            </a:r>
            <a:r>
              <a:rPr lang="ar-JO" dirty="0" err="1" smtClean="0"/>
              <a:t>:</a:t>
            </a:r>
            <a:endParaRPr lang="ar-JO" dirty="0" smtClean="0"/>
          </a:p>
          <a:p>
            <a:pPr marL="914400" lvl="1" indent="-457200" algn="r">
              <a:buFont typeface="+mj-lt"/>
              <a:buAutoNum type="arabicPeriod"/>
            </a:pPr>
            <a:r>
              <a:rPr lang="ar-SA" sz="2400" b="1" dirty="0" smtClean="0"/>
              <a:t>التحديد الحالي</a:t>
            </a:r>
            <a:r>
              <a:rPr lang="ar-JO" sz="2400" b="1" dirty="0" err="1" smtClean="0"/>
              <a:t>:</a:t>
            </a:r>
            <a:r>
              <a:rPr lang="ar-JO" sz="2400" b="1" dirty="0" smtClean="0"/>
              <a:t> </a:t>
            </a:r>
            <a:r>
              <a:rPr lang="ar-SA" sz="2400" dirty="0" smtClean="0"/>
              <a:t>اختيار جزء المخطط المراد تنسيقه</a:t>
            </a:r>
            <a:endParaRPr lang="ar-JO" sz="2400" b="1" dirty="0" smtClean="0"/>
          </a:p>
          <a:p>
            <a:pPr marL="914400" lvl="1" indent="-457200" algn="r">
              <a:buFont typeface="+mj-lt"/>
              <a:buAutoNum type="arabicPeriod"/>
            </a:pPr>
            <a:r>
              <a:rPr lang="ar-SA" sz="2400" b="1" dirty="0" smtClean="0"/>
              <a:t>إدراج</a:t>
            </a:r>
            <a:r>
              <a:rPr lang="ar-JO" sz="2400" b="1" dirty="0" smtClean="0"/>
              <a:t> </a:t>
            </a:r>
            <a:r>
              <a:rPr lang="ar-JO" sz="2400" b="1" dirty="0" err="1" smtClean="0"/>
              <a:t>:</a:t>
            </a:r>
            <a:r>
              <a:rPr lang="ar-SA" sz="2400" dirty="0" smtClean="0"/>
              <a:t>إضافة صور أو أشكال أو مربع نص إلى المخطط الخاص بك</a:t>
            </a:r>
            <a:endParaRPr lang="ar-JO" sz="2400" b="1" dirty="0" smtClean="0"/>
          </a:p>
          <a:p>
            <a:pPr marL="914400" lvl="1" indent="-457200" algn="r">
              <a:buFont typeface="+mj-lt"/>
              <a:buAutoNum type="arabicPeriod"/>
            </a:pPr>
            <a:r>
              <a:rPr lang="ar-SA" sz="2400" b="1" dirty="0" smtClean="0"/>
              <a:t>تسميات</a:t>
            </a:r>
            <a:r>
              <a:rPr lang="ar-JO" sz="2400" b="1" dirty="0" err="1" smtClean="0"/>
              <a:t>:</a:t>
            </a:r>
            <a:r>
              <a:rPr lang="ar-JO" sz="2400" b="1" dirty="0" smtClean="0"/>
              <a:t> </a:t>
            </a:r>
            <a:r>
              <a:rPr lang="ar-SA" sz="2400" dirty="0" smtClean="0"/>
              <a:t>إضافة تسميات إلى أجزاء مختلفة من المخطط</a:t>
            </a:r>
            <a:endParaRPr lang="ar-JO" sz="2400" b="1" dirty="0" smtClean="0"/>
          </a:p>
          <a:p>
            <a:pPr marL="914400" lvl="1" indent="-457200" algn="r">
              <a:buFont typeface="+mj-lt"/>
              <a:buAutoNum type="arabicPeriod"/>
            </a:pPr>
            <a:r>
              <a:rPr lang="ar-SA" sz="2400" b="1" dirty="0" smtClean="0"/>
              <a:t>محاور</a:t>
            </a:r>
            <a:r>
              <a:rPr lang="ar-JO" sz="2400" b="1" dirty="0" smtClean="0"/>
              <a:t> </a:t>
            </a:r>
            <a:r>
              <a:rPr lang="ar-SA" sz="2400" dirty="0" smtClean="0"/>
              <a:t>: تغيير مظهر وتسميات المحاور وخطوط الشبكة</a:t>
            </a:r>
            <a:endParaRPr lang="ar-JO" sz="2400" b="1" dirty="0" smtClean="0"/>
          </a:p>
          <a:p>
            <a:pPr marL="914400" lvl="1" indent="-457200" algn="r">
              <a:buFont typeface="+mj-lt"/>
              <a:buAutoNum type="arabicPeriod"/>
            </a:pPr>
            <a:r>
              <a:rPr lang="ar-SA" sz="2400" b="1" dirty="0" smtClean="0"/>
              <a:t>الخلفية</a:t>
            </a:r>
            <a:r>
              <a:rPr lang="ar-JO" sz="2400" b="1" dirty="0" smtClean="0"/>
              <a:t> </a:t>
            </a:r>
            <a:r>
              <a:rPr lang="ar-SA" sz="2400" dirty="0" smtClean="0"/>
              <a:t>: تنسيق جدار وأرضية المخطط وناحية </a:t>
            </a:r>
            <a:r>
              <a:rPr lang="ar-SA" sz="2400" dirty="0" err="1" smtClean="0"/>
              <a:t>الرسم.</a:t>
            </a:r>
            <a:r>
              <a:rPr lang="ar-SA" sz="2400" dirty="0" smtClean="0"/>
              <a:t> يمكنك أيضاً تعديل خيارات الاستدارة ثلاثية الأبعاد</a:t>
            </a:r>
            <a:endParaRPr lang="ar-JO" sz="2400" b="1" dirty="0" smtClean="0"/>
          </a:p>
          <a:p>
            <a:pPr marL="914400" lvl="1" indent="-457200" algn="r">
              <a:buFont typeface="+mj-lt"/>
              <a:buAutoNum type="arabicPeriod"/>
            </a:pPr>
            <a:r>
              <a:rPr lang="ar-SA" sz="2400" b="1" dirty="0" smtClean="0"/>
              <a:t>تحليل</a:t>
            </a:r>
            <a:r>
              <a:rPr lang="ar-JO" sz="2400" b="1" dirty="0" smtClean="0"/>
              <a:t> </a:t>
            </a:r>
            <a:r>
              <a:rPr lang="ar-JO" sz="2400" b="1" dirty="0" err="1" smtClean="0"/>
              <a:t>:</a:t>
            </a:r>
            <a:r>
              <a:rPr lang="ar-JO" sz="2400" b="1" dirty="0" smtClean="0"/>
              <a:t> </a:t>
            </a:r>
            <a:r>
              <a:rPr lang="ar-SA" sz="2400" dirty="0" smtClean="0"/>
              <a:t>إضافة خطوط أو أشرطة إلى المخطط لإبراز اتجاه </a:t>
            </a:r>
            <a:r>
              <a:rPr lang="ar-SA" sz="2400" dirty="0" err="1" smtClean="0"/>
              <a:t>البيانات.</a:t>
            </a:r>
            <a:r>
              <a:rPr lang="ar-SA" sz="2400" dirty="0" smtClean="0"/>
              <a:t> هذه السمات غير مدعومة في كافة المخططات</a:t>
            </a:r>
          </a:p>
          <a:p>
            <a:endParaRPr lang="ar-SA" dirty="0"/>
          </a:p>
        </p:txBody>
      </p:sp>
      <p:pic>
        <p:nvPicPr>
          <p:cNvPr id="4" name="صورة 10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6172200" cy="1115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8077200" cy="4419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ar-SA" sz="2800" dirty="0" smtClean="0"/>
              <a:t>أخيراً، لدينا </a:t>
            </a:r>
            <a:r>
              <a:rPr lang="ar-SA" sz="2800" dirty="0" err="1" smtClean="0"/>
              <a:t>تبويبة</a:t>
            </a:r>
            <a:r>
              <a:rPr lang="ar-SA" sz="2800" dirty="0" smtClean="0"/>
              <a:t> تنسيق</a:t>
            </a:r>
            <a:r>
              <a:rPr lang="ar-JO" sz="2800" dirty="0" err="1" smtClean="0"/>
              <a:t>:</a:t>
            </a:r>
            <a:endParaRPr lang="ar-JO" sz="2800" dirty="0" smtClean="0"/>
          </a:p>
          <a:p>
            <a:pPr marL="971550" lvl="1" indent="-514350" algn="r">
              <a:buFont typeface="+mj-lt"/>
              <a:buAutoNum type="arabicPeriod"/>
            </a:pPr>
            <a:r>
              <a:rPr lang="ar-SA" b="1" dirty="0" smtClean="0"/>
              <a:t>التحديد الحالي</a:t>
            </a:r>
            <a:r>
              <a:rPr lang="ar-SA" dirty="0" smtClean="0"/>
              <a:t>: اختيار جزء المخطط المراد تنسيقه، أو فتح مربع حوار تنسيق لذلك العنصر، أو إعادة تعيين العنصر.</a:t>
            </a:r>
            <a:endParaRPr lang="en-US" dirty="0" smtClean="0"/>
          </a:p>
          <a:p>
            <a:pPr marL="971550" lvl="1" indent="-514350" algn="r">
              <a:buFont typeface="+mj-lt"/>
              <a:buAutoNum type="arabicPeriod"/>
            </a:pPr>
            <a:r>
              <a:rPr lang="ar-SA" b="1" dirty="0" smtClean="0"/>
              <a:t>أنماط الأشكال</a:t>
            </a:r>
            <a:r>
              <a:rPr lang="ar-SA" dirty="0" smtClean="0"/>
              <a:t>: اختيار نمط معين للعنصر المحدد، أو تنسيق تعبئته ومخططه التفصيلي وتأثيراته يدوياً.</a:t>
            </a:r>
            <a:endParaRPr lang="en-US" dirty="0" smtClean="0"/>
          </a:p>
          <a:p>
            <a:pPr marL="971550" lvl="1" indent="-514350" algn="r">
              <a:buFont typeface="+mj-lt"/>
              <a:buAutoNum type="arabicPeriod"/>
            </a:pPr>
            <a:r>
              <a:rPr lang="ar-SA" b="1" dirty="0" smtClean="0"/>
              <a:t>أنماط </a:t>
            </a:r>
            <a:r>
              <a:rPr lang="en-US" b="1" dirty="0" smtClean="0"/>
              <a:t>WordArt</a:t>
            </a:r>
            <a:r>
              <a:rPr lang="ar-SA" dirty="0" smtClean="0"/>
              <a:t>: اختيار نمط معين للنص المحدد، أو تنسيق تعبئته ومخططه التفصيلي وتأثيراته يدوياً.</a:t>
            </a:r>
            <a:endParaRPr lang="en-US" dirty="0" smtClean="0"/>
          </a:p>
          <a:p>
            <a:pPr marL="971550" lvl="1" indent="-514350" algn="r">
              <a:buFont typeface="+mj-lt"/>
              <a:buAutoNum type="arabicPeriod"/>
            </a:pPr>
            <a:r>
              <a:rPr lang="ar-SA" b="1" dirty="0" smtClean="0"/>
              <a:t>ترتيب</a:t>
            </a:r>
            <a:r>
              <a:rPr lang="ar-SA" dirty="0" smtClean="0"/>
              <a:t>: إحضار العنصر الحالي إلى الأمام أو إرساله إلى الخلف ضمن مجموعة كائنات؛ أو محاذاة واستدارة وتجميع العنصر؛ أو عرض جزء </a:t>
            </a:r>
            <a:r>
              <a:rPr lang="ar-SA" dirty="0" err="1" smtClean="0"/>
              <a:t>التحديد.</a:t>
            </a:r>
            <a:r>
              <a:rPr lang="ar-SA" dirty="0" smtClean="0"/>
              <a:t>  </a:t>
            </a:r>
            <a:endParaRPr lang="en-US" dirty="0" smtClean="0"/>
          </a:p>
          <a:p>
            <a:pPr marL="971550" lvl="1" indent="-514350" algn="r">
              <a:buFont typeface="+mj-lt"/>
              <a:buAutoNum type="arabicPeriod"/>
            </a:pPr>
            <a:r>
              <a:rPr lang="ar-SA" b="1" dirty="0" smtClean="0"/>
              <a:t>الحجم</a:t>
            </a:r>
            <a:r>
              <a:rPr lang="ar-SA" dirty="0" smtClean="0"/>
              <a:t>: تعيين حجم العنصر الحالي</a:t>
            </a:r>
            <a:endParaRPr lang="en-US" dirty="0" smtClean="0"/>
          </a:p>
        </p:txBody>
      </p:sp>
      <p:pic>
        <p:nvPicPr>
          <p:cNvPr id="7" name="صورة 10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53000"/>
            <a:ext cx="6324600" cy="1059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096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تحرير بيانات المخطط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143000"/>
            <a:ext cx="7391400" cy="4953000"/>
          </a:xfrm>
        </p:spPr>
        <p:txBody>
          <a:bodyPr>
            <a:normAutofit/>
          </a:bodyPr>
          <a:lstStyle/>
          <a:p>
            <a:r>
              <a:rPr lang="ar-JO" dirty="0" smtClean="0"/>
              <a:t> </a:t>
            </a:r>
            <a:r>
              <a:rPr lang="ar-SA" dirty="0" smtClean="0"/>
              <a:t>إن كنت بحاجة إلى إجراء تغييرات على بيانات المخطط، قم بالنقر على أمر تحرير البيانات في </a:t>
            </a:r>
            <a:r>
              <a:rPr lang="ar-SA" dirty="0" err="1" smtClean="0"/>
              <a:t>تبويبة</a:t>
            </a:r>
            <a:r>
              <a:rPr lang="ar-SA" dirty="0" smtClean="0"/>
              <a:t> أدوات </a:t>
            </a:r>
            <a:r>
              <a:rPr lang="ar-SA" dirty="0" err="1" smtClean="0"/>
              <a:t>المخطط </a:t>
            </a:r>
            <a:r>
              <a:rPr lang="ar-SA" dirty="0" smtClean="0"/>
              <a:t>← تصميم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/>
              <a:t>تغيير مظهر المخطط</a:t>
            </a:r>
            <a:endParaRPr lang="ar-JO" b="1" u="sng" dirty="0" smtClean="0"/>
          </a:p>
          <a:p>
            <a:r>
              <a:rPr lang="ar-SA" dirty="0" smtClean="0"/>
              <a:t>إذا أردت تغيير مظهر المخطط الخاص بك، فإنه يوجد طرق قليلة يمكنك من خلالها القيام </a:t>
            </a:r>
            <a:r>
              <a:rPr lang="ar-SA" dirty="0" err="1" smtClean="0"/>
              <a:t>بذلك.</a:t>
            </a:r>
            <a:r>
              <a:rPr lang="ar-SA" dirty="0" smtClean="0"/>
              <a:t> ومن أجل تغيير نوع </a:t>
            </a:r>
            <a:r>
              <a:rPr lang="ar-SA" dirty="0" err="1" smtClean="0"/>
              <a:t>المخطط </a:t>
            </a:r>
            <a:r>
              <a:rPr lang="ar-SA" dirty="0" smtClean="0"/>
              <a:t>(مثلا من مخطط عمود إلى مخطط خط)، قم بالنقر على أمر تغيير نوع المخطط في </a:t>
            </a:r>
            <a:r>
              <a:rPr lang="ar-SA" dirty="0" err="1" smtClean="0"/>
              <a:t>تبويبة</a:t>
            </a:r>
            <a:r>
              <a:rPr lang="ar-SA" dirty="0" smtClean="0"/>
              <a:t> أدوات </a:t>
            </a:r>
            <a:r>
              <a:rPr lang="ar-SA" dirty="0" err="1" smtClean="0"/>
              <a:t>المخطط </a:t>
            </a:r>
            <a:r>
              <a:rPr lang="ar-SA" dirty="0" smtClean="0"/>
              <a:t>← تصميم</a:t>
            </a:r>
            <a:endParaRPr lang="en-US" dirty="0" smtClean="0"/>
          </a:p>
          <a:p>
            <a:r>
              <a:rPr lang="ar-JO" dirty="0" smtClean="0"/>
              <a:t> </a:t>
            </a:r>
            <a:endParaRPr lang="en-US" dirty="0" smtClean="0"/>
          </a:p>
          <a:p>
            <a:endParaRPr lang="ar-JO" dirty="0" smtClean="0"/>
          </a:p>
          <a:p>
            <a:endParaRPr lang="ar-JO" dirty="0" smtClean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533399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ar-SA" sz="2800" dirty="0" smtClean="0"/>
              <a:t>الدرس 8-7: إدراج </a:t>
            </a:r>
            <a:r>
              <a:rPr lang="en-US" sz="2800" dirty="0" err="1" smtClean="0"/>
              <a:t>SmartArt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838200"/>
            <a:ext cx="8458200" cy="5181600"/>
          </a:xfrm>
        </p:spPr>
        <p:txBody>
          <a:bodyPr>
            <a:noAutofit/>
          </a:bodyPr>
          <a:lstStyle/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إدراج </a:t>
            </a:r>
            <a:r>
              <a:rPr lang="en-US" sz="2800" b="1" u="sng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SmartArt</a:t>
            </a:r>
            <a:endParaRPr lang="en-US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/>
            <a:r>
              <a:rPr lang="ar-SA" dirty="0" smtClean="0"/>
              <a:t>من أجل إضافة </a:t>
            </a:r>
            <a:r>
              <a:rPr lang="en-US" dirty="0" err="1" smtClean="0"/>
              <a:t>SmartArt</a:t>
            </a:r>
            <a:r>
              <a:rPr lang="ar-SA" dirty="0" smtClean="0"/>
              <a:t> إلى شريحة ما، قم بالنقر على </a:t>
            </a:r>
            <a:r>
              <a:rPr lang="ar-SA" dirty="0" err="1" smtClean="0"/>
              <a:t>إدراج ←</a:t>
            </a:r>
            <a:r>
              <a:rPr lang="ar-SA" dirty="0" smtClean="0"/>
              <a:t> </a:t>
            </a:r>
            <a:r>
              <a:rPr lang="en-US" dirty="0" err="1" smtClean="0"/>
              <a:t>SmartArt</a:t>
            </a:r>
            <a:r>
              <a:rPr lang="ar-SA" dirty="0" smtClean="0"/>
              <a:t>، أو قم بالنقر على العنصر النائب لرسومات </a:t>
            </a:r>
            <a:r>
              <a:rPr lang="en-US" dirty="0" err="1" smtClean="0"/>
              <a:t>SmartArt</a:t>
            </a:r>
            <a:r>
              <a:rPr lang="ar-SA" dirty="0" smtClean="0"/>
              <a:t> إن كان متاحاً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إضافة نص</a:t>
            </a:r>
            <a:endParaRPr lang="en-US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/>
            <a:r>
              <a:rPr lang="ar-SA" dirty="0" smtClean="0"/>
              <a:t>من أجل إضافة نص إلى الرسم البياني، قم ببساطة بالنقر </a:t>
            </a:r>
            <a:r>
              <a:rPr lang="ar-SA" dirty="0" err="1" smtClean="0"/>
              <a:t>على </a:t>
            </a:r>
            <a:r>
              <a:rPr lang="ar-SA" dirty="0" smtClean="0"/>
              <a:t>[نص] واطبع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إضافة صور</a:t>
            </a:r>
            <a:endParaRPr lang="en-US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0"/>
            <a:r>
              <a:rPr lang="ar-SA" dirty="0" smtClean="0"/>
              <a:t>تقدم بعض الرسومات، كالمثال الذي نستخدمه هنا، خيار تضمين صور </a:t>
            </a:r>
            <a:r>
              <a:rPr lang="ar-SA" dirty="0" err="1" smtClean="0"/>
              <a:t>معينة.</a:t>
            </a:r>
            <a:r>
              <a:rPr lang="ar-SA" dirty="0" smtClean="0"/>
              <a:t> قم فقط بالنقر على رمز الصورة لإضافة صورة</a:t>
            </a:r>
            <a:endParaRPr lang="en-US" dirty="0" smtClean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28600"/>
            <a:ext cx="7772400" cy="5791200"/>
          </a:xfrm>
        </p:spPr>
        <p:txBody>
          <a:bodyPr>
            <a:normAutofit/>
          </a:bodyPr>
          <a:lstStyle/>
          <a:p>
            <a:r>
              <a:rPr lang="ar-SA" dirty="0" smtClean="0"/>
              <a:t>نبذة عن </a:t>
            </a:r>
            <a:r>
              <a:rPr lang="ar-SA" dirty="0" err="1" smtClean="0"/>
              <a:t>تبويبات</a:t>
            </a:r>
            <a:r>
              <a:rPr lang="ar-SA" dirty="0" smtClean="0"/>
              <a:t> أدوات </a:t>
            </a:r>
            <a:r>
              <a:rPr lang="en-US" dirty="0" err="1" smtClean="0"/>
              <a:t>SmartArt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err="1" smtClean="0"/>
              <a:t>التبويبة</a:t>
            </a:r>
            <a:r>
              <a:rPr lang="ar-SA" dirty="0" smtClean="0"/>
              <a:t> الأولى هي تصميم</a:t>
            </a:r>
            <a:r>
              <a:rPr lang="ar-JO" dirty="0" smtClean="0"/>
              <a:t> </a:t>
            </a:r>
            <a:r>
              <a:rPr lang="ar-SA" dirty="0" smtClean="0"/>
              <a:t>وهي تشتمل على المجموعات التالية</a:t>
            </a:r>
            <a:r>
              <a:rPr lang="ar-JO" dirty="0" err="1" smtClean="0"/>
              <a:t>:</a:t>
            </a:r>
            <a:endParaRPr lang="ar-JO" dirty="0" smtClean="0"/>
          </a:p>
          <a:p>
            <a:pPr marL="971550" lvl="1" indent="-514350" algn="r">
              <a:buFont typeface="+mj-lt"/>
              <a:buAutoNum type="arabicParenR"/>
            </a:pPr>
            <a:r>
              <a:rPr lang="ar-SA" b="1" dirty="0" smtClean="0"/>
              <a:t>إنشاء رسم</a:t>
            </a:r>
            <a:r>
              <a:rPr lang="ar-SA" dirty="0" smtClean="0"/>
              <a:t>: تحتوي على أوامر لتعديل الأشكال والمعلومات في الرسم.</a:t>
            </a:r>
            <a:endParaRPr lang="en-US" dirty="0" smtClean="0"/>
          </a:p>
          <a:p>
            <a:pPr marL="971550" lvl="1" indent="-514350" algn="r">
              <a:buFont typeface="+mj-lt"/>
              <a:buAutoNum type="arabicParenR"/>
            </a:pPr>
            <a:r>
              <a:rPr lang="ar-SA" b="1" dirty="0" err="1" smtClean="0"/>
              <a:t>تخطيطات</a:t>
            </a:r>
            <a:r>
              <a:rPr lang="ar-SA" dirty="0" smtClean="0"/>
              <a:t>: تغيير تخطيط المعلومات.</a:t>
            </a:r>
            <a:endParaRPr lang="en-US" dirty="0" smtClean="0"/>
          </a:p>
          <a:p>
            <a:pPr marL="971550" lvl="1" indent="-514350" algn="r">
              <a:buFont typeface="+mj-lt"/>
              <a:buAutoNum type="arabicParenR"/>
            </a:pPr>
            <a:r>
              <a:rPr lang="ar-SA" b="1" dirty="0" smtClean="0"/>
              <a:t>أنماط </a:t>
            </a:r>
            <a:r>
              <a:rPr lang="en-US" b="1" dirty="0" err="1" smtClean="0"/>
              <a:t>SmartArt</a:t>
            </a:r>
            <a:r>
              <a:rPr lang="ar-SA" dirty="0" smtClean="0"/>
              <a:t>: تغيير اللون أو النمط المرئي الكلي للرسم.</a:t>
            </a:r>
            <a:endParaRPr lang="en-US" dirty="0" smtClean="0"/>
          </a:p>
          <a:p>
            <a:pPr marL="971550" lvl="1" indent="-514350" algn="r">
              <a:buFont typeface="+mj-lt"/>
              <a:buAutoNum type="arabicParenR"/>
            </a:pPr>
            <a:r>
              <a:rPr lang="ar-SA" b="1" dirty="0" smtClean="0"/>
              <a:t>إعادة تعيين</a:t>
            </a:r>
            <a:r>
              <a:rPr lang="ar-SA" dirty="0" smtClean="0"/>
              <a:t>: إعادة تعيين الرسم إلى نمط تنسيقه </a:t>
            </a:r>
            <a:r>
              <a:rPr lang="ar-SA" dirty="0" err="1" smtClean="0"/>
              <a:t>الافتراضي.</a:t>
            </a:r>
            <a:r>
              <a:rPr lang="ar-SA" dirty="0" smtClean="0"/>
              <a:t> ويحتوي أيضاً على أمر لتحويله إلى أشكال أو نص</a:t>
            </a:r>
            <a:endParaRPr lang="ar-JO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ar-SA" dirty="0" err="1" smtClean="0"/>
              <a:t>التبويبة</a:t>
            </a:r>
            <a:r>
              <a:rPr lang="ar-SA" dirty="0" smtClean="0"/>
              <a:t> الثانية هي تنسيق</a:t>
            </a:r>
            <a:r>
              <a:rPr lang="ar-JO" dirty="0" smtClean="0"/>
              <a:t> </a:t>
            </a:r>
            <a:r>
              <a:rPr lang="ar-SA" dirty="0" smtClean="0"/>
              <a:t>وهي تشتمل على المجموعات التالية</a:t>
            </a:r>
            <a:r>
              <a:rPr lang="ar-JO" dirty="0" err="1" smtClean="0"/>
              <a:t>:</a:t>
            </a:r>
            <a:endParaRPr lang="ar-JO" dirty="0" smtClean="0"/>
          </a:p>
          <a:p>
            <a:pPr marL="971550" lvl="1" indent="-514350" algn="r">
              <a:buFont typeface="+mj-lt"/>
              <a:buAutoNum type="arabicParenR"/>
            </a:pPr>
            <a:r>
              <a:rPr lang="ar-SA" b="1" dirty="0" smtClean="0"/>
              <a:t>أشكال</a:t>
            </a:r>
            <a:r>
              <a:rPr lang="ar-SA" dirty="0" smtClean="0"/>
              <a:t>: تحرير الشكل في رسم ثنائي الأبعاد</a:t>
            </a:r>
            <a:endParaRPr lang="ar-JO" dirty="0" smtClean="0"/>
          </a:p>
          <a:p>
            <a:pPr marL="971550" lvl="1" indent="-514350" algn="r">
              <a:buFont typeface="+mj-lt"/>
              <a:buAutoNum type="arabicParenR"/>
            </a:pPr>
            <a:r>
              <a:rPr lang="ar-SA" b="1" dirty="0" smtClean="0"/>
              <a:t>أنماط الأشكال</a:t>
            </a:r>
            <a:r>
              <a:rPr lang="ar-SA" dirty="0" smtClean="0"/>
              <a:t>: اختيار نمط معين للشكل المحدد</a:t>
            </a:r>
            <a:endParaRPr lang="ar-JO" dirty="0" smtClean="0"/>
          </a:p>
          <a:p>
            <a:pPr marL="971550" lvl="1" indent="-514350" algn="r">
              <a:buFont typeface="+mj-lt"/>
              <a:buAutoNum type="arabicParenR"/>
            </a:pPr>
            <a:r>
              <a:rPr lang="ar-SA" b="1" dirty="0" smtClean="0"/>
              <a:t>أنماط </a:t>
            </a:r>
            <a:r>
              <a:rPr lang="en-US" b="1" dirty="0" smtClean="0"/>
              <a:t>WordArt</a:t>
            </a:r>
            <a:r>
              <a:rPr lang="ar-SA" dirty="0" smtClean="0"/>
              <a:t>: اختيار نمط معين للنص المحدد</a:t>
            </a:r>
            <a:endParaRPr lang="ar-JO" dirty="0" smtClean="0"/>
          </a:p>
          <a:p>
            <a:pPr marL="971550" lvl="1" indent="-514350" algn="r">
              <a:buFont typeface="+mj-lt"/>
              <a:buAutoNum type="arabicParenR"/>
            </a:pPr>
            <a:r>
              <a:rPr lang="ar-SA" b="1" dirty="0" smtClean="0"/>
              <a:t>ترتيب</a:t>
            </a:r>
            <a:r>
              <a:rPr lang="ar-SA" dirty="0" smtClean="0"/>
              <a:t>: إحضار العنصر الحالي إلى الأمام أو إرساله إلى الخلف</a:t>
            </a:r>
            <a:endParaRPr lang="ar-JO" dirty="0" smtClean="0"/>
          </a:p>
          <a:p>
            <a:pPr marL="971550" lvl="1" indent="-514350" algn="r">
              <a:buFont typeface="+mj-lt"/>
              <a:buAutoNum type="arabicParenR"/>
            </a:pPr>
            <a:r>
              <a:rPr lang="ar-SA" b="1" dirty="0" smtClean="0"/>
              <a:t>الحجم</a:t>
            </a:r>
            <a:r>
              <a:rPr lang="ar-SA" dirty="0" smtClean="0"/>
              <a:t>: تعيين حجم العنصر المحدد</a:t>
            </a:r>
            <a:endParaRPr lang="ar-JO" dirty="0" smtClean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857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نقل </a:t>
            </a:r>
            <a:r>
              <a:rPr lang="en-US" sz="2800" dirty="0" err="1" smtClean="0"/>
              <a:t>SmartArt</a:t>
            </a:r>
            <a:r>
              <a:rPr lang="en-US" sz="2800" dirty="0" smtClean="0"/>
              <a:t> </a:t>
            </a:r>
            <a:r>
              <a:rPr lang="ar-SA" sz="2800" dirty="0" smtClean="0"/>
              <a:t>وإعادة التحكم بحجمه وحذفه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800600"/>
          </a:xfrm>
        </p:spPr>
        <p:txBody>
          <a:bodyPr>
            <a:normAutofit/>
          </a:bodyPr>
          <a:lstStyle/>
          <a:p>
            <a:r>
              <a:rPr lang="ar-SA" dirty="0" smtClean="0"/>
              <a:t>يمكنك تحرير الرسم تماماً مثل أي كائنات </a:t>
            </a:r>
            <a:r>
              <a:rPr lang="ar-SA" dirty="0" err="1" smtClean="0"/>
              <a:t>أخرى.</a:t>
            </a:r>
            <a:r>
              <a:rPr lang="ar-SA" dirty="0" smtClean="0"/>
              <a:t> ومن أجل نقله، قم بنقر وسحب الحدود الخارجية</a:t>
            </a:r>
            <a:r>
              <a:rPr lang="ar-JO" dirty="0" smtClean="0"/>
              <a:t> </a:t>
            </a:r>
            <a:r>
              <a:rPr lang="ar-JO" dirty="0" err="1" smtClean="0"/>
              <a:t>،</a:t>
            </a:r>
            <a:r>
              <a:rPr lang="ar-JO" dirty="0" smtClean="0"/>
              <a:t> </a:t>
            </a:r>
            <a:r>
              <a:rPr lang="ar-SA" dirty="0" smtClean="0"/>
              <a:t>ومن أجل إعادة التحكم بحجمه، قم بسحب إحدى أدوات التحكم المنقّطة إلى الخارج</a:t>
            </a:r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8-8: تنسيق </a:t>
            </a:r>
            <a:r>
              <a:rPr lang="en-US" sz="2800" dirty="0" err="1" smtClean="0"/>
              <a:t>SmartArt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838200"/>
            <a:ext cx="8534400" cy="5181600"/>
          </a:xfrm>
        </p:spPr>
        <p:txBody>
          <a:bodyPr>
            <a:normAutofit/>
          </a:bodyPr>
          <a:lstStyle/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تغيير التخطيط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التغيير إلى نوع مختلف من التخطيط </a:t>
            </a:r>
            <a:endParaRPr lang="en-US" dirty="0" smtClean="0"/>
          </a:p>
          <a:p>
            <a:r>
              <a:rPr lang="ar-SA" dirty="0" smtClean="0"/>
              <a:t>قم ببساطة بالنقر على صورة كبيرة معينة في مجموعة </a:t>
            </a:r>
            <a:r>
              <a:rPr lang="ar-SA" dirty="0" err="1" smtClean="0"/>
              <a:t>تخطيطات.</a:t>
            </a:r>
            <a:r>
              <a:rPr lang="ar-SA" dirty="0" smtClean="0"/>
              <a:t> سترى معاينة أثناء تمرير مؤشر </a:t>
            </a:r>
            <a:r>
              <a:rPr lang="ar-SA" dirty="0" err="1" smtClean="0"/>
              <a:t>الماوس</a:t>
            </a:r>
            <a:r>
              <a:rPr lang="ar-SA" dirty="0" smtClean="0"/>
              <a:t> على كل تخطيط</a:t>
            </a:r>
            <a:endParaRPr lang="en-US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إعادة تلوين </a:t>
            </a:r>
            <a:r>
              <a:rPr lang="en-US" sz="2800" b="1" u="sng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SmartArt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إعادة تلوين رسم </a:t>
            </a:r>
            <a:r>
              <a:rPr lang="en-US" dirty="0" err="1" smtClean="0"/>
              <a:t>SmartArt</a:t>
            </a:r>
            <a:r>
              <a:rPr lang="ar-SA" dirty="0" smtClean="0"/>
              <a:t>، قم ببساطة بالنقر على أمر تغيير الألوان في </a:t>
            </a:r>
            <a:r>
              <a:rPr lang="ar-SA" dirty="0" err="1" smtClean="0"/>
              <a:t>تبويبة</a:t>
            </a:r>
            <a:r>
              <a:rPr lang="ar-SA" dirty="0" smtClean="0"/>
              <a:t> أدوات </a:t>
            </a:r>
            <a:r>
              <a:rPr lang="en-US" dirty="0" err="1" smtClean="0"/>
              <a:t>SmartArt</a:t>
            </a:r>
            <a:r>
              <a:rPr lang="en-US" dirty="0" smtClean="0"/>
              <a:t> </a:t>
            </a:r>
            <a:r>
              <a:rPr lang="ar-SA" dirty="0" smtClean="0"/>
              <a:t>← تصميم وانقر على لون معين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31825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حذف الشرائح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7010400" cy="4724400"/>
          </a:xfrm>
        </p:spPr>
        <p:txBody>
          <a:bodyPr>
            <a:normAutofit/>
          </a:bodyPr>
          <a:lstStyle/>
          <a:p>
            <a:r>
              <a:rPr lang="ar-SA" dirty="0" smtClean="0"/>
              <a:t>من أجل حذف شريحة ما، قم بالنقر بالزر الأيمن في جزء الشرائح وانقر على حذف شريحة</a:t>
            </a:r>
            <a:endParaRPr lang="ar-JO" dirty="0" smtClean="0"/>
          </a:p>
          <a:p>
            <a:r>
              <a:rPr lang="ar-SA" dirty="0" smtClean="0"/>
              <a:t>يمكنك أيضاً النقر في جزء الشرائح لاختيار الشريحة ثم الضغط على زر </a:t>
            </a:r>
            <a:r>
              <a:rPr lang="en-US" dirty="0" smtClean="0"/>
              <a:t>Backspace</a:t>
            </a:r>
            <a:r>
              <a:rPr lang="ar-SA" dirty="0" smtClean="0"/>
              <a:t> أو </a:t>
            </a:r>
            <a:r>
              <a:rPr lang="en-US" dirty="0" smtClean="0"/>
              <a:t>Delete</a:t>
            </a:r>
            <a:r>
              <a:rPr lang="ar-SA" dirty="0" smtClean="0"/>
              <a:t> على لوحة المفاتيح الخاصة بك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5343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تغيير نمط التأثيرات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609600"/>
            <a:ext cx="7772400" cy="4953000"/>
          </a:xfrm>
        </p:spPr>
        <p:txBody>
          <a:bodyPr>
            <a:normAutofit lnSpcReduction="10000"/>
          </a:bodyPr>
          <a:lstStyle/>
          <a:p>
            <a:r>
              <a:rPr lang="ar-SA" dirty="0" smtClean="0"/>
              <a:t>من أجل تغيير التأثيرات المطبقة على الرسم، قم بالنقر على صورة كبيرة في مجموعة أنماط </a:t>
            </a:r>
            <a:r>
              <a:rPr lang="en-US" dirty="0" err="1" smtClean="0"/>
              <a:t>SmartArt</a:t>
            </a:r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إعادة تعيين الرسم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إذا قمت بإجراء تغييرات على التنسيق وتود إلغائها، قم بالنقر على أمر إعادة تعيين الرسم في </a:t>
            </a:r>
            <a:r>
              <a:rPr lang="ar-SA" dirty="0" err="1" smtClean="0"/>
              <a:t>تبويبة</a:t>
            </a:r>
            <a:r>
              <a:rPr lang="ar-SA" dirty="0" smtClean="0"/>
              <a:t> أدوات </a:t>
            </a:r>
            <a:r>
              <a:rPr lang="en-US" dirty="0" err="1" smtClean="0"/>
              <a:t>SmartArt</a:t>
            </a:r>
            <a:r>
              <a:rPr lang="en-US" dirty="0" smtClean="0"/>
              <a:t> </a:t>
            </a:r>
            <a:r>
              <a:rPr lang="ar-SA" dirty="0" smtClean="0"/>
              <a:t>← تصميم</a:t>
            </a:r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تحويل الرسم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إذا أردت تغيير الرسم إلى تنسيق غير </a:t>
            </a:r>
            <a:r>
              <a:rPr lang="en-US" dirty="0" err="1" smtClean="0"/>
              <a:t>SmartArt</a:t>
            </a:r>
            <a:r>
              <a:rPr lang="ar-SA" dirty="0" smtClean="0"/>
              <a:t>، يمكنك استخدام أمر تحويل في </a:t>
            </a:r>
            <a:r>
              <a:rPr lang="ar-SA" dirty="0" err="1" smtClean="0"/>
              <a:t>تبويبة</a:t>
            </a:r>
            <a:r>
              <a:rPr lang="ar-SA" dirty="0" smtClean="0"/>
              <a:t> أدوات </a:t>
            </a:r>
            <a:r>
              <a:rPr lang="en-US" dirty="0" err="1" smtClean="0"/>
              <a:t>SmartArt</a:t>
            </a:r>
            <a:r>
              <a:rPr lang="en-US" dirty="0" smtClean="0"/>
              <a:t> </a:t>
            </a:r>
            <a:r>
              <a:rPr lang="ar-SA" dirty="0" smtClean="0"/>
              <a:t>← تصميم</a:t>
            </a:r>
            <a:endParaRPr lang="ar-JO" dirty="0" smtClean="0"/>
          </a:p>
          <a:p>
            <a:endParaRPr lang="ar-SA" dirty="0"/>
          </a:p>
        </p:txBody>
      </p:sp>
      <p:pic>
        <p:nvPicPr>
          <p:cNvPr id="5" name="صورة 129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657600" cy="75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صورة 170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1717675" cy="962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00600"/>
            <a:ext cx="16192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09601"/>
          </a:xfrm>
        </p:spPr>
        <p:txBody>
          <a:bodyPr>
            <a:noAutofit/>
          </a:bodyPr>
          <a:lstStyle/>
          <a:p>
            <a:pPr algn="ctr"/>
            <a:r>
              <a:rPr lang="ar-SA" sz="2800" dirty="0" smtClean="0"/>
              <a:t>الدرس 1-3: العمل على العرض التقديمي الخاص بك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371600"/>
            <a:ext cx="6934200" cy="4724400"/>
          </a:xfrm>
        </p:spPr>
        <p:txBody>
          <a:bodyPr>
            <a:norm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حفظ الملفات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حفظ ملف معين، قم بالنقر على رمز حفظ في شريط أدوات الوصول السريع، أو قم بالنقر على ملف </a:t>
            </a:r>
            <a:r>
              <a:rPr lang="ar-JO" dirty="0" err="1" smtClean="0"/>
              <a:t>-</a:t>
            </a:r>
            <a:r>
              <a:rPr lang="ar-JO" dirty="0" smtClean="0"/>
              <a:t> </a:t>
            </a:r>
            <a:r>
              <a:rPr lang="ar-SA" dirty="0" smtClean="0"/>
              <a:t>حفظ، أو استخدم الاختصار </a:t>
            </a:r>
            <a:r>
              <a:rPr lang="en-US" dirty="0" smtClean="0"/>
              <a:t>Ctrl + S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فتح الملفات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إعادة فتح ملف محفوظ، قم بالنقر على ملف← فتح أو استخدم الاختصار </a:t>
            </a:r>
            <a:r>
              <a:rPr lang="en-US" dirty="0" smtClean="0"/>
              <a:t>Ctrl + O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31825"/>
          </a:xfrm>
        </p:spPr>
        <p:txBody>
          <a:bodyPr>
            <a:normAutofit/>
          </a:bodyPr>
          <a:lstStyle/>
          <a:p>
            <a:r>
              <a:rPr lang="ar-SA" sz="2700" dirty="0" smtClean="0"/>
              <a:t>استخدام قائمة أخير</a:t>
            </a:r>
            <a:endParaRPr lang="ar-SA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143000"/>
            <a:ext cx="6934200" cy="4953000"/>
          </a:xfrm>
        </p:spPr>
        <p:txBody>
          <a:bodyPr>
            <a:normAutofit lnSpcReduction="10000"/>
          </a:bodyPr>
          <a:lstStyle/>
          <a:p>
            <a:r>
              <a:rPr lang="ar-SA" dirty="0" smtClean="0"/>
              <a:t>من الطرق الأخرى لفتح العروض </a:t>
            </a:r>
            <a:r>
              <a:rPr lang="ar-SA" dirty="0" err="1" smtClean="0"/>
              <a:t>التقديمية</a:t>
            </a:r>
            <a:r>
              <a:rPr lang="ar-SA" dirty="0" smtClean="0"/>
              <a:t> هي قائمة </a:t>
            </a:r>
            <a:r>
              <a:rPr lang="ar-SA" dirty="0" err="1" smtClean="0"/>
              <a:t>أخير.</a:t>
            </a:r>
            <a:r>
              <a:rPr lang="ar-SA" dirty="0" smtClean="0"/>
              <a:t> إذا قمت بالنقر على ملف←أخير، سترى قائمة بالعروض </a:t>
            </a:r>
            <a:r>
              <a:rPr lang="ar-SA" dirty="0" err="1" smtClean="0"/>
              <a:t>التقديمية</a:t>
            </a:r>
            <a:r>
              <a:rPr lang="ar-SA" dirty="0" smtClean="0"/>
              <a:t> الأخيرة وأماكن فتحها</a:t>
            </a:r>
            <a:endParaRPr lang="ar-JO" dirty="0" smtClean="0"/>
          </a:p>
          <a:p>
            <a:r>
              <a:rPr lang="ar-SA" dirty="0" smtClean="0"/>
              <a:t>ويمكنك النقر، إن رغبت، على رمز دبوس الإضافة</a:t>
            </a:r>
            <a:r>
              <a:rPr lang="ar-JO" dirty="0" err="1" smtClean="0"/>
              <a:t>/</a:t>
            </a:r>
            <a:r>
              <a:rPr lang="ar-SA" dirty="0" smtClean="0"/>
              <a:t>التثبيت للاحتفاظ بوثيقة محددة في قائمة </a:t>
            </a:r>
            <a:r>
              <a:rPr lang="ar-SA" dirty="0" err="1" smtClean="0"/>
              <a:t>أخير.</a:t>
            </a:r>
            <a:r>
              <a:rPr lang="ar-SA" dirty="0" smtClean="0"/>
              <a:t> ومن أجل إزالة الوثيقة، قم بالنقر على رمز دبوس الإضافة مرة أخرى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/>
              <a:t>التبديل بين الملفات المفتوحة</a:t>
            </a:r>
            <a:endParaRPr lang="en-US" b="1" u="sng" dirty="0" smtClean="0"/>
          </a:p>
          <a:p>
            <a:r>
              <a:rPr lang="ar-SA" dirty="0" smtClean="0"/>
              <a:t>هنالك طرق قليلة للتبديل بين العروض </a:t>
            </a:r>
            <a:r>
              <a:rPr lang="ar-SA" dirty="0" err="1" smtClean="0"/>
              <a:t>التقديمية</a:t>
            </a:r>
            <a:r>
              <a:rPr lang="ar-SA" dirty="0" smtClean="0"/>
              <a:t> المفتوحة في برنامج </a:t>
            </a:r>
            <a:r>
              <a:rPr lang="ar-SA" dirty="0" err="1" smtClean="0"/>
              <a:t>باوربوينت.</a:t>
            </a:r>
            <a:r>
              <a:rPr lang="ar-SA" dirty="0" smtClean="0"/>
              <a:t> وإحدى الطرق هو النقر على </a:t>
            </a:r>
            <a:r>
              <a:rPr lang="ar-SA" dirty="0" err="1" smtClean="0"/>
              <a:t>تبويبة</a:t>
            </a:r>
            <a:r>
              <a:rPr lang="ar-SA" dirty="0" smtClean="0"/>
              <a:t> عرض، والنقر على تبديل النوافذ، والنقر على العرض التقديمي الذي تود التبديل إليه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799"/>
          </a:xfrm>
        </p:spPr>
        <p:txBody>
          <a:bodyPr>
            <a:noAutofit/>
          </a:bodyPr>
          <a:lstStyle/>
          <a:p>
            <a:r>
              <a:rPr lang="ar-SA" sz="2800" dirty="0" smtClean="0"/>
              <a:t>إغلاق الملفات 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066800"/>
            <a:ext cx="7772400" cy="4953000"/>
          </a:xfrm>
        </p:spPr>
        <p:txBody>
          <a:bodyPr>
            <a:normAutofit/>
          </a:bodyPr>
          <a:lstStyle/>
          <a:p>
            <a:r>
              <a:rPr lang="ar-SA" dirty="0" smtClean="0"/>
              <a:t>من أجل إغلاق عرض تقديمي واحد، وليس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، قم بالنقر على ملف←إغلاق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199"/>
            <a:ext cx="7772400" cy="533401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1-4: تحرير العرض التقديمي الخاص بك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762000"/>
            <a:ext cx="7391400" cy="5257800"/>
          </a:xfrm>
        </p:spPr>
        <p:txBody>
          <a:bodyPr>
            <a:normAutofit/>
          </a:bodyPr>
          <a:lstStyle/>
          <a:p>
            <a:r>
              <a:rPr lang="ar-SA" sz="25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جزء الشرائح/المخطط التفصيلي</a:t>
            </a:r>
            <a:endParaRPr lang="ar-JO" sz="25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لقد استخدمنا حتى الآن جزء </a:t>
            </a:r>
            <a:r>
              <a:rPr lang="ar-SA" dirty="0" err="1" smtClean="0"/>
              <a:t>الشرائح.</a:t>
            </a:r>
            <a:r>
              <a:rPr lang="ar-SA" dirty="0" smtClean="0"/>
              <a:t> وهذا يعطيك عرض صورة مصغرة لكل </a:t>
            </a:r>
            <a:r>
              <a:rPr lang="ar-SA" dirty="0" err="1" smtClean="0"/>
              <a:t>شريحة.</a:t>
            </a:r>
            <a:r>
              <a:rPr lang="ar-SA" dirty="0" smtClean="0"/>
              <a:t> وللعمل على شريحة مختلفة، يمكنك ببساطة النقر على صورتها الصغيرة، أو النقر بالزر الأيمن على الشريحة لرؤية المزيد من خيارات التحرير</a:t>
            </a:r>
            <a:endParaRPr lang="ar-JO" dirty="0" smtClean="0"/>
          </a:p>
          <a:p>
            <a:endParaRPr lang="ar-JO" dirty="0" smtClean="0"/>
          </a:p>
          <a:p>
            <a:r>
              <a:rPr lang="ar-SA" sz="25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التنقل في الشرائح الخاصة بك</a:t>
            </a:r>
            <a:endParaRPr lang="en-US" sz="25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يوجد طرق مختلفة قليلة يمكنك من خلالها التنقل في الشرائح الخاصة </a:t>
            </a:r>
            <a:r>
              <a:rPr lang="ar-SA" dirty="0" err="1" smtClean="0"/>
              <a:t>بك.</a:t>
            </a:r>
            <a:r>
              <a:rPr lang="ar-SA" dirty="0" smtClean="0"/>
              <a:t> وأسهل طريقة هي استخدام جزء </a:t>
            </a:r>
            <a:r>
              <a:rPr lang="ar-SA" dirty="0" err="1" smtClean="0"/>
              <a:t>الشرائح </a:t>
            </a:r>
            <a:r>
              <a:rPr lang="ar-SA" dirty="0" smtClean="0"/>
              <a:t>– فقط قم بالنقر على الشريحة التي تريد </a:t>
            </a:r>
            <a:r>
              <a:rPr lang="ar-SA" dirty="0" err="1" smtClean="0"/>
              <a:t>تحريرها.</a:t>
            </a:r>
            <a:r>
              <a:rPr lang="ar-SA" dirty="0" smtClean="0"/>
              <a:t> يمكنك استخدام شريط التمرير للتنقل في قائمة الشرائح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401"/>
          </a:xfrm>
        </p:spPr>
        <p:txBody>
          <a:bodyPr>
            <a:normAutofit/>
          </a:bodyPr>
          <a:lstStyle/>
          <a:p>
            <a:r>
              <a:rPr lang="ar-SA" sz="2700" dirty="0" smtClean="0"/>
              <a:t>تحرير الشرائح</a:t>
            </a:r>
            <a:endParaRPr lang="ar-SA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838200"/>
            <a:ext cx="7620000" cy="5181600"/>
          </a:xfrm>
        </p:spPr>
        <p:txBody>
          <a:bodyPr>
            <a:noAutofit/>
          </a:bodyPr>
          <a:lstStyle/>
          <a:p>
            <a:r>
              <a:rPr lang="ar-SA" dirty="0" smtClean="0"/>
              <a:t>من أجل تحرير شريحة معينة، قم بالنقر عليها في جزء الشرائح </a:t>
            </a:r>
            <a:r>
              <a:rPr lang="ar-SA" dirty="0" err="1" smtClean="0"/>
              <a:t>لاختيارها.</a:t>
            </a:r>
            <a:r>
              <a:rPr lang="ar-SA" dirty="0" smtClean="0"/>
              <a:t> ثم قم بإجراء التغييرات الخاصة بك في إطار التحرير</a:t>
            </a:r>
            <a:endParaRPr lang="ar-JO" dirty="0" smtClean="0"/>
          </a:p>
          <a:p>
            <a:endParaRPr lang="ar-JO" dirty="0" smtClean="0"/>
          </a:p>
          <a:p>
            <a:pPr>
              <a:spcBef>
                <a:spcPct val="0"/>
              </a:spcBef>
            </a:pP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تغيير تخطيط الشريحة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اختيار تخطيط جديد لشريحة معينة، قم أولاً باختيار الشريحة في جزء </a:t>
            </a:r>
            <a:r>
              <a:rPr lang="ar-SA" dirty="0" err="1" smtClean="0"/>
              <a:t>الشرائح.</a:t>
            </a:r>
            <a:r>
              <a:rPr lang="ar-SA" dirty="0" smtClean="0"/>
              <a:t> ثم قم بالنقر على زر تخطيط واختار تخطيط جديد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إعادة تعيين الشرائح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إذا قمت بإجراء تغييرات كثيرة جداً، وأردت أن تعود الشريحة الخاصة بك إلى التخطيط الافتراضي، قم ببساطة بالنقر على زر إعادة التعيين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55625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1-5: ترتيب الشرائح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14400"/>
            <a:ext cx="7467600" cy="5105400"/>
          </a:xfrm>
        </p:spPr>
        <p:txBody>
          <a:bodyPr>
            <a:norm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سحب وإفلات الشرائح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إن جزء الشرائح يسهّل عملية إعادة ترتيب </a:t>
            </a:r>
            <a:r>
              <a:rPr lang="ar-SA" dirty="0" err="1" smtClean="0"/>
              <a:t>الشرائح.</a:t>
            </a:r>
            <a:r>
              <a:rPr lang="ar-SA" dirty="0" smtClean="0"/>
              <a:t> قم ببساطة بسحب وإفلات الشرائح في موقعها الجديد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تكرار الشرائح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يمكنك، إن رغبت، إنشاء نسخة مطابقة من أي شريحة يتم وضعها تلقائياً </a:t>
            </a:r>
            <a:r>
              <a:rPr lang="ar-SA" dirty="0" err="1" smtClean="0"/>
              <a:t>بعدها.</a:t>
            </a:r>
            <a:r>
              <a:rPr lang="ar-SA" dirty="0" smtClean="0"/>
              <a:t> قم ببساطة بالنقر بالزر الأيمن على الشريحة وانقر على شريحة مكررة</a:t>
            </a:r>
            <a:endParaRPr lang="ar-JO" dirty="0" smtClean="0"/>
          </a:p>
          <a:p>
            <a:endParaRPr lang="ar-J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8199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القسم 1: البدء</a:t>
            </a:r>
            <a:endParaRPr lang="ar-SA" sz="28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4876800"/>
          </a:xfrm>
        </p:spPr>
        <p:txBody>
          <a:bodyPr numCol="2" rtlCol="1">
            <a:normAutofit fontScale="92500" lnSpcReduction="20000"/>
          </a:bodyPr>
          <a:lstStyle/>
          <a:p>
            <a:r>
              <a:rPr lang="ar-SA" b="1" dirty="0" smtClean="0"/>
              <a:t>في هذا القسم، سوف تتعلم </a:t>
            </a:r>
            <a:r>
              <a:rPr lang="ar-SA" b="1" dirty="0" err="1" smtClean="0"/>
              <a:t>التالي:</a:t>
            </a:r>
            <a:r>
              <a:rPr lang="ar-SA" b="1" dirty="0" smtClean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JO" dirty="0" smtClean="0"/>
              <a:t>ما هو مايكروسوفت أوفيس </a:t>
            </a:r>
            <a:r>
              <a:rPr lang="ar-JO" dirty="0" err="1" smtClean="0"/>
              <a:t>باوربوينت</a:t>
            </a:r>
            <a:r>
              <a:rPr lang="ar-JO" dirty="0" smtClean="0"/>
              <a:t> </a:t>
            </a:r>
            <a:r>
              <a:rPr lang="en-US" dirty="0" smtClean="0"/>
              <a:t>PowerPoint</a:t>
            </a:r>
            <a:r>
              <a:rPr lang="ar-JO" dirty="0" smtClean="0"/>
              <a:t> 2010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السمات الجديدة في </a:t>
            </a:r>
            <a:r>
              <a:rPr lang="ar-JO" dirty="0" err="1" smtClean="0"/>
              <a:t>باوربوينت</a:t>
            </a:r>
            <a:r>
              <a:rPr lang="ar-JO" dirty="0" smtClean="0"/>
              <a:t> 2010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واجهة </a:t>
            </a:r>
            <a:r>
              <a:rPr lang="ar-JO" dirty="0" err="1" smtClean="0"/>
              <a:t>باوربوينت</a:t>
            </a:r>
            <a:r>
              <a:rPr lang="ar-JO" dirty="0" smtClean="0"/>
              <a:t> 2010</a:t>
            </a:r>
          </a:p>
          <a:p>
            <a:pPr lvl="0">
              <a:buFont typeface="Wingdings" pitchFamily="2" charset="2"/>
              <a:buChar char="v"/>
            </a:pPr>
            <a:r>
              <a:rPr lang="ar-JO" dirty="0" smtClean="0"/>
              <a:t>فتح وإغلاق برنامج </a:t>
            </a:r>
            <a:r>
              <a:rPr lang="ar-JO" dirty="0" err="1" smtClean="0"/>
              <a:t>باوربوينت</a:t>
            </a:r>
            <a:r>
              <a:rPr lang="ar-JO" dirty="0" smtClean="0"/>
              <a:t> 2010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التفاعل مع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جزء الشرائح/المخطط التفصيلي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إنشاء عرض تقديمي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إضافة وتحرير وإعادة ترتيب وتكرار وحذف الشرائح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العناصر النائبة لإضافة محتوى إلى الشرائح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التنقل في عرض تقديمي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اختيار تخطيط معين للشريحة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إعادة تعيين التخطيط للشريحة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إنشاء وإعادة تسمية واستخدام ونقل وحذف الاقسام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فتح وحفظ وإغلاق الملفات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القائمة الحديثة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التبديل بين الملفات المفتوحة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سمات </a:t>
            </a:r>
            <a:r>
              <a:rPr lang="en-US" dirty="0" smtClean="0"/>
              <a:t>Office.com</a:t>
            </a:r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الحصول على التعليمات في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من خلال شاشة التعليمات وفي مربع الحوار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105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إنشاء الأقسام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38200"/>
            <a:ext cx="7772400" cy="4876800"/>
          </a:xfrm>
        </p:spPr>
        <p:txBody>
          <a:bodyPr>
            <a:normAutofit/>
          </a:bodyPr>
          <a:lstStyle/>
          <a:p>
            <a:r>
              <a:rPr lang="ar-SA" dirty="0" smtClean="0"/>
              <a:t>الأقسام هي سمة جديدة في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</a:t>
            </a:r>
            <a:r>
              <a:rPr lang="ar-SA" dirty="0" err="1" smtClean="0"/>
              <a:t>2010.</a:t>
            </a:r>
            <a:r>
              <a:rPr lang="ar-SA" dirty="0" smtClean="0"/>
              <a:t> فهي تسمح لك بتجميع الشرائح، ما يسهّل تطبيق التنسيق وتقديم عرض الشرائح وإجراء العديد من المهام </a:t>
            </a:r>
            <a:r>
              <a:rPr lang="ar-SA" dirty="0" err="1" smtClean="0"/>
              <a:t>الأخرى.</a:t>
            </a:r>
            <a:r>
              <a:rPr lang="ar-SA" dirty="0" smtClean="0"/>
              <a:t> </a:t>
            </a:r>
            <a:endParaRPr lang="en-US" dirty="0" smtClean="0"/>
          </a:p>
          <a:p>
            <a:r>
              <a:rPr lang="ar-SA" dirty="0" smtClean="0"/>
              <a:t>ومن أجل إضافة قسم، قم بالنقر على الصفحة </a:t>
            </a:r>
            <a:r>
              <a:rPr lang="ar-SA" dirty="0" err="1" smtClean="0"/>
              <a:t>الرئيسية </a:t>
            </a:r>
            <a:r>
              <a:rPr lang="ar-SA" dirty="0" smtClean="0"/>
              <a:t>– </a:t>
            </a:r>
            <a:r>
              <a:rPr lang="ar-SA" dirty="0" err="1" smtClean="0"/>
              <a:t>مقطع </a:t>
            </a:r>
            <a:r>
              <a:rPr lang="ar-SA" dirty="0" smtClean="0"/>
              <a:t>– إضافة قسم</a:t>
            </a:r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عرض الأقسام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يمكنك استخدام الأسهم الموجودة داخل كل عنوان مقطع لطي أو توسيع ذلك المقطع، أو إخفاء أو عرض شرائحه على التوالي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867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نقل الشرائح والأقسام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800600"/>
          </a:xfrm>
        </p:spPr>
        <p:txBody>
          <a:bodyPr>
            <a:normAutofit/>
          </a:bodyPr>
          <a:lstStyle/>
          <a:p>
            <a:r>
              <a:rPr lang="ar-SA" dirty="0" smtClean="0"/>
              <a:t>من أجل نقل الشرائح بين الأقسام، قم ببساطة بسحبها وإسقاطها</a:t>
            </a:r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إزالة الأقسام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إزالة قسم معين، قم بطيه ثم قم بالنقر بالزر الأيمن، وانقر على إزالة قسم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1-6: الحصول على تعليمات في برنامج </a:t>
            </a:r>
            <a:r>
              <a:rPr lang="ar-SA" sz="2800" dirty="0" err="1" smtClean="0"/>
              <a:t>باوربوينت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4953000"/>
          </a:xfrm>
        </p:spPr>
        <p:txBody>
          <a:bodyPr>
            <a:norm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الشروع في العمل مع </a:t>
            </a:r>
            <a:r>
              <a:rPr lang="en-US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Office.com</a:t>
            </a:r>
          </a:p>
          <a:p>
            <a:r>
              <a:rPr lang="ar-SA" dirty="0" smtClean="0"/>
              <a:t>إن كان لديك اتصال بالإنترنت، يمكنك التحقق من أساسيات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والتعلم عن السمات الجديدة عن طريق أمر معين في قائمة </a:t>
            </a:r>
            <a:r>
              <a:rPr lang="ar-SA" dirty="0" err="1" smtClean="0"/>
              <a:t>ملف.</a:t>
            </a:r>
            <a:r>
              <a:rPr lang="ar-SA" dirty="0" smtClean="0"/>
              <a:t> قم فقط بالنقر على </a:t>
            </a:r>
            <a:r>
              <a:rPr lang="ar-SA" dirty="0" err="1" smtClean="0"/>
              <a:t>ملف </a:t>
            </a:r>
            <a:r>
              <a:rPr lang="ar-SA" dirty="0" smtClean="0"/>
              <a:t>← </a:t>
            </a:r>
            <a:r>
              <a:rPr lang="ar-SA" dirty="0" err="1" smtClean="0"/>
              <a:t>تعليمات </a:t>
            </a:r>
            <a:r>
              <a:rPr lang="ar-SA" dirty="0" smtClean="0"/>
              <a:t>← الشروع في العمل</a:t>
            </a:r>
            <a:endParaRPr lang="en-US" dirty="0" smtClean="0"/>
          </a:p>
          <a:p>
            <a:endParaRPr lang="en-US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فتح التعليمات</a:t>
            </a:r>
            <a:endParaRPr lang="en-US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فتح ملف التعليمات، قم بالنقر على رمز علامة الاستفهام الزرقاء في أعلى الإطار، أو قم بالنقر على </a:t>
            </a:r>
            <a:r>
              <a:rPr lang="ar-SA" dirty="0" err="1" smtClean="0"/>
              <a:t>ملف </a:t>
            </a:r>
            <a:r>
              <a:rPr lang="ar-SA" dirty="0" smtClean="0"/>
              <a:t>← </a:t>
            </a:r>
            <a:r>
              <a:rPr lang="ar-SA" dirty="0" err="1" smtClean="0"/>
              <a:t>تعليمات </a:t>
            </a:r>
            <a:r>
              <a:rPr lang="ar-SA" dirty="0" smtClean="0"/>
              <a:t>←تعليمات </a:t>
            </a:r>
            <a:r>
              <a:rPr lang="en-US" dirty="0" smtClean="0"/>
              <a:t>Microsoft Office</a:t>
            </a:r>
            <a:r>
              <a:rPr lang="ar-SA" dirty="0" smtClean="0"/>
              <a:t>، أو اضغط على </a:t>
            </a:r>
            <a:r>
              <a:rPr lang="en-US" dirty="0" smtClean="0"/>
              <a:t>F1</a:t>
            </a:r>
            <a:r>
              <a:rPr lang="ar-SA" dirty="0" smtClean="0"/>
              <a:t> على لوحة المفاتيح الخاصة بك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67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استخدام شاشة التعليمات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66800"/>
            <a:ext cx="4343400" cy="4953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ar-SA" dirty="0" smtClean="0"/>
              <a:t>سيفتح ملف التعليمات في إطار منفصل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في الزاوية اليسرى العليا،  سترى أزرار التصغير والتكبير/الاستعادة </a:t>
            </a:r>
            <a:r>
              <a:rPr lang="ar-SA" dirty="0" err="1" smtClean="0"/>
              <a:t>والإغلاق.</a:t>
            </a:r>
            <a:r>
              <a:rPr lang="ar-SA" dirty="0" smtClean="0"/>
              <a:t> وأيضاً في الأعلى ستجد شريط العنوان وشريط الأدوات وشريط البحث</a:t>
            </a:r>
            <a:endParaRPr lang="ar-SA" dirty="0"/>
          </a:p>
        </p:txBody>
      </p:sp>
      <p:pic>
        <p:nvPicPr>
          <p:cNvPr id="4" name="صورة 6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3954145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32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3886200" cy="753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762001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شريط أدوات التعليمات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876800"/>
          </a:xfrm>
        </p:spPr>
        <p:txBody>
          <a:bodyPr>
            <a:normAutofit fontScale="92500" lnSpcReduction="10000"/>
          </a:bodyPr>
          <a:lstStyle/>
          <a:p>
            <a:r>
              <a:rPr lang="ar-SA" dirty="0" smtClean="0"/>
              <a:t>يحتوي شريط أدوات التعليمات على أوامر مشابهة لتلك الأوامر التي تجدها في متصفح الويب</a:t>
            </a:r>
            <a:r>
              <a:rPr lang="ar-JO" dirty="0" smtClean="0"/>
              <a:t> </a:t>
            </a:r>
            <a:r>
              <a:rPr lang="ar-JO" dirty="0" err="1" smtClean="0"/>
              <a:t>: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خلف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الأمام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إيقاف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تحديث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الصفحة الرئيسية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طباعة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تغيير حجم الخط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إظهار جدول المحتويات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دوماً في المقدمة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خيارات شريط الأدوات</a:t>
            </a:r>
            <a:endParaRPr lang="en-US" dirty="0" smtClean="0"/>
          </a:p>
          <a:p>
            <a:endParaRPr lang="ar-JO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6867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بحث التعليمات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848600" cy="4876800"/>
          </a:xfrm>
        </p:spPr>
        <p:txBody>
          <a:bodyPr/>
          <a:lstStyle/>
          <a:p>
            <a:r>
              <a:rPr lang="ar-SA" dirty="0" smtClean="0"/>
              <a:t>إن البحث عن التعليمات هو أمر سهل- فقط قم بطباعة ما تبحث عنه في شريط البحث واضغط على </a:t>
            </a:r>
            <a:r>
              <a:rPr lang="en-US" dirty="0" smtClean="0"/>
              <a:t>Enter</a:t>
            </a:r>
            <a:r>
              <a:rPr lang="ar-SA" dirty="0" err="1" smtClean="0"/>
              <a:t>.</a:t>
            </a:r>
            <a:r>
              <a:rPr lang="ar-SA" dirty="0" smtClean="0"/>
              <a:t> وبعد لحظة، ستظهر أي نتائج يعتقد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أنها ذات صلة </a:t>
            </a:r>
            <a:r>
              <a:rPr lang="ar-SA" dirty="0" err="1" smtClean="0"/>
              <a:t>وملائمة.</a:t>
            </a:r>
            <a:r>
              <a:rPr lang="ar-SA" dirty="0" smtClean="0"/>
              <a:t> قم بالنقر على أحد المواضيع الموجودة في تلك القائمة لعرض تلك المعلومات</a:t>
            </a:r>
            <a:endParaRPr lang="ar-JO" dirty="0" smtClean="0"/>
          </a:p>
          <a:p>
            <a:endParaRPr lang="ar-JO" dirty="0" smtClean="0"/>
          </a:p>
          <a:p>
            <a:pPr>
              <a:spcBef>
                <a:spcPct val="0"/>
              </a:spcBef>
            </a:pP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إظهار جدول المحتويات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إذا كنت تفضل التنقل في ملف التعليمات باستخدام طريقة أكثر تقليدية، قم بالنقر على زر إظهار جدول </a:t>
            </a:r>
            <a:r>
              <a:rPr lang="ar-SA" dirty="0" err="1" smtClean="0"/>
              <a:t>المحتويات (</a:t>
            </a:r>
            <a:r>
              <a:rPr lang="en-US" dirty="0" smtClean="0"/>
              <a:t>  </a:t>
            </a:r>
            <a:r>
              <a:rPr lang="ar-SA" b="1" dirty="0" smtClean="0"/>
              <a:t>) </a:t>
            </a:r>
            <a:r>
              <a:rPr lang="ar-SA" dirty="0" smtClean="0"/>
              <a:t>في شريط أدوات </a:t>
            </a:r>
            <a:r>
              <a:rPr lang="ar-SA" dirty="0" err="1" smtClean="0"/>
              <a:t>التعليمات.</a:t>
            </a:r>
            <a:r>
              <a:rPr lang="ar-SA" dirty="0" smtClean="0"/>
              <a:t> ثم ستظهر شاشة التعليمات الخاصة بك</a:t>
            </a:r>
            <a:endParaRPr lang="ar-SA" dirty="0"/>
          </a:p>
        </p:txBody>
      </p:sp>
      <p:pic>
        <p:nvPicPr>
          <p:cNvPr id="5" name="صورة 5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152400" cy="144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867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الحصول على التعليمات في مربع حوار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1219200"/>
            <a:ext cx="4953000" cy="4800600"/>
          </a:xfrm>
        </p:spPr>
        <p:txBody>
          <a:bodyPr>
            <a:normAutofit/>
          </a:bodyPr>
          <a:lstStyle/>
          <a:p>
            <a:r>
              <a:rPr lang="ar-SA" dirty="0" smtClean="0"/>
              <a:t>يتم الوصول إلى بعض سمات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عبر مربعات الحوار، والتي لم نناقشها بعد في </a:t>
            </a:r>
            <a:r>
              <a:rPr lang="ar-SA" dirty="0" err="1" smtClean="0"/>
              <a:t>الواقع.</a:t>
            </a:r>
            <a:r>
              <a:rPr lang="ar-SA" dirty="0" smtClean="0"/>
              <a:t> لكن يجب أن تعرف أنه في بعض مربعات الحوار، سترى رمز التعليمات في أعلى الزاوية اليسرى</a:t>
            </a:r>
            <a:endParaRPr lang="ar-JO" dirty="0" smtClean="0"/>
          </a:p>
          <a:p>
            <a:r>
              <a:rPr lang="ar-SA" dirty="0" smtClean="0"/>
              <a:t>قم بالنقر على علامة الاستفهام لفتح شاشة التعليمات</a:t>
            </a:r>
            <a:endParaRPr lang="ar-SA" dirty="0"/>
          </a:p>
        </p:txBody>
      </p:sp>
      <p:pic>
        <p:nvPicPr>
          <p:cNvPr id="4" name="صورة 7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2766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10562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القسم 2: فهم وتخصيص واجهة برنامج </a:t>
            </a:r>
            <a:r>
              <a:rPr lang="ar-SA" sz="2800" dirty="0" err="1" smtClean="0"/>
              <a:t>باوربوينت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4953000"/>
          </a:xfrm>
        </p:spPr>
        <p:txBody>
          <a:bodyPr>
            <a:normAutofit fontScale="92500" lnSpcReduction="10000"/>
          </a:bodyPr>
          <a:lstStyle/>
          <a:p>
            <a:r>
              <a:rPr lang="ar-SA" b="1" dirty="0" smtClean="0"/>
              <a:t>في هذا القسم، سوف تتعلم </a:t>
            </a:r>
            <a:r>
              <a:rPr lang="ar-SA" b="1" dirty="0" err="1" smtClean="0"/>
              <a:t>كيفية:</a:t>
            </a:r>
            <a:r>
              <a:rPr lang="ar-SA" b="1" dirty="0" smtClean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JO" dirty="0" smtClean="0"/>
              <a:t>استخدام قائمة </a:t>
            </a:r>
            <a:r>
              <a:rPr lang="ar-JO" dirty="0" err="1" smtClean="0"/>
              <a:t>ملف </a:t>
            </a:r>
            <a:r>
              <a:rPr lang="ar-JO" dirty="0" smtClean="0"/>
              <a:t>(عرض </a:t>
            </a:r>
            <a:r>
              <a:rPr lang="en-US" dirty="0" smtClean="0"/>
              <a:t>Backstage</a:t>
            </a:r>
            <a:r>
              <a:rPr lang="ar-SA" dirty="0" err="1" smtClean="0"/>
              <a:t>)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شريط المعلومات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err="1" smtClean="0"/>
              <a:t>إستخدام</a:t>
            </a:r>
            <a:r>
              <a:rPr lang="ar-SA" dirty="0" smtClean="0"/>
              <a:t> شريط الأدوات الصغير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مربعات الحوار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قوائم النقر بالزر الأيمن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العمل بكفاءة أكبر مع اختصارات لوحة المفاتيح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وتخصيص شريط أدوات الوصول السريع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ar-SA" dirty="0" smtClean="0"/>
              <a:t>تحديد أجزاء واجهة الشريط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تصغير وتكبير الشريط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إضافة وإزالة وترتيب وتخصيص </a:t>
            </a:r>
            <a:r>
              <a:rPr lang="ar-SA" dirty="0" err="1" smtClean="0"/>
              <a:t>التبويبات</a:t>
            </a:r>
            <a:r>
              <a:rPr lang="ar-SA" dirty="0" smtClean="0"/>
              <a:t> والمجموعات والأوامر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إعادة تعيين </a:t>
            </a:r>
            <a:r>
              <a:rPr lang="ar-SA" dirty="0" err="1" smtClean="0"/>
              <a:t>تخصيصات</a:t>
            </a:r>
            <a:r>
              <a:rPr lang="ar-SA" dirty="0" smtClean="0"/>
              <a:t> واجهة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457200"/>
          </a:xfrm>
        </p:spPr>
        <p:txBody>
          <a:bodyPr>
            <a:noAutofit/>
          </a:bodyPr>
          <a:lstStyle/>
          <a:p>
            <a:pPr algn="ctr"/>
            <a:r>
              <a:rPr lang="ar-SA" sz="2800" dirty="0" smtClean="0"/>
              <a:t>الدرس 2-1: التعريف ببرنامج </a:t>
            </a:r>
            <a:r>
              <a:rPr lang="ar-SA" sz="2800" dirty="0" err="1" smtClean="0"/>
              <a:t>باوربوينت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066800"/>
            <a:ext cx="7467600" cy="4953000"/>
          </a:xfrm>
        </p:spPr>
        <p:txBody>
          <a:bodyPr>
            <a:norm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قائمة </a:t>
            </a:r>
            <a:r>
              <a:rPr lang="ar-SA" b="1" u="sng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ملف </a:t>
            </a: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(عرض </a:t>
            </a:r>
            <a:r>
              <a:rPr lang="en-US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Backstage</a:t>
            </a:r>
            <a:r>
              <a:rPr lang="ar-SA" b="1" u="sng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r>
              <a:rPr lang="ar-SA" dirty="0" smtClean="0"/>
              <a:t>تنقسم قائمة ملف إلى قسمين </a:t>
            </a:r>
            <a:r>
              <a:rPr lang="ar-SA" dirty="0" err="1" smtClean="0"/>
              <a:t>اثنين.</a:t>
            </a:r>
            <a:r>
              <a:rPr lang="ar-SA" dirty="0" smtClean="0"/>
              <a:t> في الأعلى، توجد أوامر حفظ وحفظ باسم وفتح </a:t>
            </a:r>
            <a:r>
              <a:rPr lang="ar-SA" dirty="0" err="1" smtClean="0"/>
              <a:t>وإغلاق.</a:t>
            </a:r>
            <a:r>
              <a:rPr lang="ar-SA" dirty="0" smtClean="0"/>
              <a:t> ويعدّ استخدام هذه الأوامر أمراً سهلاً: قم بالنقر على ملف، وقم بالإشارة إلى الأمر الذي تريد استخدامه وانقر </a:t>
            </a:r>
            <a:r>
              <a:rPr lang="ar-SA" dirty="0" err="1" smtClean="0"/>
              <a:t>عليه.</a:t>
            </a:r>
            <a:r>
              <a:rPr lang="ar-SA" dirty="0" smtClean="0"/>
              <a:t> (لاحظ أن هذا يصلح أيضاً في أوامر خيارات وإنهاء في </a:t>
            </a:r>
            <a:r>
              <a:rPr lang="ar-SA" dirty="0" err="1" smtClean="0"/>
              <a:t>الأسفل.)</a:t>
            </a:r>
            <a:r>
              <a:rPr lang="ar-SA" dirty="0" smtClean="0"/>
              <a:t> </a:t>
            </a:r>
            <a:endParaRPr lang="en-US" dirty="0" smtClean="0"/>
          </a:p>
          <a:p>
            <a:r>
              <a:rPr lang="ar-SA" dirty="0" smtClean="0"/>
              <a:t>تُظهر الأوامر الستة في وسط القائمة مجموعة من الأوامر المترابطة، كما هو حال </a:t>
            </a:r>
            <a:r>
              <a:rPr lang="ar-SA" dirty="0" err="1" smtClean="0"/>
              <a:t>التبويبات</a:t>
            </a:r>
            <a:r>
              <a:rPr lang="ar-SA" dirty="0" smtClean="0"/>
              <a:t> والأوامر في </a:t>
            </a:r>
            <a:r>
              <a:rPr lang="ar-SA" dirty="0" err="1" smtClean="0"/>
              <a:t>الشريط.</a:t>
            </a:r>
            <a:r>
              <a:rPr lang="ar-SA" dirty="0" smtClean="0"/>
              <a:t> </a:t>
            </a:r>
            <a:endParaRPr lang="ar-JO" dirty="0" smtClean="0"/>
          </a:p>
          <a:p>
            <a:r>
              <a:rPr lang="ar-SA" dirty="0" smtClean="0"/>
              <a:t>على سبيل المثال، متى قمت بالنقر على قائمة ملف، تبرز </a:t>
            </a:r>
            <a:r>
              <a:rPr lang="ar-SA" dirty="0" err="1" smtClean="0"/>
              <a:t>تبويبة</a:t>
            </a:r>
            <a:r>
              <a:rPr lang="ar-SA" dirty="0" smtClean="0"/>
              <a:t> معلومات بالشكل </a:t>
            </a:r>
            <a:r>
              <a:rPr lang="ar-SA" dirty="0" err="1" smtClean="0"/>
              <a:t>الافتراضي.</a:t>
            </a:r>
            <a:r>
              <a:rPr lang="ar-SA" dirty="0" smtClean="0"/>
              <a:t> وهي تُظهر لك جميع المعلومات حول العرض التقديمي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6867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استخدام شريط المعلومات 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924800" cy="4800600"/>
          </a:xfrm>
        </p:spPr>
        <p:txBody>
          <a:bodyPr>
            <a:normAutofit/>
          </a:bodyPr>
          <a:lstStyle/>
          <a:p>
            <a:r>
              <a:rPr lang="ar-SA" dirty="0" smtClean="0"/>
              <a:t>يقدم شريط المعلومات معلومات سريعة حول العرض </a:t>
            </a:r>
            <a:r>
              <a:rPr lang="ar-SA" dirty="0" err="1" smtClean="0"/>
              <a:t>التقديمي.</a:t>
            </a:r>
            <a:r>
              <a:rPr lang="ar-SA" dirty="0" smtClean="0"/>
              <a:t> وهو يوجد في أسفل إطار </a:t>
            </a:r>
            <a:r>
              <a:rPr lang="ar-SA" dirty="0" err="1" smtClean="0"/>
              <a:t>باوربوينت</a:t>
            </a:r>
            <a:endParaRPr lang="ar-JO" dirty="0" smtClean="0"/>
          </a:p>
          <a:p>
            <a:endParaRPr lang="ar-JO" dirty="0" smtClean="0"/>
          </a:p>
          <a:p>
            <a:r>
              <a:rPr lang="ar-SA" dirty="0" smtClean="0"/>
              <a:t>وفيما يلي الأوامر من اليمين إلى اليسار</a:t>
            </a:r>
            <a:r>
              <a:rPr lang="ar-JO" dirty="0" err="1" smtClean="0"/>
              <a:t>: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رقم الشريحة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اسم النسق 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تدقيق إملائي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العرض الحالي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شريط التصغير/التكبير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احتواء الشريحة ضمن النافذة الحالية</a:t>
            </a:r>
            <a:endParaRPr lang="ar-SA" dirty="0"/>
          </a:p>
        </p:txBody>
      </p:sp>
      <p:pic>
        <p:nvPicPr>
          <p:cNvPr id="4" name="صورة 16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837267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371600"/>
          </a:xfrm>
        </p:spPr>
        <p:txBody>
          <a:bodyPr>
            <a:noAutofit/>
          </a:bodyPr>
          <a:lstStyle/>
          <a:p>
            <a:pPr algn="ctr"/>
            <a:r>
              <a:rPr lang="ar-SA" sz="2800" dirty="0" smtClean="0"/>
              <a:t>الدرس 1-1: التعرف على مايكروسوفت أوفيس </a:t>
            </a:r>
            <a:r>
              <a:rPr lang="ar-SA" sz="2800" dirty="0" err="1" smtClean="0"/>
              <a:t>باوربوينت</a:t>
            </a:r>
            <a:r>
              <a:rPr lang="ar-SA" sz="2800" dirty="0" smtClean="0"/>
              <a:t> </a:t>
            </a:r>
            <a:r>
              <a:rPr lang="en-US" sz="2800" dirty="0" smtClean="0"/>
              <a:t>PowerPoint</a:t>
            </a:r>
            <a:r>
              <a:rPr lang="ar-SA" sz="2800" dirty="0" smtClean="0"/>
              <a:t> 2010 </a:t>
            </a:r>
            <a:endParaRPr lang="ar-SA" sz="28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772400" cy="4267200"/>
          </a:xfrm>
        </p:spPr>
        <p:txBody>
          <a:bodyPr>
            <a:normAutofit fontScale="92500" lnSpcReduction="10000"/>
          </a:bodyPr>
          <a:lstStyle/>
          <a:p>
            <a:r>
              <a:rPr lang="ar-SA" sz="29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ما هو مايكروسوفت أوفيس </a:t>
            </a:r>
            <a:r>
              <a:rPr lang="ar-SA" sz="2900" b="1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باوربوينت</a:t>
            </a:r>
            <a:r>
              <a:rPr lang="ar-SA" sz="29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9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PowerPoint</a:t>
            </a:r>
            <a:r>
              <a:rPr lang="ar-SA" sz="29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2010؟</a:t>
            </a:r>
            <a:endParaRPr lang="en-US" sz="2900" b="1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JO" dirty="0" smtClean="0"/>
              <a:t>إن برنامج </a:t>
            </a:r>
            <a:r>
              <a:rPr lang="ar-JO" dirty="0" err="1" smtClean="0"/>
              <a:t>باوربوينت</a:t>
            </a:r>
            <a:r>
              <a:rPr lang="ar-JO" dirty="0" smtClean="0"/>
              <a:t> 2010 هو الإصدار الثالث عشر من برنامج العروض </a:t>
            </a:r>
            <a:r>
              <a:rPr lang="ar-JO" dirty="0" err="1" smtClean="0"/>
              <a:t>التقديمية</a:t>
            </a:r>
            <a:r>
              <a:rPr lang="ar-JO" dirty="0" smtClean="0"/>
              <a:t> </a:t>
            </a:r>
            <a:r>
              <a:rPr lang="ar-JO" dirty="0" err="1" smtClean="0"/>
              <a:t>لمايكروسوفت.</a:t>
            </a:r>
            <a:r>
              <a:rPr lang="ar-JO" dirty="0" smtClean="0"/>
              <a:t> ويمكن استخدامه لإنشاء أي عرض بدءا من عرض شرائح أساسي إلى عرض تقديمي ذاتي التشغيل </a:t>
            </a:r>
            <a:r>
              <a:rPr lang="ar-JO" dirty="0" err="1" smtClean="0"/>
              <a:t>ويشتمل</a:t>
            </a:r>
            <a:r>
              <a:rPr lang="ar-JO" dirty="0" smtClean="0"/>
              <a:t> على فيديو وأصوات </a:t>
            </a:r>
            <a:r>
              <a:rPr lang="ar-JO" dirty="0" err="1" smtClean="0"/>
              <a:t>مدمجة.</a:t>
            </a:r>
            <a:r>
              <a:rPr lang="ar-JO" dirty="0" smtClean="0"/>
              <a:t> </a:t>
            </a:r>
            <a:endParaRPr lang="en-US" dirty="0" smtClean="0"/>
          </a:p>
          <a:p>
            <a:r>
              <a:rPr lang="ar-JO" dirty="0" smtClean="0"/>
              <a:t>ومن الخصائص التي من المؤكد أنكم سوف تحبونها ما </a:t>
            </a:r>
            <a:r>
              <a:rPr lang="ar-JO" dirty="0" err="1" smtClean="0"/>
              <a:t>يلي:</a:t>
            </a:r>
            <a:r>
              <a:rPr lang="ar-JO" dirty="0" smtClean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JO" dirty="0" smtClean="0"/>
              <a:t>واجهة بديهية قائمة على أساس الشرائط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JO" dirty="0" smtClean="0"/>
              <a:t>إنشاء شرائح بالتأشير والنقر والطباعة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JO" dirty="0" smtClean="0"/>
              <a:t>سمات مصممة مسبقاً لمساعدتكم على إنشاء عرض تقديمي ذي مظهر </a:t>
            </a:r>
          </a:p>
          <a:p>
            <a:pPr lvl="0"/>
            <a:r>
              <a:rPr lang="ar-JO" dirty="0" smtClean="0"/>
              <a:t>  مهني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JO" dirty="0" smtClean="0"/>
              <a:t>حركات متعة وتسلية ونقل الشرائح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095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استخدام شريط الأدوات المصغر 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4876800"/>
          </a:xfrm>
        </p:spPr>
        <p:txBody>
          <a:bodyPr>
            <a:normAutofit/>
          </a:bodyPr>
          <a:lstStyle/>
          <a:p>
            <a:r>
              <a:rPr lang="ar-SA" dirty="0" smtClean="0"/>
              <a:t>تعلمنا في القسم الماضي كيفية إضافة نص إلى </a:t>
            </a:r>
            <a:r>
              <a:rPr lang="ar-SA" dirty="0" err="1" smtClean="0"/>
              <a:t>الشرائح.</a:t>
            </a:r>
            <a:r>
              <a:rPr lang="ar-SA" dirty="0" smtClean="0"/>
              <a:t> وقد تكون لاحظت ظهور شريط الأدوات المصغر عند </a:t>
            </a:r>
            <a:r>
              <a:rPr lang="ar-SA" dirty="0" err="1" smtClean="0"/>
              <a:t>قيامك</a:t>
            </a:r>
            <a:r>
              <a:rPr lang="ar-SA" dirty="0" smtClean="0"/>
              <a:t> بالنقر بالزر الأيمن على النص المختار</a:t>
            </a:r>
            <a:r>
              <a:rPr lang="ar-JO" dirty="0" err="1" smtClean="0"/>
              <a:t>.</a:t>
            </a:r>
            <a:endParaRPr lang="ar-JO" dirty="0" smtClean="0"/>
          </a:p>
          <a:p>
            <a:r>
              <a:rPr lang="ar-SA" dirty="0" smtClean="0"/>
              <a:t>يحتوي شريط الأدوات هذا على أوامر التنسيق الأكثر شيوعاً من مجموعة خط</a:t>
            </a:r>
            <a:endParaRPr lang="ar-SA" dirty="0"/>
          </a:p>
        </p:txBody>
      </p:sp>
      <p:pic>
        <p:nvPicPr>
          <p:cNvPr id="4" name="صورة 16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71800"/>
            <a:ext cx="4114802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457200"/>
          </a:xfrm>
        </p:spPr>
        <p:txBody>
          <a:bodyPr>
            <a:noAutofit/>
          </a:bodyPr>
          <a:lstStyle/>
          <a:p>
            <a:r>
              <a:rPr lang="ar-SA" sz="2800" dirty="0" smtClean="0"/>
              <a:t>استخدام مربعات الحوار 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914400"/>
            <a:ext cx="7315200" cy="5105400"/>
          </a:xfrm>
        </p:spPr>
        <p:txBody>
          <a:bodyPr/>
          <a:lstStyle/>
          <a:p>
            <a:r>
              <a:rPr lang="ar-SA" dirty="0" smtClean="0"/>
              <a:t>يتم الوصول إلى العديد من السمات الأكثر تقدماً في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عبر مربعات </a:t>
            </a:r>
            <a:r>
              <a:rPr lang="ar-SA" dirty="0" err="1" smtClean="0"/>
              <a:t>الحوار.</a:t>
            </a:r>
            <a:r>
              <a:rPr lang="ar-SA" dirty="0" smtClean="0"/>
              <a:t> ويمكن فتح العديد من مربعات الحوار عن طريق النقر على زر خيار في مجموعة معينة في </a:t>
            </a:r>
            <a:r>
              <a:rPr lang="ar-SA" dirty="0" err="1" smtClean="0"/>
              <a:t>الشريط.</a:t>
            </a:r>
            <a:r>
              <a:rPr lang="ar-SA" dirty="0" smtClean="0"/>
              <a:t> دعونا نلقي نظرة على مربع حوار </a:t>
            </a:r>
            <a:r>
              <a:rPr lang="ar-SA" dirty="0" err="1" smtClean="0"/>
              <a:t>شائع </a:t>
            </a:r>
            <a:r>
              <a:rPr lang="ar-SA" dirty="0" smtClean="0"/>
              <a:t>(الخط</a:t>
            </a:r>
            <a:r>
              <a:rPr lang="ar-SA" dirty="0" err="1" smtClean="0"/>
              <a:t>)</a:t>
            </a:r>
            <a:endParaRPr lang="ar-JO" dirty="0" smtClean="0"/>
          </a:p>
          <a:p>
            <a:endParaRPr lang="ar-SA" dirty="0"/>
          </a:p>
        </p:txBody>
      </p:sp>
      <p:pic>
        <p:nvPicPr>
          <p:cNvPr id="4" name="صورة 8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394525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استخدام قوائم النقر بالزر الأيمن 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772400" cy="4953000"/>
          </a:xfrm>
        </p:spPr>
        <p:txBody>
          <a:bodyPr>
            <a:normAutofit/>
          </a:bodyPr>
          <a:lstStyle/>
          <a:p>
            <a:r>
              <a:rPr lang="ar-SA" dirty="0" smtClean="0"/>
              <a:t>مع اطلاعك أكثر على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، ستكتشف أنه يوجد فعلاً عدة طرق للقيام بالأمر </a:t>
            </a:r>
            <a:r>
              <a:rPr lang="ar-SA" dirty="0" err="1" smtClean="0"/>
              <a:t>ذاته.</a:t>
            </a:r>
            <a:r>
              <a:rPr lang="ar-SA" dirty="0" smtClean="0"/>
              <a:t> على سبيل المثال، يمكنك الوصول إلى التعليمات من قائمة ملف أو الإطار الرئيسي أو مربعات الحوار أو من خلال الاختصار </a:t>
            </a:r>
            <a:r>
              <a:rPr lang="en-US" dirty="0" smtClean="0"/>
              <a:t>F1</a:t>
            </a:r>
            <a:r>
              <a:rPr lang="ar-SA" dirty="0" err="1" smtClean="0"/>
              <a:t>.</a:t>
            </a:r>
            <a:r>
              <a:rPr lang="ar-SA" dirty="0" smtClean="0"/>
              <a:t> </a:t>
            </a:r>
            <a:endParaRPr lang="en-US" dirty="0" smtClean="0"/>
          </a:p>
          <a:p>
            <a:r>
              <a:rPr lang="ar-SA" dirty="0" smtClean="0"/>
              <a:t>ومن الطرق الأخرى لتنفيذ الإجراءات هو النقر بالزر </a:t>
            </a:r>
            <a:r>
              <a:rPr lang="ar-SA" dirty="0" err="1" smtClean="0"/>
              <a:t>الأيمن.</a:t>
            </a:r>
            <a:r>
              <a:rPr lang="ar-SA" dirty="0" smtClean="0"/>
              <a:t> فعندما تقوم بالنقر بالزر الأيمن على عنصر معين، غالبا ما سترى </a:t>
            </a:r>
            <a:r>
              <a:rPr lang="ar-SA" dirty="0" err="1" smtClean="0"/>
              <a:t>قائمة.</a:t>
            </a:r>
            <a:r>
              <a:rPr lang="ar-SA" dirty="0" smtClean="0"/>
              <a:t> هذه القوائم </a:t>
            </a:r>
            <a:r>
              <a:rPr lang="ar-SA" dirty="0" err="1" smtClean="0"/>
              <a:t>انسياقية</a:t>
            </a:r>
            <a:r>
              <a:rPr lang="ar-SA" dirty="0" smtClean="0"/>
              <a:t>، ما يعني أنها تتغير بالاعتماد على الكائن(الكائنات) التي تقوم بالنقر عليها بالزر </a:t>
            </a:r>
            <a:r>
              <a:rPr lang="ar-SA" dirty="0" err="1" smtClean="0"/>
              <a:t>الأيمن.</a:t>
            </a:r>
            <a:r>
              <a:rPr lang="ar-SA" dirty="0" smtClean="0"/>
              <a:t> </a:t>
            </a:r>
            <a:endParaRPr lang="ar-J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1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اختصارات لوحة المفاتيح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772400" cy="5105400"/>
          </a:xfrm>
        </p:spPr>
        <p:txBody>
          <a:bodyPr>
            <a:normAutofit/>
          </a:bodyPr>
          <a:lstStyle/>
          <a:p>
            <a:r>
              <a:rPr lang="ar-SA" dirty="0" smtClean="0"/>
              <a:t>من الطرق الأخرى لتنفيذ الأوامر في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هو عن طريق استخدام مفاتيح </a:t>
            </a:r>
            <a:r>
              <a:rPr lang="ar-SA" dirty="0" err="1" smtClean="0"/>
              <a:t>الاختصار.</a:t>
            </a:r>
            <a:r>
              <a:rPr lang="ar-SA" dirty="0" smtClean="0"/>
              <a:t> هذا يعني أنك ستقوم بالضغط على اثنين أو ثلاثة أو أربعة من المفاتيح مرة واحدة لأداء فعل معين بدلاً من النقر على رمز أو العثور على الأمر في الشريط</a:t>
            </a:r>
            <a:r>
              <a:rPr lang="ar-JO" dirty="0" err="1" smtClean="0"/>
              <a:t>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55625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2-2: شريط أدوات الوصول السريع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838200"/>
            <a:ext cx="7772400" cy="5181600"/>
          </a:xfrm>
        </p:spPr>
        <p:txBody>
          <a:bodyPr>
            <a:norm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نبذة عن شريط الأدوات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بالشكل الافتراضي، يوجد ثلاثة رموز على شريط الأدوات</a:t>
            </a:r>
            <a:r>
              <a:rPr lang="ar-JO" dirty="0" smtClean="0"/>
              <a:t> </a:t>
            </a:r>
            <a:r>
              <a:rPr lang="ar-JO" dirty="0" err="1" smtClean="0"/>
              <a:t>،</a:t>
            </a:r>
            <a:r>
              <a:rPr lang="ar-JO" dirty="0" smtClean="0"/>
              <a:t> </a:t>
            </a:r>
            <a:r>
              <a:rPr lang="ar-SA" dirty="0" smtClean="0"/>
              <a:t>وهذه الرموز من اليمين إلى اليسار هي حفظ، وتراجع عن كتابة، وتكرار كتابة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إضافة وإزالة الأزرار</a:t>
            </a:r>
            <a:endParaRPr lang="en-US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يهدف شريط أدوات الوصول السريع إلى توفير وصول إلى الأوامر التي تستخدمها في أغلب الأحيان، لذا فإنه من المعقول تخصيصه حسبما </a:t>
            </a:r>
            <a:r>
              <a:rPr lang="ar-SA" dirty="0" err="1" smtClean="0"/>
              <a:t>ترغب.</a:t>
            </a:r>
            <a:r>
              <a:rPr lang="ar-SA" dirty="0" smtClean="0"/>
              <a:t> لإضافة أزرار إلى شريط أدوات الوصول السريع، قم بالنقر على السهم المنسدل بجانبه واختر من قائمة الأوامر شائعة الاستخدام</a:t>
            </a:r>
            <a:endParaRPr lang="ar-SA" dirty="0"/>
          </a:p>
        </p:txBody>
      </p:sp>
      <p:pic>
        <p:nvPicPr>
          <p:cNvPr id="4" name="صورة 8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14097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7772400" cy="6858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نقل شريط أدوات الوصول السريع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7772400" cy="4876800"/>
          </a:xfrm>
        </p:spPr>
        <p:txBody>
          <a:bodyPr>
            <a:normAutofit/>
          </a:bodyPr>
          <a:lstStyle/>
          <a:p>
            <a:r>
              <a:rPr lang="ar-SA" dirty="0" smtClean="0"/>
              <a:t>يمكن أن يظهر شريط أدوات الوصول السريع فوق أو تحت </a:t>
            </a:r>
            <a:r>
              <a:rPr lang="ar-SA" dirty="0" err="1" smtClean="0"/>
              <a:t>الشريط.</a:t>
            </a:r>
            <a:r>
              <a:rPr lang="ar-SA" dirty="0" smtClean="0"/>
              <a:t> ومن أجل تغيير الموقع، قم بالنقر على السهم المنسدل على يسار شريط الأدوات وانقر على إظهار أسفل الشريط</a:t>
            </a:r>
            <a:endParaRPr lang="ar-JO" dirty="0" smtClean="0"/>
          </a:p>
          <a:p>
            <a:endParaRPr lang="ar-JO" b="1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تخصيص شريط الأدوات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إن قائمة الخيارات المتاحة للإضافة إلى شريط أدوات الوصول السريع عن طريق استخدام القائمة المنسدلة هي قائمة مفيدة لكنها </a:t>
            </a:r>
            <a:r>
              <a:rPr lang="ar-SA" dirty="0" err="1" smtClean="0"/>
              <a:t>محدودة.</a:t>
            </a:r>
            <a:r>
              <a:rPr lang="ar-SA" dirty="0" smtClean="0"/>
              <a:t> وبالنسبة لخيارات التخصيص المتقدمة، قم بالنقر على أوامر إضافية</a:t>
            </a:r>
            <a:endParaRPr lang="ar-JO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55625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2-3: </a:t>
            </a:r>
            <a:r>
              <a:rPr lang="ar-SA" sz="2800" dirty="0" err="1" smtClean="0"/>
              <a:t>التبويبات</a:t>
            </a:r>
            <a:r>
              <a:rPr lang="ar-SA" sz="2800" dirty="0" smtClean="0"/>
              <a:t> والمجموعات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14400"/>
            <a:ext cx="7620000" cy="5105400"/>
          </a:xfrm>
        </p:spPr>
        <p:txBody>
          <a:bodyPr>
            <a:norm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نبذة عن </a:t>
            </a:r>
            <a:r>
              <a:rPr lang="ar-SA" b="1" u="sng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التبويبات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بالشكل الافتراضي، يوجد في مايكروسوفت أوفيس </a:t>
            </a:r>
            <a:r>
              <a:rPr lang="ar-SA" dirty="0" err="1" smtClean="0"/>
              <a:t>باوربوينت</a:t>
            </a:r>
            <a:r>
              <a:rPr lang="ar-SA" dirty="0" smtClean="0"/>
              <a:t> 2010 ثمانية </a:t>
            </a:r>
            <a:r>
              <a:rPr lang="ar-SA" dirty="0" err="1" smtClean="0"/>
              <a:t>تبويبات</a:t>
            </a:r>
            <a:r>
              <a:rPr lang="ar-SA" dirty="0" smtClean="0"/>
              <a:t> (باستثناء قائمة ملف</a:t>
            </a:r>
            <a:r>
              <a:rPr lang="ar-SA" dirty="0" err="1" smtClean="0"/>
              <a:t>)</a:t>
            </a:r>
            <a:r>
              <a:rPr lang="ar-JO" dirty="0" err="1" smtClean="0"/>
              <a:t>.</a:t>
            </a:r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سترى في بعض الأحيان </a:t>
            </a:r>
            <a:r>
              <a:rPr lang="ar-SA" dirty="0" err="1" smtClean="0"/>
              <a:t>تبويبات</a:t>
            </a:r>
            <a:r>
              <a:rPr lang="ar-SA" dirty="0" smtClean="0"/>
              <a:t> </a:t>
            </a:r>
            <a:r>
              <a:rPr lang="ar-SA" dirty="0" err="1" smtClean="0"/>
              <a:t>انسياقية</a:t>
            </a:r>
            <a:r>
              <a:rPr lang="ar-SA" dirty="0" smtClean="0"/>
              <a:t> تظهر إن كنت تعمل على نوع خاص من </a:t>
            </a:r>
            <a:r>
              <a:rPr lang="ar-SA" dirty="0" err="1" smtClean="0"/>
              <a:t>الكائنات.</a:t>
            </a:r>
            <a:r>
              <a:rPr lang="ar-SA" dirty="0" smtClean="0"/>
              <a:t> على سبيل المثال، إذا كنت تعمل على صورة </a:t>
            </a:r>
            <a:r>
              <a:rPr lang="ar-SA" dirty="0" smtClean="0"/>
              <a:t>ما</a:t>
            </a:r>
            <a:r>
              <a:rPr lang="ar-JO" dirty="0" smtClean="0"/>
              <a:t> </a:t>
            </a:r>
            <a:r>
              <a:rPr lang="ar-SA" dirty="0" smtClean="0"/>
              <a:t>سترى </a:t>
            </a:r>
            <a:r>
              <a:rPr lang="ar-SA" dirty="0" err="1" smtClean="0"/>
              <a:t>التبويبة</a:t>
            </a:r>
            <a:r>
              <a:rPr lang="ar-SA" dirty="0" smtClean="0"/>
              <a:t> التالية </a:t>
            </a:r>
            <a:r>
              <a:rPr lang="ar-SA" dirty="0" smtClean="0"/>
              <a:t>تظهر</a:t>
            </a:r>
            <a:r>
              <a:rPr lang="ar-JO" dirty="0" err="1" smtClean="0"/>
              <a:t>:</a:t>
            </a:r>
            <a:endParaRPr lang="ar-SA" dirty="0"/>
          </a:p>
        </p:txBody>
      </p:sp>
      <p:pic>
        <p:nvPicPr>
          <p:cNvPr id="4" name="صورة 99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5198745" cy="220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101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953000"/>
            <a:ext cx="6705600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6858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نبذة عن المجموعات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7848600" cy="3505200"/>
          </a:xfrm>
        </p:spPr>
        <p:txBody>
          <a:bodyPr>
            <a:normAutofit/>
          </a:bodyPr>
          <a:lstStyle/>
          <a:p>
            <a:r>
              <a:rPr lang="ar-SA" dirty="0" smtClean="0"/>
              <a:t>تتألف كل </a:t>
            </a:r>
            <a:r>
              <a:rPr lang="ar-SA" dirty="0" err="1" smtClean="0"/>
              <a:t>تبويبة</a:t>
            </a:r>
            <a:r>
              <a:rPr lang="ar-SA" dirty="0" smtClean="0"/>
              <a:t> من مجموعات من </a:t>
            </a:r>
            <a:r>
              <a:rPr lang="ar-SA" dirty="0" err="1" smtClean="0"/>
              <a:t>الأوامر.</a:t>
            </a:r>
            <a:r>
              <a:rPr lang="ar-SA" dirty="0" smtClean="0"/>
              <a:t> على سبيل المثال، يوجد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 أوامر الحافظة وشرائح وخط وفقرة ورسم وتحرير</a:t>
            </a:r>
            <a:endParaRPr lang="ar-JO" dirty="0" smtClean="0"/>
          </a:p>
          <a:p>
            <a:endParaRPr lang="ar-SA" dirty="0"/>
          </a:p>
        </p:txBody>
      </p:sp>
      <p:pic>
        <p:nvPicPr>
          <p:cNvPr id="4" name="صورة 103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4131945" cy="1236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10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65532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6096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نبذة عن أزرار الخيار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066800"/>
            <a:ext cx="7772400" cy="4876800"/>
          </a:xfrm>
        </p:spPr>
        <p:txBody>
          <a:bodyPr>
            <a:normAutofit/>
          </a:bodyPr>
          <a:lstStyle/>
          <a:p>
            <a:r>
              <a:rPr lang="ar-SA" dirty="0" smtClean="0"/>
              <a:t>كما رأينا سابقاً، سيكون لبعض المجموعات زر صغير في زاويتها </a:t>
            </a:r>
            <a:r>
              <a:rPr lang="ar-JO" dirty="0" smtClean="0"/>
              <a:t>ال</a:t>
            </a:r>
            <a:r>
              <a:rPr lang="ar-SA" dirty="0" smtClean="0"/>
              <a:t>سفلى اليسرى</a:t>
            </a:r>
            <a:r>
              <a:rPr lang="ar-JO" dirty="0" err="1" smtClean="0"/>
              <a:t>،</a:t>
            </a:r>
            <a:r>
              <a:rPr lang="ar-JO" dirty="0" smtClean="0"/>
              <a:t> </a:t>
            </a:r>
            <a:r>
              <a:rPr lang="ar-SA" dirty="0" smtClean="0"/>
              <a:t>إن النقر على هذا الزر سيفتح مربع حوار مع المزيد من السمات المرتبطة بتلك المجموعة</a:t>
            </a:r>
            <a:r>
              <a:rPr lang="ar-JO" dirty="0" err="1" smtClean="0"/>
              <a:t>.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تصغير الشريط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إن تصغير الشريط من شأنه أن يخفي الأوامر الفعلية ويترك </a:t>
            </a:r>
            <a:r>
              <a:rPr lang="ar-SA" dirty="0" err="1" smtClean="0"/>
              <a:t>التبويبات</a:t>
            </a:r>
            <a:r>
              <a:rPr lang="ar-SA" dirty="0" smtClean="0"/>
              <a:t> </a:t>
            </a:r>
            <a:r>
              <a:rPr lang="ar-SA" dirty="0" err="1" smtClean="0"/>
              <a:t>فقط.</a:t>
            </a:r>
            <a:r>
              <a:rPr lang="ar-SA" dirty="0" smtClean="0"/>
              <a:t> ومن أجل تصغير الشريط، قم بالنقر على السهم الصغير بجانب رمز التعليمات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784225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2-4: تخصيص الشريط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001000" cy="4800600"/>
          </a:xfrm>
        </p:spPr>
        <p:txBody>
          <a:bodyPr>
            <a:normAutofit/>
          </a:bodyPr>
          <a:lstStyle/>
          <a:p>
            <a:r>
              <a:rPr lang="ar-SA" b="1" dirty="0" smtClean="0"/>
              <a:t>الشروع في العمل</a:t>
            </a:r>
            <a:endParaRPr lang="en-US" b="1" dirty="0" smtClean="0"/>
          </a:p>
          <a:p>
            <a:r>
              <a:rPr lang="ar-SA" dirty="0" smtClean="0"/>
              <a:t>في الإصدارات السابقة من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، كان بإمكانك إضافة أشرطة أدوات أو قوائم جديدة، لكن لم يكن بإمكانك على الإطلاق ترتيب </a:t>
            </a:r>
            <a:r>
              <a:rPr lang="ar-SA" dirty="0" err="1" smtClean="0"/>
              <a:t>التبويبات</a:t>
            </a:r>
            <a:r>
              <a:rPr lang="ar-SA" dirty="0" smtClean="0"/>
              <a:t>/القوائم الافتراضية والتي كان تُعتبر سمة </a:t>
            </a:r>
            <a:r>
              <a:rPr lang="ar-SA" dirty="0" err="1" smtClean="0"/>
              <a:t>دائمة.</a:t>
            </a:r>
            <a:r>
              <a:rPr lang="ar-SA" dirty="0" smtClean="0"/>
              <a:t> لكن في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2010، يمكنك تخصيص كل شيء تقريباً</a:t>
            </a:r>
            <a:endParaRPr lang="ar-JO" dirty="0" smtClean="0"/>
          </a:p>
          <a:p>
            <a:endParaRPr lang="ar-JO" dirty="0" smtClean="0"/>
          </a:p>
          <a:p>
            <a:r>
              <a:rPr lang="ar-SA" b="1" dirty="0" smtClean="0"/>
              <a:t>إضافة أو إزالة </a:t>
            </a:r>
            <a:r>
              <a:rPr lang="ar-SA" b="1" dirty="0" err="1" smtClean="0"/>
              <a:t>التبويبات</a:t>
            </a:r>
            <a:endParaRPr lang="ar-JO" b="1" dirty="0" smtClean="0"/>
          </a:p>
          <a:p>
            <a:r>
              <a:rPr lang="ar-SA" dirty="0" smtClean="0"/>
              <a:t>تُظهر القائمة على اليسار جميع </a:t>
            </a:r>
            <a:r>
              <a:rPr lang="ar-SA" dirty="0" err="1" smtClean="0"/>
              <a:t>التبويبات</a:t>
            </a:r>
            <a:r>
              <a:rPr lang="ar-SA" dirty="0" smtClean="0"/>
              <a:t> الرئيسية التي يستخدمها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</a:t>
            </a:r>
            <a:r>
              <a:rPr lang="ar-SA" dirty="0" err="1" smtClean="0"/>
              <a:t>2010.</a:t>
            </a:r>
            <a:r>
              <a:rPr lang="ar-SA" dirty="0" smtClean="0"/>
              <a:t> وأول ثمانية </a:t>
            </a:r>
            <a:r>
              <a:rPr lang="ar-SA" dirty="0" err="1" smtClean="0"/>
              <a:t>تبويبات</a:t>
            </a:r>
            <a:r>
              <a:rPr lang="ar-SA" dirty="0" smtClean="0"/>
              <a:t> ينبغي أن تبدو مألوفة لك</a:t>
            </a:r>
            <a:endParaRPr lang="ar-SA" dirty="0"/>
          </a:p>
        </p:txBody>
      </p:sp>
      <p:pic>
        <p:nvPicPr>
          <p:cNvPr id="4" name="صورة 11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589655" cy="2535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839161"/>
          </a:xfrm>
        </p:spPr>
        <p:txBody>
          <a:bodyPr>
            <a:noAutofit/>
          </a:bodyPr>
          <a:lstStyle/>
          <a:p>
            <a:r>
              <a:rPr lang="ar-SA" sz="2800" dirty="0" smtClean="0"/>
              <a:t>ما هو الجديد في مايكروسوفت أوفيس </a:t>
            </a:r>
            <a:r>
              <a:rPr lang="ar-SA" sz="2800" dirty="0" err="1" smtClean="0"/>
              <a:t>باوربوينت</a:t>
            </a:r>
            <a:r>
              <a:rPr lang="ar-SA" sz="2800" dirty="0" smtClean="0"/>
              <a:t> </a:t>
            </a:r>
            <a:r>
              <a:rPr lang="en-US" sz="2800" dirty="0" smtClean="0"/>
              <a:t>PowerPoint</a:t>
            </a:r>
            <a:r>
              <a:rPr lang="ar-SA" sz="2800" dirty="0" smtClean="0"/>
              <a:t> </a:t>
            </a:r>
            <a:r>
              <a:rPr lang="ar-SA" sz="2800" dirty="0" err="1" smtClean="0"/>
              <a:t>2010؟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772400" cy="4724400"/>
          </a:xfrm>
        </p:spPr>
        <p:txBody>
          <a:bodyPr>
            <a:normAutofit lnSpcReduction="10000"/>
          </a:bodyPr>
          <a:lstStyle/>
          <a:p>
            <a:r>
              <a:rPr lang="ar-SA" dirty="0" err="1" smtClean="0"/>
              <a:t>يشتمل</a:t>
            </a:r>
            <a:r>
              <a:rPr lang="ar-SA" dirty="0" smtClean="0"/>
              <a:t> </a:t>
            </a:r>
            <a:r>
              <a:rPr lang="ar-JO" dirty="0" smtClean="0"/>
              <a:t>برنامج </a:t>
            </a:r>
            <a:r>
              <a:rPr lang="ar-JO" dirty="0" err="1" smtClean="0"/>
              <a:t>باوربوينت</a:t>
            </a:r>
            <a:r>
              <a:rPr lang="ar-JO" dirty="0" smtClean="0"/>
              <a:t> 2010</a:t>
            </a:r>
            <a:r>
              <a:rPr lang="ar-SA" dirty="0" smtClean="0"/>
              <a:t>على عدد من السمات الجديدة المثيرة، بما في </a:t>
            </a:r>
            <a:r>
              <a:rPr lang="ar-SA" dirty="0" err="1" smtClean="0"/>
              <a:t>ذلك:</a:t>
            </a:r>
            <a:r>
              <a:rPr lang="ar-SA" dirty="0" smtClean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القدرة على جمع الشرائح في أقسام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قائمة أوفيس المعاد </a:t>
            </a:r>
            <a:r>
              <a:rPr lang="ar-SA" dirty="0" err="1" smtClean="0"/>
              <a:t>تصميمها </a:t>
            </a:r>
            <a:r>
              <a:rPr lang="ar-SA" dirty="0" smtClean="0"/>
              <a:t>(المسماة الآن عرض </a:t>
            </a:r>
            <a:r>
              <a:rPr lang="en-US" dirty="0" smtClean="0"/>
              <a:t>Backstage</a:t>
            </a:r>
            <a:r>
              <a:rPr lang="ar-SA" dirty="0" smtClean="0"/>
              <a:t> </a:t>
            </a:r>
            <a:endParaRPr lang="ar-JO" dirty="0" smtClean="0"/>
          </a:p>
          <a:p>
            <a:pPr lvl="0"/>
            <a:r>
              <a:rPr lang="ar-JO" dirty="0" smtClean="0"/>
              <a:t>  </a:t>
            </a:r>
            <a:r>
              <a:rPr lang="ar-SA" dirty="0" smtClean="0"/>
              <a:t>أو قائمة الملف</a:t>
            </a:r>
            <a:r>
              <a:rPr lang="ar-SA" dirty="0" err="1" smtClean="0"/>
              <a:t>)</a:t>
            </a:r>
            <a:r>
              <a:rPr lang="ar-SA" dirty="0" smtClean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دعم </a:t>
            </a:r>
            <a:r>
              <a:rPr lang="en-US" dirty="0" smtClean="0"/>
              <a:t>PDF</a:t>
            </a:r>
            <a:r>
              <a:rPr lang="ar-SA" dirty="0" smtClean="0"/>
              <a:t> </a:t>
            </a:r>
            <a:r>
              <a:rPr lang="ar-SA" dirty="0" err="1" smtClean="0"/>
              <a:t>محلي </a:t>
            </a:r>
            <a:r>
              <a:rPr lang="ar-SA" dirty="0" smtClean="0"/>
              <a:t>(صيغة المستند المتنقل</a:t>
            </a:r>
            <a:r>
              <a:rPr lang="ar-SA" dirty="0" err="1" smtClean="0"/>
              <a:t>)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أداة</a:t>
            </a:r>
            <a:r>
              <a:rPr lang="en-US" dirty="0" smtClean="0"/>
              <a:t>Integrated screen capture </a:t>
            </a:r>
            <a:r>
              <a:rPr lang="ar-SA" dirty="0" smtClean="0"/>
              <a:t> ( التقاط الشاشة المدمج</a:t>
            </a:r>
            <a:r>
              <a:rPr lang="ar-SA" dirty="0" err="1" smtClean="0"/>
              <a:t>)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سمات وتصاميم جديدة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أدوات صورة محسنة، بما في ذلك التأثيرات الفنية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أدوات جديدة لتحرير وإدارة الفيديو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أدوات لبث الشرائح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858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ترتيب </a:t>
            </a:r>
            <a:r>
              <a:rPr lang="ar-SA" sz="2800" dirty="0" err="1" smtClean="0"/>
              <a:t>التبويبات</a:t>
            </a:r>
            <a:r>
              <a:rPr lang="ar-SA" sz="2800" dirty="0" smtClean="0"/>
              <a:t> والمجموعات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800600"/>
          </a:xfrm>
        </p:spPr>
        <p:txBody>
          <a:bodyPr>
            <a:normAutofit/>
          </a:bodyPr>
          <a:lstStyle/>
          <a:p>
            <a:r>
              <a:rPr lang="ar-JO" dirty="0" smtClean="0"/>
              <a:t> </a:t>
            </a:r>
            <a:r>
              <a:rPr lang="ar-SA" dirty="0" smtClean="0"/>
              <a:t>يمكنك إعادة ترتيب </a:t>
            </a:r>
            <a:r>
              <a:rPr lang="ar-SA" dirty="0" err="1" smtClean="0"/>
              <a:t>التبويبات</a:t>
            </a:r>
            <a:r>
              <a:rPr lang="ar-SA" dirty="0" smtClean="0"/>
              <a:t> والمجموعات والأوامر </a:t>
            </a:r>
            <a:r>
              <a:rPr lang="ar-SA" dirty="0" err="1" smtClean="0"/>
              <a:t>المختلفة.</a:t>
            </a:r>
            <a:r>
              <a:rPr lang="ar-SA" dirty="0" smtClean="0"/>
              <a:t> أولاً، قم بتوسيع </a:t>
            </a:r>
            <a:r>
              <a:rPr lang="ar-SA" dirty="0" err="1" smtClean="0"/>
              <a:t>تبويبة</a:t>
            </a:r>
            <a:r>
              <a:rPr lang="ar-SA" dirty="0" smtClean="0"/>
              <a:t> أو مجموعة ما عن طريق النقر على إشارة </a:t>
            </a:r>
            <a:r>
              <a:rPr lang="en-US" dirty="0" smtClean="0"/>
              <a:t>+</a:t>
            </a:r>
            <a:r>
              <a:rPr lang="ar-SA" dirty="0" err="1" smtClean="0"/>
              <a:t>.</a:t>
            </a:r>
            <a:endParaRPr lang="en-US" dirty="0" smtClean="0"/>
          </a:p>
          <a:p>
            <a:endParaRPr lang="ar-JO" dirty="0" smtClean="0"/>
          </a:p>
          <a:p>
            <a:endParaRPr lang="ar-JO" dirty="0" smtClean="0"/>
          </a:p>
          <a:p>
            <a:r>
              <a:rPr lang="ar-SA" dirty="0" smtClean="0"/>
              <a:t>هذا سيوسع محتويات تلك </a:t>
            </a:r>
            <a:r>
              <a:rPr lang="ar-SA" dirty="0" err="1" smtClean="0"/>
              <a:t>التبويبة</a:t>
            </a:r>
            <a:r>
              <a:rPr lang="ar-SA" dirty="0" smtClean="0"/>
              <a:t> أو المجموعة </a:t>
            </a:r>
            <a:r>
              <a:rPr lang="ar-SA" dirty="0" err="1" smtClean="0"/>
              <a:t>المحددة.</a:t>
            </a:r>
            <a:r>
              <a:rPr lang="ar-SA" dirty="0" smtClean="0"/>
              <a:t> ومن أجل إعادة ترتيب العناصر، اختر عنصر معين وانقر على أسهم التحريك لأعلى وأسفل لترتيب النظام</a:t>
            </a:r>
            <a:endParaRPr lang="en-US" dirty="0" smtClean="0"/>
          </a:p>
        </p:txBody>
      </p:sp>
      <p:pic>
        <p:nvPicPr>
          <p:cNvPr id="4" name="صورة 11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133600"/>
            <a:ext cx="2878455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6867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إنشاء </a:t>
            </a:r>
            <a:r>
              <a:rPr lang="ar-SA" sz="2800" dirty="0" err="1" smtClean="0"/>
              <a:t>تبويبات</a:t>
            </a:r>
            <a:r>
              <a:rPr lang="ar-SA" sz="2800" dirty="0" smtClean="0"/>
              <a:t> ومجموعات جديدة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800600"/>
          </a:xfrm>
        </p:spPr>
        <p:txBody>
          <a:bodyPr>
            <a:normAutofit/>
          </a:bodyPr>
          <a:lstStyle/>
          <a:p>
            <a:r>
              <a:rPr lang="ar-SA" dirty="0" smtClean="0"/>
              <a:t>يمكنك إنشاء </a:t>
            </a:r>
            <a:r>
              <a:rPr lang="ar-SA" dirty="0" err="1" smtClean="0"/>
              <a:t>تبويبات</a:t>
            </a:r>
            <a:r>
              <a:rPr lang="ar-SA" dirty="0" smtClean="0"/>
              <a:t> ومجموعات خاصة بك من خلال استخدام الأوامر في أسفل مربع حوار خيارات </a:t>
            </a:r>
            <a:r>
              <a:rPr lang="ar-SA" dirty="0" err="1" smtClean="0"/>
              <a:t>باوربوينت</a:t>
            </a:r>
            <a:endParaRPr lang="ar-SA" dirty="0"/>
          </a:p>
        </p:txBody>
      </p:sp>
      <p:pic>
        <p:nvPicPr>
          <p:cNvPr id="4" name="صورة 7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68375" y="2285999"/>
            <a:ext cx="5407249" cy="358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31825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تخصيص أوامر المجموعة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7924800" cy="5029200"/>
          </a:xfrm>
        </p:spPr>
        <p:txBody>
          <a:bodyPr>
            <a:noAutofit/>
          </a:bodyPr>
          <a:lstStyle/>
          <a:p>
            <a:r>
              <a:rPr lang="ar-SA" dirty="0" smtClean="0"/>
              <a:t>يمكنك تخصيص أي مجموعات قمت بإضافتها، إما إلى </a:t>
            </a:r>
            <a:r>
              <a:rPr lang="ar-SA" dirty="0" err="1" smtClean="0"/>
              <a:t>تبويبات</a:t>
            </a:r>
            <a:r>
              <a:rPr lang="ar-SA" dirty="0" smtClean="0"/>
              <a:t> مخصص أو </a:t>
            </a:r>
            <a:r>
              <a:rPr lang="ar-SA" dirty="0" err="1" smtClean="0"/>
              <a:t>التبويبات</a:t>
            </a:r>
            <a:r>
              <a:rPr lang="ar-SA" dirty="0" smtClean="0"/>
              <a:t> </a:t>
            </a:r>
            <a:r>
              <a:rPr lang="ar-SA" dirty="0" err="1" smtClean="0"/>
              <a:t>الافتراضية.</a:t>
            </a:r>
            <a:r>
              <a:rPr lang="ar-SA" dirty="0" smtClean="0"/>
              <a:t> </a:t>
            </a:r>
            <a:endParaRPr lang="en-US" dirty="0" smtClean="0"/>
          </a:p>
          <a:p>
            <a:r>
              <a:rPr lang="ar-SA" dirty="0" smtClean="0"/>
              <a:t>ولإضافة أمر معين، قم بتوسيع المجموعة التي تود تعبئتها بالأوامر، واختر أمر معين من القائمة على اليمين، ثم انقر على </a:t>
            </a:r>
            <a:r>
              <a:rPr lang="ar-SA" dirty="0" err="1" smtClean="0"/>
              <a:t>إضافة:</a:t>
            </a:r>
            <a:r>
              <a:rPr lang="ar-SA" dirty="0" smtClean="0"/>
              <a:t> </a:t>
            </a:r>
            <a:endParaRPr lang="en-US" dirty="0" smtClean="0"/>
          </a:p>
          <a:p>
            <a:r>
              <a:rPr lang="ar-SA" dirty="0" smtClean="0"/>
              <a:t>ولإزالة أمر معين، قم بإبرازه في القائمة على الياسر وانقر زر إزالة.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إعادة تعيين كافة </a:t>
            </a:r>
            <a:r>
              <a:rPr lang="ar-SA" b="1" u="sng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التخصيصات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إعادة تعيين كافة التغييرات التي قمت </a:t>
            </a:r>
            <a:r>
              <a:rPr lang="ar-SA" dirty="0" err="1" smtClean="0"/>
              <a:t>بها</a:t>
            </a:r>
            <a:r>
              <a:rPr lang="ar-SA" dirty="0" smtClean="0"/>
              <a:t>، قم بفتح مربح حوار خيارات </a:t>
            </a:r>
            <a:r>
              <a:rPr lang="ar-SA" dirty="0" err="1" smtClean="0"/>
              <a:t>باوربوينت</a:t>
            </a:r>
            <a:r>
              <a:rPr lang="ar-SA" dirty="0" smtClean="0"/>
              <a:t> ثم تخصيص </a:t>
            </a:r>
            <a:r>
              <a:rPr lang="ar-SA" dirty="0" err="1" smtClean="0"/>
              <a:t>الشريط.</a:t>
            </a:r>
            <a:r>
              <a:rPr lang="ar-SA" dirty="0" smtClean="0"/>
              <a:t> من ثم انقر على إعادة تعيين</a:t>
            </a:r>
            <a:r>
              <a:rPr lang="ar-JO" dirty="0" err="1" smtClean="0"/>
              <a:t>-</a:t>
            </a:r>
            <a:r>
              <a:rPr lang="ar-SA" dirty="0" smtClean="0"/>
              <a:t>     إعادة تعيين كافة </a:t>
            </a:r>
            <a:r>
              <a:rPr lang="ar-SA" dirty="0" err="1" smtClean="0"/>
              <a:t>التخصيصات.</a:t>
            </a:r>
            <a:r>
              <a:rPr lang="ar-SA" dirty="0" smtClean="0"/>
              <a:t> هذا من شأنه أن يزيل كافة </a:t>
            </a:r>
            <a:r>
              <a:rPr lang="ar-SA" dirty="0" err="1" smtClean="0"/>
              <a:t>تبويبات</a:t>
            </a:r>
            <a:r>
              <a:rPr lang="ar-SA" dirty="0" smtClean="0"/>
              <a:t> ومجموعات مخصص</a:t>
            </a:r>
            <a:r>
              <a:rPr lang="ar-JO" dirty="0" smtClean="0"/>
              <a:t>ة</a:t>
            </a:r>
            <a:r>
              <a:rPr lang="ar-SA" dirty="0" smtClean="0"/>
              <a:t>، بالإضافة إلى شريط أدوات الوصول السريع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685801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القسم 3: نظرة عامة على </a:t>
            </a:r>
            <a:r>
              <a:rPr lang="ar-SA" sz="2800" dirty="0" err="1" smtClean="0"/>
              <a:t>التبويبات</a:t>
            </a:r>
            <a:r>
              <a:rPr lang="ar-SA" sz="2800" dirty="0" smtClean="0"/>
              <a:t>، الجزء الأول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724400"/>
          </a:xfrm>
        </p:spPr>
        <p:txBody>
          <a:bodyPr>
            <a:normAutofit lnSpcReduction="10000"/>
          </a:bodyPr>
          <a:lstStyle/>
          <a:p>
            <a:r>
              <a:rPr lang="ar-SA" dirty="0" smtClean="0"/>
              <a:t>في هذا القسم، سوف تتعلم عن: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المجموعات في </a:t>
            </a:r>
            <a:r>
              <a:rPr lang="ar-JO" dirty="0" err="1" smtClean="0"/>
              <a:t>تبويبة</a:t>
            </a:r>
            <a:r>
              <a:rPr lang="ar-JO" dirty="0" smtClean="0"/>
              <a:t> الصفحة الرئيسية: الحافظة، شرائح، </a:t>
            </a:r>
            <a:r>
              <a:rPr lang="ar-JO" dirty="0" err="1" smtClean="0"/>
              <a:t>خط،</a:t>
            </a:r>
            <a:r>
              <a:rPr lang="ar-JO" dirty="0" smtClean="0"/>
              <a:t>    </a:t>
            </a:r>
          </a:p>
          <a:p>
            <a:r>
              <a:rPr lang="ar-JO" dirty="0" smtClean="0"/>
              <a:t>  فقرة، رسم، تحرير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JO" dirty="0" smtClean="0"/>
              <a:t>المجموعات في </a:t>
            </a:r>
            <a:r>
              <a:rPr lang="ar-JO" dirty="0" err="1" smtClean="0"/>
              <a:t>تبويبة</a:t>
            </a:r>
            <a:r>
              <a:rPr lang="ar-JO" dirty="0" smtClean="0"/>
              <a:t> إدراج: جداول، الصور، رسومات </a:t>
            </a:r>
            <a:r>
              <a:rPr lang="ar-JO" dirty="0" err="1" smtClean="0"/>
              <a:t>توضيحية،</a:t>
            </a:r>
            <a:r>
              <a:rPr lang="ar-JO" dirty="0" smtClean="0"/>
              <a:t> </a:t>
            </a:r>
          </a:p>
          <a:p>
            <a:pPr lvl="0"/>
            <a:r>
              <a:rPr lang="ar-JO" dirty="0" smtClean="0"/>
              <a:t>  ارتباطات، نص، رموز، وسائط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المجموعات في </a:t>
            </a:r>
            <a:r>
              <a:rPr lang="ar-SA" dirty="0" err="1" smtClean="0"/>
              <a:t>تبويبة</a:t>
            </a:r>
            <a:r>
              <a:rPr lang="ar-SA" dirty="0" smtClean="0"/>
              <a:t> عرض: طرق عرض العروض </a:t>
            </a:r>
            <a:r>
              <a:rPr lang="ar-SA" dirty="0" err="1" smtClean="0"/>
              <a:t>التقديمية،</a:t>
            </a:r>
            <a:r>
              <a:rPr lang="ar-SA" dirty="0" smtClean="0"/>
              <a:t> </a:t>
            </a:r>
            <a:endParaRPr lang="ar-JO" dirty="0" smtClean="0"/>
          </a:p>
          <a:p>
            <a:pPr lvl="0"/>
            <a:r>
              <a:rPr lang="ar-JO" dirty="0" smtClean="0"/>
              <a:t>  </a:t>
            </a:r>
            <a:r>
              <a:rPr lang="ar-SA" dirty="0" smtClean="0"/>
              <a:t>طرق العرض الرئيسية، إظهار، الاتجاه، تكبير/تصغير، اللون/تدرج </a:t>
            </a:r>
            <a:endParaRPr lang="ar-JO" dirty="0" smtClean="0"/>
          </a:p>
          <a:p>
            <a:pPr lvl="0"/>
            <a:r>
              <a:rPr lang="ar-JO" dirty="0" smtClean="0"/>
              <a:t>  </a:t>
            </a:r>
            <a:r>
              <a:rPr lang="ar-SA" dirty="0" smtClean="0"/>
              <a:t>الرمادي، نافذة، وحدات </a:t>
            </a:r>
            <a:r>
              <a:rPr lang="ar-SA" dirty="0" err="1" smtClean="0"/>
              <a:t>الماكرو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المجموعات في </a:t>
            </a:r>
            <a:r>
              <a:rPr lang="ar-SA" dirty="0" err="1" smtClean="0"/>
              <a:t>تبويبة</a:t>
            </a:r>
            <a:r>
              <a:rPr lang="ar-SA" dirty="0" smtClean="0"/>
              <a:t> تصميم: إعداد الصفحة، نسق، خلفية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المجموعات في </a:t>
            </a:r>
            <a:r>
              <a:rPr lang="ar-SA" dirty="0" err="1" smtClean="0"/>
              <a:t>تبويبة</a:t>
            </a:r>
            <a:r>
              <a:rPr lang="ar-SA" dirty="0" smtClean="0"/>
              <a:t> انتقالات: معاينة، نقل إلى هذه </a:t>
            </a:r>
            <a:r>
              <a:rPr lang="ar-SA" dirty="0" err="1" smtClean="0"/>
              <a:t>الشريحة،</a:t>
            </a:r>
            <a:r>
              <a:rPr lang="ar-SA" dirty="0" smtClean="0"/>
              <a:t> </a:t>
            </a:r>
            <a:endParaRPr lang="ar-JO" dirty="0" smtClean="0"/>
          </a:p>
          <a:p>
            <a:pPr lvl="0"/>
            <a:r>
              <a:rPr lang="ar-JO" dirty="0" smtClean="0"/>
              <a:t>  </a:t>
            </a:r>
            <a:r>
              <a:rPr lang="ar-SA" dirty="0" smtClean="0"/>
              <a:t>توقيت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534362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3-1: </a:t>
            </a:r>
            <a:r>
              <a:rPr lang="ar-SA" sz="2800" dirty="0" err="1" smtClean="0"/>
              <a:t>تبويبة</a:t>
            </a:r>
            <a:r>
              <a:rPr lang="ar-SA" sz="2800" dirty="0" smtClean="0"/>
              <a:t> الصفحة الرئيسية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772400" cy="4800600"/>
          </a:xfrm>
        </p:spPr>
        <p:txBody>
          <a:bodyPr>
            <a:noAutofit/>
          </a:bodyPr>
          <a:lstStyle/>
          <a:p>
            <a:r>
              <a:rPr lang="ar-SA" dirty="0" smtClean="0"/>
              <a:t>تظهر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 بالشكل الافتراضي حيث تحتوي معظم الأوامر التي ستحتاجها في عرض شرائح أساسي</a:t>
            </a:r>
            <a:r>
              <a:rPr lang="ar-JO" dirty="0" err="1" smtClean="0"/>
              <a:t>.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الحافظة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تشمل هذه المجموعة أوامر التحرير الأساسية: قص ونسخ </a:t>
            </a:r>
            <a:r>
              <a:rPr lang="ar-SA" dirty="0" err="1" smtClean="0"/>
              <a:t>ولصق.</a:t>
            </a:r>
            <a:r>
              <a:rPr lang="ar-SA" dirty="0" smtClean="0"/>
              <a:t> لاحظ أنه يوجد لأوامر النسخ واللصق أسهم منسدلة للمزيد من الخيارات المتقدمة</a:t>
            </a:r>
            <a:r>
              <a:rPr lang="ar-JO" dirty="0" err="1" smtClean="0"/>
              <a:t>.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الشرائح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لقد استخدمنا هذه المجموعة من قبل لإضافة الشرائح، وتغيير وإعادة تعيين تخطيط الشرائح، وتنظيم الشرائح في أقسام</a:t>
            </a:r>
            <a:r>
              <a:rPr lang="ar-JO" dirty="0" err="1" smtClean="0"/>
              <a:t>.</a:t>
            </a:r>
            <a:endParaRPr lang="ar-SA" dirty="0"/>
          </a:p>
        </p:txBody>
      </p:sp>
      <p:pic>
        <p:nvPicPr>
          <p:cNvPr id="4" name="صورة 109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00400"/>
            <a:ext cx="76200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11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257800"/>
            <a:ext cx="1270000" cy="770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401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أوامر الخط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62000"/>
            <a:ext cx="7010400" cy="5257800"/>
          </a:xfrm>
        </p:spPr>
        <p:txBody>
          <a:bodyPr>
            <a:normAutofit/>
          </a:bodyPr>
          <a:lstStyle/>
          <a:p>
            <a:r>
              <a:rPr lang="ar-SA" dirty="0" smtClean="0"/>
              <a:t>تشمل هذه المجموعة أوامر لتغيير مظهر النص الخاص بك، بما في ذلك الخط وحجمه ولونه؛ وتأثيرات الخط؛ وتباعد الأحرف، وتغيير حالة الأحرف، وأمر مسح التنسيق بأكمله</a:t>
            </a:r>
            <a:endParaRPr lang="ar-JO" dirty="0" smtClean="0"/>
          </a:p>
          <a:p>
            <a:endParaRPr lang="ar-JO" dirty="0" smtClean="0"/>
          </a:p>
          <a:p>
            <a:pPr>
              <a:spcBef>
                <a:spcPct val="0"/>
              </a:spcBef>
            </a:pP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الفقرة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يعطينا الجزء الأول من هذه المجموعة طرقاً لتعديل مظهر الفقرات، بما في ذلك التعداد النقطي والترقيم والمسافة البادئة والمحاذاة والأعمدة وتباعد </a:t>
            </a:r>
            <a:r>
              <a:rPr lang="ar-SA" dirty="0" err="1" smtClean="0"/>
              <a:t>الأسطر.</a:t>
            </a:r>
            <a:r>
              <a:rPr lang="ar-SA" dirty="0" smtClean="0"/>
              <a:t> يوجد أيضاً قوائم لاتجاه النص والمحاذاة </a:t>
            </a:r>
            <a:r>
              <a:rPr lang="ar-SA" dirty="0" err="1" smtClean="0"/>
              <a:t>العامودية</a:t>
            </a:r>
            <a:r>
              <a:rPr lang="ar-SA" dirty="0" smtClean="0"/>
              <a:t> والتحويل إلى </a:t>
            </a:r>
            <a:r>
              <a:rPr lang="en-US" dirty="0" err="1" smtClean="0"/>
              <a:t>SmartArt</a:t>
            </a:r>
            <a:endParaRPr lang="ar-SA" dirty="0"/>
          </a:p>
        </p:txBody>
      </p:sp>
      <p:pic>
        <p:nvPicPr>
          <p:cNvPr id="4" name="صورة 11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320865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11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2209800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6095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أوامر الرسم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4953000"/>
          </a:xfrm>
        </p:spPr>
        <p:txBody>
          <a:bodyPr>
            <a:normAutofit/>
          </a:bodyPr>
          <a:lstStyle/>
          <a:p>
            <a:r>
              <a:rPr lang="ar-SA" dirty="0" smtClean="0"/>
              <a:t>يسمح لك معرض الأشكال على الجانب الأيمن رسم شكل أو مربع </a:t>
            </a:r>
            <a:r>
              <a:rPr lang="ar-SA" dirty="0" err="1" smtClean="0"/>
              <a:t>نص.</a:t>
            </a:r>
            <a:r>
              <a:rPr lang="ar-SA" dirty="0" smtClean="0"/>
              <a:t> يوجد أيضاً أوامر لترتيب الأشكال وتغيير تنسيق الشكل، إما باستخدام نمط معين أو عن طريق اختيار تعبئة الشكل، والمخطط التفصيلي للشكل، وتأثيرات الأشكال يدوياً</a:t>
            </a:r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pPr>
              <a:spcBef>
                <a:spcPct val="0"/>
              </a:spcBef>
            </a:pP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التحرير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تشمل هذه المجموعة أوامر للبحث عن أو استبدال العناصر في عرض الشرائح الخاص </a:t>
            </a:r>
            <a:r>
              <a:rPr lang="ar-SA" dirty="0" err="1" smtClean="0"/>
              <a:t>بك.</a:t>
            </a:r>
            <a:r>
              <a:rPr lang="ar-SA" dirty="0" smtClean="0"/>
              <a:t> يمكنك أيضا استخدام أمر تحديد لمساعدتك على تحديد كائنات مختلفة.</a:t>
            </a:r>
            <a:endParaRPr lang="en-US" dirty="0" smtClean="0"/>
          </a:p>
          <a:p>
            <a:endParaRPr lang="ar-SA" dirty="0"/>
          </a:p>
        </p:txBody>
      </p:sp>
      <p:pic>
        <p:nvPicPr>
          <p:cNvPr id="4" name="صورة 116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3725545" cy="770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117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11430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533400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3-2: </a:t>
            </a:r>
            <a:r>
              <a:rPr lang="ar-SA" sz="2800" dirty="0" err="1" smtClean="0"/>
              <a:t>تبويبة</a:t>
            </a:r>
            <a:r>
              <a:rPr lang="ar-SA" sz="2800" dirty="0" smtClean="0"/>
              <a:t> إدراج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838200"/>
            <a:ext cx="7696200" cy="5181600"/>
          </a:xfrm>
        </p:spPr>
        <p:txBody>
          <a:bodyPr>
            <a:norm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الجداول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أول مجموعة هي مجموعة </a:t>
            </a:r>
            <a:r>
              <a:rPr lang="ar-SA" dirty="0" err="1" smtClean="0"/>
              <a:t>جداول.</a:t>
            </a:r>
            <a:r>
              <a:rPr lang="ar-SA" dirty="0" smtClean="0"/>
              <a:t> تشمل هذه المجموعة أمر واحد يتوسع إلى قائمة</a:t>
            </a:r>
            <a:r>
              <a:rPr lang="ar-JO" dirty="0" err="1" smtClean="0"/>
              <a:t>،</a:t>
            </a:r>
            <a:r>
              <a:rPr lang="ar-JO" dirty="0" smtClean="0"/>
              <a:t> </a:t>
            </a:r>
            <a:r>
              <a:rPr lang="ar-SA" dirty="0" smtClean="0"/>
              <a:t>يمكنك النقر والسحب على الشبكة لإنشاء جدول بحجم </a:t>
            </a:r>
            <a:r>
              <a:rPr lang="ar-SA" dirty="0" err="1" smtClean="0"/>
              <a:t>محدد.</a:t>
            </a:r>
            <a:r>
              <a:rPr lang="ar-SA" dirty="0" smtClean="0"/>
              <a:t> أو استخدم أمر إدراج جدول لإدخال عدد الصفوف </a:t>
            </a:r>
            <a:r>
              <a:rPr lang="ar-SA" dirty="0" err="1" smtClean="0"/>
              <a:t>والاعمدة</a:t>
            </a:r>
            <a:r>
              <a:rPr lang="ar-SA" dirty="0" smtClean="0"/>
              <a:t> التي تريدها في الجدول</a:t>
            </a:r>
            <a:r>
              <a:rPr lang="ar-JO" dirty="0" err="1" smtClean="0"/>
              <a:t>.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الصور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يمكنك إضافة صورة من ملف أو قصاصات فنية أو لقطة شاشة أو ألبوم صور </a:t>
            </a:r>
            <a:r>
              <a:rPr lang="ar-SA" dirty="0" err="1" smtClean="0"/>
              <a:t>فوتوغرافية.</a:t>
            </a:r>
            <a:r>
              <a:rPr lang="ar-SA" dirty="0" smtClean="0"/>
              <a:t> قم فقط بالنقر على الأمر من ثم سيتم توجيهك لاختيار أو إنشاء نوع الصورة الملائمة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457200"/>
          </a:xfrm>
        </p:spPr>
        <p:txBody>
          <a:bodyPr>
            <a:noAutofit/>
          </a:bodyPr>
          <a:lstStyle/>
          <a:p>
            <a:r>
              <a:rPr lang="ar-SA" sz="2800" dirty="0" smtClean="0"/>
              <a:t>أوامر الرسومات التوضيحية 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772400" cy="5257800"/>
          </a:xfrm>
        </p:spPr>
        <p:txBody>
          <a:bodyPr>
            <a:normAutofit/>
          </a:bodyPr>
          <a:lstStyle/>
          <a:p>
            <a:r>
              <a:rPr lang="ar-SA" dirty="0" smtClean="0"/>
              <a:t>يتوسع الأمر الأول، أشكال، إلى معرض من الأشكال تماماً مثل مجموعة رسم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</a:t>
            </a:r>
            <a:r>
              <a:rPr lang="ar-SA" dirty="0" err="1" smtClean="0"/>
              <a:t>الرئيسية.</a:t>
            </a:r>
            <a:r>
              <a:rPr lang="ar-SA" dirty="0" smtClean="0"/>
              <a:t> يمكنك النقر على شكل معين من ثم النقر والسحب على الشريحة لرسمه</a:t>
            </a:r>
            <a:endParaRPr lang="ar-JO" dirty="0" smtClean="0"/>
          </a:p>
          <a:p>
            <a:r>
              <a:rPr lang="ar-SA" dirty="0" smtClean="0"/>
              <a:t>إن أزرار </a:t>
            </a:r>
            <a:r>
              <a:rPr lang="en-US" dirty="0" err="1" smtClean="0"/>
              <a:t>SmartArt</a:t>
            </a:r>
            <a:r>
              <a:rPr lang="ar-SA" dirty="0" smtClean="0"/>
              <a:t> ومخطط تفتح مربع حوار مع المزيد من الإعدادات لكل نوع من الرسومات التوضيحية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أوامر الارتباطات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14400"/>
            <a:ext cx="7772400" cy="4876800"/>
          </a:xfrm>
        </p:spPr>
        <p:txBody>
          <a:bodyPr>
            <a:normAutofit/>
          </a:bodyPr>
          <a:lstStyle/>
          <a:p>
            <a:r>
              <a:rPr lang="ar-SA" dirty="0" smtClean="0"/>
              <a:t>يسمح لك أمر الارتباط التشعبي بإنشاء ارتباط من عرض الشرائح الخاص بك إلى موقع ويب أو مستند أو عنوان بريد </a:t>
            </a:r>
            <a:r>
              <a:rPr lang="ar-SA" dirty="0" err="1" smtClean="0"/>
              <a:t>إلكتروني.</a:t>
            </a:r>
            <a:r>
              <a:rPr lang="ar-SA" dirty="0" smtClean="0"/>
              <a:t> في حين يسمح لك أمر إجراء بتوجيه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لأداء إجراء محدد عندما تنقر على كائن محدد أو تضع </a:t>
            </a:r>
            <a:r>
              <a:rPr lang="ar-SA" dirty="0" err="1" smtClean="0"/>
              <a:t>الماوس</a:t>
            </a:r>
            <a:r>
              <a:rPr lang="ar-SA" dirty="0" smtClean="0"/>
              <a:t> عليه</a:t>
            </a:r>
            <a:endParaRPr lang="ar-JO" dirty="0" smtClean="0"/>
          </a:p>
          <a:p>
            <a:endParaRPr lang="ar-JO" dirty="0" smtClean="0"/>
          </a:p>
          <a:p>
            <a:pPr>
              <a:spcBef>
                <a:spcPct val="0"/>
              </a:spcBef>
            </a:pP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النص</a:t>
            </a:r>
            <a:r>
              <a:rPr lang="ar-SA" sz="36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ar-JO" sz="36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تمنحك مجموعة النص طرق عديدة لإضافة أنواع مختلفة من النص إلى العرض التقديمي الخاص بك</a:t>
            </a:r>
            <a:endParaRPr lang="ar-SA" dirty="0"/>
          </a:p>
        </p:txBody>
      </p:sp>
      <p:pic>
        <p:nvPicPr>
          <p:cNvPr id="4" name="صورة 12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922655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12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25400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31825"/>
          </a:xfrm>
        </p:spPr>
        <p:txBody>
          <a:bodyPr>
            <a:normAutofit/>
          </a:bodyPr>
          <a:lstStyle/>
          <a:p>
            <a:r>
              <a:rPr lang="ar-SA" sz="2800" dirty="0" smtClean="0"/>
              <a:t>فتح برنامج </a:t>
            </a:r>
            <a:r>
              <a:rPr lang="ar-SA" sz="2800" dirty="0" err="1" smtClean="0"/>
              <a:t>باوربوينت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914400"/>
            <a:ext cx="4648200" cy="4648200"/>
          </a:xfrm>
        </p:spPr>
        <p:txBody>
          <a:bodyPr>
            <a:normAutofit/>
          </a:bodyPr>
          <a:lstStyle/>
          <a:p>
            <a:r>
              <a:rPr lang="ar-SA" dirty="0" smtClean="0"/>
              <a:t>من أجل فتح برنامج مايكروسوفت أوفيس </a:t>
            </a:r>
            <a:r>
              <a:rPr lang="ar-SA" dirty="0" err="1" smtClean="0"/>
              <a:t>باوربوينت</a:t>
            </a:r>
            <a:r>
              <a:rPr lang="ar-SA" dirty="0" smtClean="0"/>
              <a:t> 2010، قم بالنقر على قائمة ابدأ ثم انقر على كافة </a:t>
            </a:r>
            <a:r>
              <a:rPr lang="ar-SA" dirty="0" err="1" smtClean="0"/>
              <a:t>البرامج.</a:t>
            </a:r>
            <a:r>
              <a:rPr lang="ar-SA" dirty="0" smtClean="0"/>
              <a:t> يجب أن ترى مجلد مايكروسوفت أوفيس داخل قائمة </a:t>
            </a:r>
            <a:r>
              <a:rPr lang="ar-SA" dirty="0" err="1" smtClean="0"/>
              <a:t>ابدأ.</a:t>
            </a:r>
            <a:r>
              <a:rPr lang="ar-SA" dirty="0" smtClean="0"/>
              <a:t> قم بتمرير </a:t>
            </a:r>
            <a:r>
              <a:rPr lang="ar-SA" dirty="0" err="1" smtClean="0"/>
              <a:t>الماوس</a:t>
            </a:r>
            <a:r>
              <a:rPr lang="ar-SA" dirty="0" smtClean="0"/>
              <a:t> عليه لعرض قائمة فرعية، ثم قم بالنقر على مايكروسوفت </a:t>
            </a:r>
            <a:r>
              <a:rPr lang="ar-SA" dirty="0" err="1" smtClean="0"/>
              <a:t>باوربوينت</a:t>
            </a:r>
            <a:r>
              <a:rPr lang="ar-SA" dirty="0" smtClean="0"/>
              <a:t> 2010</a:t>
            </a:r>
            <a:endParaRPr lang="ar-SA" dirty="0"/>
          </a:p>
        </p:txBody>
      </p:sp>
      <p:pic>
        <p:nvPicPr>
          <p:cNvPr id="4" name="صورة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3810000" cy="3007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55625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أوامر الرموز 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838200"/>
            <a:ext cx="7467600" cy="5105400"/>
          </a:xfrm>
        </p:spPr>
        <p:txBody>
          <a:bodyPr>
            <a:normAutofit/>
          </a:bodyPr>
          <a:lstStyle/>
          <a:p>
            <a:r>
              <a:rPr lang="ar-SA" dirty="0" smtClean="0"/>
              <a:t>قم بالنقر على معادلة للبدء في إنشاء معادلة معينة، أو قم بالنقر على السهم لإدراج معادلة محدد </a:t>
            </a:r>
            <a:r>
              <a:rPr lang="ar-SA" dirty="0" err="1" smtClean="0"/>
              <a:t>مسبقاً.</a:t>
            </a:r>
            <a:r>
              <a:rPr lang="ar-SA" dirty="0" smtClean="0"/>
              <a:t> إن النقر على أمر رمز سوف يفتح مربع حوار الرمز</a:t>
            </a:r>
            <a:endParaRPr lang="en-US" dirty="0" smtClean="0"/>
          </a:p>
          <a:p>
            <a:endParaRPr lang="en-US" dirty="0" smtClean="0"/>
          </a:p>
          <a:p>
            <a:pPr>
              <a:spcBef>
                <a:spcPct val="0"/>
              </a:spcBef>
            </a:pP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الوسائط </a:t>
            </a:r>
            <a:endParaRPr lang="en-US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قم بالنقر على زر فيديو أو صوت لفتح مربع حوار لاختيار الملف </a:t>
            </a:r>
            <a:r>
              <a:rPr lang="ar-SA" dirty="0" err="1" smtClean="0"/>
              <a:t>المناسب.</a:t>
            </a:r>
            <a:r>
              <a:rPr lang="ar-SA" dirty="0" smtClean="0"/>
              <a:t> أو قم بالنقر على السهم المنسدل تحت كل أمر لرؤية المزيد من الخيارات</a:t>
            </a:r>
            <a:endParaRPr lang="ar-JO" dirty="0" smtClean="0"/>
          </a:p>
          <a:p>
            <a:endParaRPr lang="ar-JO" dirty="0" smtClean="0"/>
          </a:p>
          <a:p>
            <a:endParaRPr lang="ar-SA" dirty="0"/>
          </a:p>
        </p:txBody>
      </p:sp>
      <p:pic>
        <p:nvPicPr>
          <p:cNvPr id="4" name="صورة 12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906145" cy="829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199"/>
            <a:ext cx="7772400" cy="533401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3-3: </a:t>
            </a:r>
            <a:r>
              <a:rPr lang="ar-SA" sz="2800" dirty="0" err="1" smtClean="0"/>
              <a:t>تبويبة</a:t>
            </a:r>
            <a:r>
              <a:rPr lang="ar-SA" sz="2800" dirty="0" smtClean="0"/>
              <a:t> عرض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85800"/>
            <a:ext cx="7696200" cy="5257800"/>
          </a:xfrm>
        </p:spPr>
        <p:txBody>
          <a:bodyPr>
            <a:no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طرق عرض العروض </a:t>
            </a:r>
            <a:r>
              <a:rPr lang="ar-SA" b="1" u="sng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التقديمية</a:t>
            </a: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إن المجموعة الأولى في </a:t>
            </a:r>
            <a:r>
              <a:rPr lang="ar-SA" dirty="0" err="1" smtClean="0"/>
              <a:t>تبويبة</a:t>
            </a:r>
            <a:r>
              <a:rPr lang="ar-SA" dirty="0" smtClean="0"/>
              <a:t> عرض تتيح لك تقديم العرض التقديمي الخاص بك بطرق مختلفة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طرق العرض الرئيسية 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تسمح لك هذه المجموعة بعرض الشريحة الرئيسية أو النشرة الرئيسية أو الملاحظات الرئيسية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الإظهار 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تتيح لك هذه المجموعة التحكم بعناصر إطار </a:t>
            </a:r>
            <a:r>
              <a:rPr lang="ar-SA" dirty="0" err="1" smtClean="0"/>
              <a:t>باوربوينت</a:t>
            </a:r>
            <a:r>
              <a:rPr lang="ar-SA" dirty="0" smtClean="0"/>
              <a:t> الخاص </a:t>
            </a:r>
            <a:r>
              <a:rPr lang="ar-SA" dirty="0" err="1" smtClean="0"/>
              <a:t>بك.</a:t>
            </a:r>
            <a:r>
              <a:rPr lang="ar-SA" dirty="0" smtClean="0"/>
              <a:t> حيث تظهر العناصر التي يوجد بجانبها علامة؛ أما العناصر التي لا توجد بجانبها علامة فتكون مخفية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3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أوامر التكبير/التصغير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772400" cy="5181600"/>
          </a:xfrm>
        </p:spPr>
        <p:txBody>
          <a:bodyPr>
            <a:noAutofit/>
          </a:bodyPr>
          <a:lstStyle/>
          <a:p>
            <a:r>
              <a:rPr lang="ar-SA" dirty="0" smtClean="0"/>
              <a:t>يمكنك النقر على أمر تكبير/تصغير لفتح مربع حوار تكبير/تصغير، أو النقر على احتواء ضمن النافذة من أجل احتواء الشريحة الحالية ضمن الشاشة</a:t>
            </a:r>
            <a:endParaRPr lang="ar-JO" dirty="0" smtClean="0"/>
          </a:p>
          <a:p>
            <a:endParaRPr lang="ar-JO" sz="1050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اللون/تدرج رمادي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تتيح لك هذه المجموعة اختيار مجموعة الألوان للعرض التقديمي الخاص بك</a:t>
            </a:r>
            <a:endParaRPr lang="ar-JO" dirty="0" smtClean="0"/>
          </a:p>
          <a:p>
            <a:endParaRPr lang="ar-JO" sz="1050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نافذة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يمكنك إنشاء نافذة جديدة، أو ترتيب كل </a:t>
            </a:r>
            <a:r>
              <a:rPr lang="ar-SA" dirty="0" err="1" smtClean="0"/>
              <a:t>النوافذ </a:t>
            </a:r>
            <a:r>
              <a:rPr lang="ar-SA" dirty="0" smtClean="0"/>
              <a:t>(مثل مجموعة من القرميد)، أو تتالي كل </a:t>
            </a:r>
            <a:r>
              <a:rPr lang="ar-SA" dirty="0" err="1" smtClean="0"/>
              <a:t>النوافذ </a:t>
            </a:r>
            <a:r>
              <a:rPr lang="ar-SA" dirty="0" smtClean="0"/>
              <a:t>(مثل شلال مياه)، أو تغيير كيفية تقسيم الشاشة باستخدام أمر تحريك الانقسام، أو التبديل بين إطارات </a:t>
            </a:r>
            <a:r>
              <a:rPr lang="ar-SA" dirty="0" err="1" smtClean="0"/>
              <a:t>باوربوينت.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609599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أوامر وحدات </a:t>
            </a:r>
            <a:r>
              <a:rPr lang="ar-SA" sz="2800" dirty="0" err="1" smtClean="0"/>
              <a:t>الماكرو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4876800"/>
          </a:xfrm>
        </p:spPr>
        <p:txBody>
          <a:bodyPr>
            <a:normAutofit/>
          </a:bodyPr>
          <a:lstStyle/>
          <a:p>
            <a:r>
              <a:rPr lang="ar-SA" dirty="0" smtClean="0"/>
              <a:t>يفتح هذا الأمر مربع حوار وحدات </a:t>
            </a:r>
            <a:r>
              <a:rPr lang="ar-SA" dirty="0" err="1" smtClean="0"/>
              <a:t>الماكرو</a:t>
            </a:r>
            <a:r>
              <a:rPr lang="ar-SA" dirty="0" smtClean="0"/>
              <a:t>، حيث يمكنك إنشاء وتحرير وإدارة وحدات </a:t>
            </a:r>
            <a:r>
              <a:rPr lang="ar-SA" dirty="0" err="1" smtClean="0"/>
              <a:t>الماكرو.</a:t>
            </a:r>
            <a:r>
              <a:rPr lang="ar-SA" dirty="0" smtClean="0"/>
              <a:t> (وحدات </a:t>
            </a:r>
            <a:r>
              <a:rPr lang="ar-SA" dirty="0" err="1" smtClean="0"/>
              <a:t>الماكرو</a:t>
            </a:r>
            <a:r>
              <a:rPr lang="ar-SA" dirty="0" smtClean="0"/>
              <a:t> هي برامج صغيرة تحتوي على تسلسل من </a:t>
            </a:r>
            <a:r>
              <a:rPr lang="ar-SA" dirty="0" err="1" smtClean="0"/>
              <a:t>الإجراءات.</a:t>
            </a:r>
            <a:r>
              <a:rPr lang="ar-SA" dirty="0" smtClean="0"/>
              <a:t> وهي خارج نطاق هذا البرنامج </a:t>
            </a:r>
            <a:r>
              <a:rPr lang="ar-SA" dirty="0" err="1" smtClean="0"/>
              <a:t>التعليمي.)</a:t>
            </a:r>
            <a:r>
              <a:rPr lang="ar-SA" dirty="0" smtClean="0"/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4362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3-4: </a:t>
            </a:r>
            <a:r>
              <a:rPr lang="ar-SA" sz="2800" dirty="0" err="1" smtClean="0"/>
              <a:t>تبويبة</a:t>
            </a:r>
            <a:r>
              <a:rPr lang="ar-SA" sz="2800" dirty="0" smtClean="0"/>
              <a:t> تصميم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772400" cy="5334000"/>
          </a:xfrm>
        </p:spPr>
        <p:txBody>
          <a:bodyPr>
            <a:no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إعداد الصفحة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إن أمر إعداد الصفحة بحد ذاته يفتح مربع حوار مع خيارات لتغيير حجم الشرائح واتجاهها</a:t>
            </a:r>
            <a:endParaRPr lang="ar-JO" dirty="0" smtClean="0"/>
          </a:p>
          <a:p>
            <a:endParaRPr lang="ar-JO" sz="1050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النسق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إن الجزء الرئيسي من هذه المجموعة هو معرض </a:t>
            </a:r>
            <a:r>
              <a:rPr lang="ar-SA" dirty="0" err="1" smtClean="0"/>
              <a:t>للأنساق.</a:t>
            </a:r>
            <a:r>
              <a:rPr lang="ar-SA" dirty="0" smtClean="0"/>
              <a:t> قم بالتأشير على صورة صغيرة لأي نسق </a:t>
            </a:r>
            <a:r>
              <a:rPr lang="ar-SA" dirty="0" err="1" smtClean="0"/>
              <a:t>لتطبيقه.</a:t>
            </a:r>
            <a:r>
              <a:rPr lang="ar-SA" dirty="0" smtClean="0"/>
              <a:t> أو استخدم الأسهم </a:t>
            </a:r>
            <a:r>
              <a:rPr lang="ar-SA" dirty="0" err="1" smtClean="0"/>
              <a:t>الفردية </a:t>
            </a:r>
            <a:r>
              <a:rPr lang="ar-SA" dirty="0" smtClean="0"/>
              <a:t>(التي يوجد علامة عليها في الصورة) لتغيير النُسق المبينة في المعرض.</a:t>
            </a:r>
            <a:endParaRPr lang="ar-JO" dirty="0" smtClean="0"/>
          </a:p>
          <a:p>
            <a:endParaRPr lang="en-US" sz="1050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الخلفية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يمكنك النقر على أمر أنماط الخلفية لاختيار خلفية معينة للشريحة </a:t>
            </a:r>
            <a:r>
              <a:rPr lang="ar-SA" dirty="0" err="1" smtClean="0"/>
              <a:t>الحالية.</a:t>
            </a:r>
            <a:r>
              <a:rPr lang="ar-SA" dirty="0" smtClean="0"/>
              <a:t> أو يمكنك اختيار إخفاء رسومات الخلفية للشريحة </a:t>
            </a:r>
            <a:r>
              <a:rPr lang="ar-SA" dirty="0" err="1" smtClean="0"/>
              <a:t>الحالية.</a:t>
            </a:r>
            <a:r>
              <a:rPr lang="ar-SA" dirty="0" smtClean="0"/>
              <a:t> يفتح زر الخيار مربع حوار تنسيق الخلفية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33400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3-5: </a:t>
            </a:r>
            <a:r>
              <a:rPr lang="ar-SA" sz="2800" dirty="0" err="1" smtClean="0"/>
              <a:t>تبويبة</a:t>
            </a:r>
            <a:r>
              <a:rPr lang="ar-SA" sz="2800" dirty="0" smtClean="0"/>
              <a:t> الانتقالات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609600"/>
            <a:ext cx="7086600" cy="5410200"/>
          </a:xfrm>
        </p:spPr>
        <p:txBody>
          <a:bodyPr>
            <a:no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أمر المعاينة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قم بالنقر على هذا الأمر لمعاينة الانتقالات في الشريحة </a:t>
            </a:r>
            <a:r>
              <a:rPr lang="ar-SA" dirty="0" err="1" smtClean="0"/>
              <a:t>الحالية.</a:t>
            </a:r>
            <a:r>
              <a:rPr lang="ar-SA" dirty="0" smtClean="0"/>
              <a:t> وإن لم تكن الشريحة الحالية تحتوي على أي انتقالات مطبقة، يكون هذا الأمر غير متاح</a:t>
            </a:r>
            <a:endParaRPr lang="ar-JO" dirty="0" smtClean="0"/>
          </a:p>
          <a:p>
            <a:endParaRPr lang="ar-JO" sz="1050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معرض الانتقالات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وعلى نحو مماثل لمعرض النُسق، يمكنك النقر على انتقال معين </a:t>
            </a:r>
            <a:r>
              <a:rPr lang="ar-SA" dirty="0" err="1" smtClean="0"/>
              <a:t>لتطبيقه.</a:t>
            </a:r>
            <a:r>
              <a:rPr lang="ar-SA" dirty="0" smtClean="0"/>
              <a:t> أو استخدم الأسهم المفردة للتنقل في المعرض، أو قم بالنقر على سهم المزيد لتوسيع المعرض</a:t>
            </a:r>
            <a:endParaRPr lang="ar-JO" dirty="0" smtClean="0"/>
          </a:p>
          <a:p>
            <a:endParaRPr lang="ar-JO" sz="1050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التوقيت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تتيح لك المجموعة الأخيرة التحكم بتوقيت كل انتقال بالإضافة إلى كيفية </a:t>
            </a:r>
            <a:r>
              <a:rPr lang="ar-SA" dirty="0" err="1" smtClean="0"/>
              <a:t>تفعيل</a:t>
            </a:r>
            <a:r>
              <a:rPr lang="ar-SA" dirty="0" smtClean="0"/>
              <a:t> كل انتقال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10562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القسم 4: نظرة عامة على </a:t>
            </a:r>
            <a:r>
              <a:rPr lang="ar-SA" sz="2800" dirty="0" err="1" smtClean="0"/>
              <a:t>التبويبات</a:t>
            </a:r>
            <a:r>
              <a:rPr lang="ar-SA" sz="2800" dirty="0" smtClean="0"/>
              <a:t>، الجزء الثاني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4876800"/>
          </a:xfrm>
        </p:spPr>
        <p:txBody>
          <a:bodyPr/>
          <a:lstStyle/>
          <a:p>
            <a:r>
              <a:rPr lang="ar-SA" b="1" dirty="0" smtClean="0"/>
              <a:t>في هذا القسم، سوف تتعلم </a:t>
            </a:r>
            <a:r>
              <a:rPr lang="ar-SA" b="1" dirty="0" err="1" smtClean="0"/>
              <a:t>عن:</a:t>
            </a:r>
            <a:r>
              <a:rPr lang="ar-SA" b="1" dirty="0" smtClean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JO" dirty="0" smtClean="0"/>
              <a:t>المجموعات في </a:t>
            </a:r>
            <a:r>
              <a:rPr lang="ar-JO" dirty="0" err="1" smtClean="0"/>
              <a:t>تبويبة</a:t>
            </a:r>
            <a:r>
              <a:rPr lang="ar-JO" dirty="0" smtClean="0"/>
              <a:t> حركات: معاينة، معرض الحركات، حركة </a:t>
            </a:r>
          </a:p>
          <a:p>
            <a:pPr lvl="0"/>
            <a:r>
              <a:rPr lang="ar-JO" dirty="0" smtClean="0"/>
              <a:t>  مخصصة، توقيت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JO" dirty="0" smtClean="0"/>
              <a:t>المجموعات في </a:t>
            </a:r>
            <a:r>
              <a:rPr lang="ar-JO" dirty="0" err="1" smtClean="0"/>
              <a:t>تبويبة</a:t>
            </a:r>
            <a:r>
              <a:rPr lang="ar-JO" dirty="0" smtClean="0"/>
              <a:t> عرض الشرائح: بدء عرض الشرائح، </a:t>
            </a:r>
            <a:r>
              <a:rPr lang="ar-JO" dirty="0" err="1" smtClean="0"/>
              <a:t>إعداد،</a:t>
            </a:r>
            <a:r>
              <a:rPr lang="ar-JO" dirty="0" smtClean="0"/>
              <a:t> </a:t>
            </a:r>
          </a:p>
          <a:p>
            <a:pPr lvl="0"/>
            <a:r>
              <a:rPr lang="ar-JO" dirty="0" smtClean="0"/>
              <a:t>  أجهزة عرض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المجموعات في </a:t>
            </a:r>
            <a:r>
              <a:rPr lang="ar-SA" dirty="0" err="1" smtClean="0"/>
              <a:t>تبويبة</a:t>
            </a:r>
            <a:r>
              <a:rPr lang="ar-SA" dirty="0" smtClean="0"/>
              <a:t> مراجعة: تدقيق، اللغة، تعليقات، مقارنة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err="1" smtClean="0"/>
              <a:t>التبويبات</a:t>
            </a:r>
            <a:r>
              <a:rPr lang="ar-SA" dirty="0" smtClean="0"/>
              <a:t> </a:t>
            </a:r>
            <a:r>
              <a:rPr lang="ar-SA" dirty="0" err="1" smtClean="0"/>
              <a:t>الانسياقية</a:t>
            </a:r>
            <a:r>
              <a:rPr lang="ar-SA" dirty="0" smtClean="0"/>
              <a:t> في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، بما في ذلك </a:t>
            </a:r>
            <a:r>
              <a:rPr lang="ar-SA" dirty="0" err="1" smtClean="0"/>
              <a:t>جدول،</a:t>
            </a:r>
            <a:r>
              <a:rPr lang="ar-SA" dirty="0" smtClean="0"/>
              <a:t> </a:t>
            </a:r>
            <a:endParaRPr lang="ar-JO" dirty="0" smtClean="0"/>
          </a:p>
          <a:p>
            <a:pPr lvl="0"/>
            <a:r>
              <a:rPr lang="ar-JO" dirty="0" smtClean="0"/>
              <a:t>  </a:t>
            </a:r>
            <a:r>
              <a:rPr lang="ar-SA" dirty="0" smtClean="0"/>
              <a:t>صورة، </a:t>
            </a:r>
            <a:r>
              <a:rPr lang="ar-SA" dirty="0" err="1" smtClean="0"/>
              <a:t>رسم،</a:t>
            </a:r>
            <a:r>
              <a:rPr lang="ar-SA" dirty="0" smtClean="0"/>
              <a:t> </a:t>
            </a:r>
            <a:r>
              <a:rPr lang="en-US" dirty="0" err="1" smtClean="0"/>
              <a:t>SmartArt</a:t>
            </a:r>
            <a:r>
              <a:rPr lang="ar-SA" dirty="0" smtClean="0"/>
              <a:t>، مخطط، معادلة، فيديو، أدوات </a:t>
            </a:r>
            <a:endParaRPr lang="ar-JO" dirty="0" smtClean="0"/>
          </a:p>
          <a:p>
            <a:pPr lvl="0"/>
            <a:r>
              <a:rPr lang="ar-JO" dirty="0" smtClean="0"/>
              <a:t>  </a:t>
            </a:r>
            <a:r>
              <a:rPr lang="ar-SA" dirty="0" smtClean="0"/>
              <a:t>الصوت، </a:t>
            </a:r>
            <a:r>
              <a:rPr lang="ar-SA" dirty="0" err="1" smtClean="0"/>
              <a:t>تبويبات</a:t>
            </a:r>
            <a:r>
              <a:rPr lang="ar-SA" dirty="0" smtClean="0"/>
              <a:t> طرق العرض الرئيسية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ar-SA" dirty="0" err="1" smtClean="0"/>
              <a:t>تبويبة</a:t>
            </a:r>
            <a:r>
              <a:rPr lang="ar-SA" dirty="0" smtClean="0"/>
              <a:t> المطور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610562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4-1: </a:t>
            </a:r>
            <a:r>
              <a:rPr lang="ar-SA" sz="2800" dirty="0" err="1" smtClean="0"/>
              <a:t>تبويبة</a:t>
            </a:r>
            <a:r>
              <a:rPr lang="ar-SA" sz="2800" dirty="0" smtClean="0"/>
              <a:t> حركات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800"/>
            <a:ext cx="7772400" cy="5334000"/>
          </a:xfrm>
        </p:spPr>
        <p:txBody>
          <a:bodyPr>
            <a:no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أمر المعاينة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قم بالنقر على هذا الأمر لمعاينة الحركات في الشريحة </a:t>
            </a:r>
            <a:r>
              <a:rPr lang="ar-SA" dirty="0" err="1" smtClean="0"/>
              <a:t>التالية.</a:t>
            </a:r>
            <a:r>
              <a:rPr lang="ar-SA" dirty="0" smtClean="0"/>
              <a:t> إن لم تكن الشريحة الحالية تحتوي على أي حركات، يكون هذا الأمر غير متاح.</a:t>
            </a:r>
            <a:endParaRPr lang="en-US" dirty="0" smtClean="0"/>
          </a:p>
          <a:p>
            <a:r>
              <a:rPr lang="ar-SA" dirty="0" smtClean="0"/>
              <a:t>يمكنك النقر أيضاً على السهم المنسدل لتشغيل أو إيقاف تشغيل المعاينة التلقائية</a:t>
            </a:r>
            <a:endParaRPr lang="ar-JO" dirty="0" smtClean="0"/>
          </a:p>
          <a:p>
            <a:endParaRPr lang="ar-JO" sz="1050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معرض الحركات</a:t>
            </a:r>
            <a:endParaRPr lang="en-US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وعلى نحو مماثل لمعرض انتقالات، يمكنك النقر على حركة معينة </a:t>
            </a:r>
            <a:r>
              <a:rPr lang="ar-SA" dirty="0" err="1" smtClean="0"/>
              <a:t>لتطبيقها.</a:t>
            </a:r>
            <a:r>
              <a:rPr lang="ar-SA" dirty="0" smtClean="0"/>
              <a:t> أو استخدم الأسهم المفردة للتنقل في المعرض، أو قم بالنقر على سهم المزيد لتوسيع المعرض.</a:t>
            </a:r>
            <a:endParaRPr lang="en-US" dirty="0" smtClean="0"/>
          </a:p>
          <a:p>
            <a:r>
              <a:rPr lang="ar-SA" dirty="0" smtClean="0"/>
              <a:t>ما أن يتم تطبيق حركة معينة، يصبح أمر خيارات التأثيرات متاحاً بحيث يمكنك تخصيص الحركة الخاصة بك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5333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أوامر الحركة المخصصة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7772400" cy="4724400"/>
          </a:xfrm>
        </p:spPr>
        <p:txBody>
          <a:bodyPr>
            <a:normAutofit/>
          </a:bodyPr>
          <a:lstStyle/>
          <a:p>
            <a:r>
              <a:rPr lang="ar-SA" dirty="0" smtClean="0"/>
              <a:t>يمكنك استخدام </a:t>
            </a:r>
            <a:r>
              <a:rPr lang="ar-SA" dirty="0" err="1" smtClean="0"/>
              <a:t>قائمة </a:t>
            </a:r>
            <a:r>
              <a:rPr lang="ar-SA" dirty="0" smtClean="0"/>
              <a:t>"إضافة حركة" لاختيار حركة معينة وتخصيص كل من تأثيراتها </a:t>
            </a:r>
            <a:r>
              <a:rPr lang="ar-SA" dirty="0" err="1" smtClean="0"/>
              <a:t>ومسارها.</a:t>
            </a:r>
            <a:r>
              <a:rPr lang="ar-SA" dirty="0" smtClean="0"/>
              <a:t> وتتيح لك الخيارات الأخرى فتح جزء الحركة، وتحديد مشغل الحركة، ونسخ مجموعة من خيارات الحركة من كائن إلى آخر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التوقيت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تتيح لك هذه المجموعة تخصيص توقيت كل حركة وترتيب الحركات في كل شريحة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400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4-2: </a:t>
            </a:r>
            <a:r>
              <a:rPr lang="ar-SA" sz="2800" dirty="0" err="1" smtClean="0"/>
              <a:t>تبويبة</a:t>
            </a:r>
            <a:r>
              <a:rPr lang="ar-SA" sz="2800" dirty="0" smtClean="0"/>
              <a:t> عرض الشرائح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90600"/>
            <a:ext cx="7543800" cy="5029200"/>
          </a:xfrm>
        </p:spPr>
        <p:txBody>
          <a:bodyPr>
            <a:normAutofit lnSpcReduction="10000"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بدء عرض الشرائح</a:t>
            </a:r>
            <a:endParaRPr lang="en-US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استخدم هذه المجموعة لبدء عرض شرائح أو إنشاء عرض شرائح مخصص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الإعداد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يمكنك إخفاء الشرائح، وتسجيل عرض الشرائح الخاص بك، وتحديد أوقات التمرين، والتحكم بخيارات أخرى.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أجهزة العرض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هذه الأوامر مفيدة تحديداً إذا كان لديك واحد أو أكثر من أجهزة العرض، أو إن كنت ستقوم بوصل الحاسوب الخاص بك بجهاز عرض </a:t>
            </a:r>
            <a:r>
              <a:rPr lang="ar-JO" dirty="0" smtClean="0"/>
              <a:t>ضوئي</a:t>
            </a:r>
          </a:p>
          <a:p>
            <a:endParaRPr lang="ar-JO" dirty="0" smtClean="0"/>
          </a:p>
          <a:p>
            <a:endParaRPr lang="ar-JO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860425"/>
          </a:xfrm>
        </p:spPr>
        <p:txBody>
          <a:bodyPr>
            <a:normAutofit/>
          </a:bodyPr>
          <a:lstStyle/>
          <a:p>
            <a:r>
              <a:rPr lang="ar-SA" sz="2800" dirty="0" smtClean="0"/>
              <a:t>نظرة عامة على الواجهة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1219200"/>
            <a:ext cx="5105400" cy="4724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ar-SA" b="1" dirty="0" smtClean="0"/>
              <a:t>قائمة الملف</a:t>
            </a:r>
            <a:r>
              <a:rPr lang="ar-JO" b="1" dirty="0" smtClean="0"/>
              <a:t> </a:t>
            </a:r>
            <a:r>
              <a:rPr lang="ar-SA" b="1" dirty="0" smtClean="0"/>
              <a:t>(عرض </a:t>
            </a:r>
            <a:r>
              <a:rPr lang="en-US" b="1" dirty="0" smtClean="0"/>
              <a:t>Backstage</a:t>
            </a:r>
            <a:r>
              <a:rPr lang="ar-SA" b="1" dirty="0" err="1" smtClean="0"/>
              <a:t>)</a:t>
            </a:r>
            <a:endParaRPr lang="ar-JO" b="1" dirty="0" smtClean="0"/>
          </a:p>
          <a:p>
            <a:pPr marL="514350" indent="-514350">
              <a:buFont typeface="+mj-lt"/>
              <a:buAutoNum type="arabicParenR"/>
            </a:pPr>
            <a:r>
              <a:rPr lang="ar-SA" b="1" dirty="0" smtClean="0"/>
              <a:t>شريط أدوات الوصول السريع</a:t>
            </a:r>
            <a:endParaRPr lang="ar-JO" b="1" dirty="0" smtClean="0"/>
          </a:p>
          <a:p>
            <a:pPr marL="514350" indent="-514350">
              <a:buFont typeface="+mj-lt"/>
              <a:buAutoNum type="arabicParenR"/>
            </a:pPr>
            <a:r>
              <a:rPr lang="ar-SA" b="1" dirty="0" smtClean="0"/>
              <a:t>شريط العنوان</a:t>
            </a:r>
            <a:endParaRPr lang="ar-JO" b="1" dirty="0" smtClean="0"/>
          </a:p>
          <a:p>
            <a:pPr marL="514350" indent="-514350">
              <a:buFont typeface="+mj-lt"/>
              <a:buAutoNum type="arabicParenR"/>
            </a:pPr>
            <a:r>
              <a:rPr lang="ar-SA" b="1" dirty="0" smtClean="0"/>
              <a:t>أدوات التحكم بالإطار</a:t>
            </a:r>
            <a:endParaRPr lang="ar-JO" b="1" dirty="0" smtClean="0"/>
          </a:p>
          <a:p>
            <a:pPr marL="514350" indent="-514350">
              <a:buFont typeface="+mj-lt"/>
              <a:buAutoNum type="arabicParenR"/>
            </a:pPr>
            <a:r>
              <a:rPr lang="ar-SA" b="1" dirty="0" smtClean="0"/>
              <a:t>تصغير رموز الشريط</a:t>
            </a:r>
            <a:r>
              <a:rPr lang="ar-JO" b="1" dirty="0" smtClean="0"/>
              <a:t> </a:t>
            </a:r>
            <a:r>
              <a:rPr lang="ar-SA" b="1" dirty="0" smtClean="0"/>
              <a:t>والتعليمات</a:t>
            </a:r>
            <a:endParaRPr lang="ar-JO" b="1" dirty="0" smtClean="0"/>
          </a:p>
          <a:p>
            <a:pPr marL="514350" indent="-514350">
              <a:buFont typeface="+mj-lt"/>
              <a:buAutoNum type="arabicParenR"/>
            </a:pPr>
            <a:r>
              <a:rPr lang="ar-SA" b="1" dirty="0" err="1" smtClean="0"/>
              <a:t>التبويبات</a:t>
            </a:r>
            <a:endParaRPr lang="ar-JO" b="1" dirty="0" smtClean="0"/>
          </a:p>
          <a:p>
            <a:pPr marL="514350" indent="-514350">
              <a:buFont typeface="+mj-lt"/>
              <a:buAutoNum type="arabicParenR"/>
            </a:pPr>
            <a:r>
              <a:rPr lang="ar-SA" b="1" dirty="0" smtClean="0"/>
              <a:t>المجموعات</a:t>
            </a:r>
            <a:endParaRPr lang="ar-JO" b="1" dirty="0" smtClean="0"/>
          </a:p>
          <a:p>
            <a:pPr marL="514350" indent="-514350">
              <a:buFont typeface="+mj-lt"/>
              <a:buAutoNum type="arabicParenR"/>
            </a:pPr>
            <a:r>
              <a:rPr lang="ar-SA" b="1" dirty="0" smtClean="0"/>
              <a:t>جزء الشرائح/المخطط التفصيلي</a:t>
            </a:r>
            <a:endParaRPr lang="ar-JO" b="1" dirty="0" smtClean="0"/>
          </a:p>
          <a:p>
            <a:pPr marL="514350" indent="-514350">
              <a:buFont typeface="+mj-lt"/>
              <a:buAutoNum type="arabicParenR"/>
            </a:pPr>
            <a:r>
              <a:rPr lang="ar-SA" b="1" dirty="0" smtClean="0"/>
              <a:t>المساطر</a:t>
            </a:r>
            <a:endParaRPr lang="ar-JO" b="1" dirty="0" smtClean="0"/>
          </a:p>
          <a:p>
            <a:pPr marL="514350" indent="-514350">
              <a:buFont typeface="+mj-lt"/>
              <a:buAutoNum type="arabicParenR"/>
            </a:pPr>
            <a:r>
              <a:rPr lang="ar-SA" b="1" dirty="0" smtClean="0"/>
              <a:t>منطقة عمل</a:t>
            </a:r>
            <a:endParaRPr lang="ar-JO" b="1" dirty="0" smtClean="0"/>
          </a:p>
          <a:p>
            <a:pPr marL="514350" indent="-514350">
              <a:buFont typeface="+mj-lt"/>
              <a:buAutoNum type="arabicParenR"/>
            </a:pPr>
            <a:r>
              <a:rPr lang="ar-SA" b="1" dirty="0" smtClean="0"/>
              <a:t>منطقة الملاحظات</a:t>
            </a:r>
            <a:endParaRPr lang="ar-JO" b="1" dirty="0" smtClean="0"/>
          </a:p>
          <a:p>
            <a:pPr marL="514350" indent="-514350">
              <a:buFont typeface="+mj-lt"/>
              <a:buAutoNum type="arabicParenR"/>
            </a:pPr>
            <a:r>
              <a:rPr lang="ar-SA" b="1" dirty="0" smtClean="0"/>
              <a:t>شريط المعلومات</a:t>
            </a:r>
            <a:endParaRPr lang="ar-SA" dirty="0"/>
          </a:p>
        </p:txBody>
      </p:sp>
      <p:pic>
        <p:nvPicPr>
          <p:cNvPr id="4" name="صورة 13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191000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534362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4-3: </a:t>
            </a:r>
            <a:r>
              <a:rPr lang="ar-SA" sz="2800" dirty="0" err="1" smtClean="0"/>
              <a:t>تبويبة</a:t>
            </a:r>
            <a:r>
              <a:rPr lang="ar-SA" sz="2800" dirty="0" smtClean="0"/>
              <a:t> مراجعة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38200"/>
            <a:ext cx="7772400" cy="5105400"/>
          </a:xfrm>
        </p:spPr>
        <p:txBody>
          <a:bodyPr>
            <a:normAutofit/>
          </a:bodyPr>
          <a:lstStyle/>
          <a:p>
            <a:r>
              <a:rPr lang="ar-SA" sz="25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التدقيق</a:t>
            </a:r>
            <a:endParaRPr lang="en-US" sz="25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ستجد هنا أوامر للتدقيق الإملائي، واستخدام قاموس </a:t>
            </a:r>
            <a:r>
              <a:rPr lang="ar-SA" dirty="0" err="1" smtClean="0"/>
              <a:t>المرادفات</a:t>
            </a:r>
            <a:r>
              <a:rPr lang="ar-SA" dirty="0" smtClean="0"/>
              <a:t>، والبحث عن المواضيع</a:t>
            </a:r>
            <a:endParaRPr lang="ar-JO" dirty="0" smtClean="0"/>
          </a:p>
          <a:p>
            <a:endParaRPr lang="ar-JO" dirty="0" smtClean="0"/>
          </a:p>
          <a:p>
            <a:r>
              <a:rPr lang="ar-SA" sz="25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اللغة</a:t>
            </a:r>
            <a:endParaRPr lang="ar-JO" sz="25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يمكنك هنا ترجمة الكلمات، واختيار اللغة الخاصة بك، وتعيين خيارات اللغة</a:t>
            </a:r>
            <a:endParaRPr lang="ar-JO" dirty="0" smtClean="0"/>
          </a:p>
          <a:p>
            <a:endParaRPr lang="ar-JO" dirty="0" smtClean="0"/>
          </a:p>
          <a:p>
            <a:r>
              <a:rPr lang="ar-SA" sz="25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التعليقات</a:t>
            </a:r>
            <a:endParaRPr lang="ar-JO" sz="25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تمنحك هذه المجموعة أوامر لإضافة وتحرير وحذف التعليقات والتنقل فيها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8382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أوامر المقارنة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219200"/>
            <a:ext cx="7772400" cy="4800600"/>
          </a:xfrm>
        </p:spPr>
        <p:txBody>
          <a:bodyPr/>
          <a:lstStyle/>
          <a:p>
            <a:r>
              <a:rPr lang="ar-JO" dirty="0" smtClean="0"/>
              <a:t>ت</a:t>
            </a:r>
            <a:r>
              <a:rPr lang="ar-SA" dirty="0" smtClean="0"/>
              <a:t>منحك هذه المجموعة أدوات لمقارنة العروض </a:t>
            </a:r>
            <a:r>
              <a:rPr lang="ar-SA" dirty="0" err="1" smtClean="0"/>
              <a:t>التقديمية</a:t>
            </a:r>
            <a:r>
              <a:rPr lang="ar-SA" dirty="0" smtClean="0"/>
              <a:t> وإدارة التغييرات وإنهاء </a:t>
            </a:r>
            <a:r>
              <a:rPr lang="ar-SA" dirty="0" err="1" smtClean="0"/>
              <a:t>المراجعة.</a:t>
            </a:r>
            <a:r>
              <a:rPr lang="ar-SA" dirty="0" smtClean="0"/>
              <a:t> يمكنك أيضاً تشغيل أو إيقاف تشغيل جزء المراجعة</a:t>
            </a:r>
            <a:endParaRPr lang="ar-JO" dirty="0" smtClean="0"/>
          </a:p>
          <a:p>
            <a:endParaRPr lang="ar-SA" dirty="0"/>
          </a:p>
        </p:txBody>
      </p:sp>
      <p:pic>
        <p:nvPicPr>
          <p:cNvPr id="4" name="صورة 1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254254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6762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4-4: </a:t>
            </a:r>
            <a:r>
              <a:rPr lang="ar-SA" sz="2800" dirty="0" err="1" smtClean="0"/>
              <a:t>التبويبات</a:t>
            </a:r>
            <a:r>
              <a:rPr lang="ar-SA" sz="2800" dirty="0" smtClean="0"/>
              <a:t> </a:t>
            </a:r>
            <a:r>
              <a:rPr lang="ar-SA" sz="2800" dirty="0" err="1" smtClean="0"/>
              <a:t>الانسياقية</a:t>
            </a:r>
            <a:r>
              <a:rPr lang="ar-SA" sz="2800" dirty="0" smtClean="0"/>
              <a:t>، الجزء الأول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4953000"/>
          </a:xfrm>
        </p:spPr>
        <p:txBody>
          <a:bodyPr>
            <a:normAutofit/>
          </a:bodyPr>
          <a:lstStyle/>
          <a:p>
            <a:r>
              <a:rPr lang="ar-SA" b="1" u="sng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تبويبة</a:t>
            </a: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المطور</a:t>
            </a:r>
            <a:endParaRPr lang="en-US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إن </a:t>
            </a:r>
            <a:r>
              <a:rPr lang="ar-SA" dirty="0" err="1" smtClean="0"/>
              <a:t>التبويبة</a:t>
            </a:r>
            <a:r>
              <a:rPr lang="ar-SA" dirty="0" smtClean="0"/>
              <a:t> الوحيدة التي تكون غير </a:t>
            </a:r>
            <a:r>
              <a:rPr lang="ar-SA" dirty="0" err="1" smtClean="0"/>
              <a:t>مفعلة</a:t>
            </a:r>
            <a:r>
              <a:rPr lang="ar-SA" dirty="0" smtClean="0"/>
              <a:t> بالشكل الافتراضي هي </a:t>
            </a:r>
            <a:r>
              <a:rPr lang="ar-SA" dirty="0" err="1" smtClean="0"/>
              <a:t>تبويبة</a:t>
            </a:r>
            <a:r>
              <a:rPr lang="ar-SA" dirty="0" smtClean="0"/>
              <a:t> </a:t>
            </a:r>
            <a:r>
              <a:rPr lang="ar-SA" dirty="0" err="1" smtClean="0"/>
              <a:t>المطور.</a:t>
            </a:r>
            <a:r>
              <a:rPr lang="ar-SA" dirty="0" smtClean="0"/>
              <a:t> تقدم هذه </a:t>
            </a:r>
            <a:r>
              <a:rPr lang="ar-SA" dirty="0" err="1" smtClean="0"/>
              <a:t>التبويبة</a:t>
            </a:r>
            <a:r>
              <a:rPr lang="ar-SA" dirty="0" smtClean="0"/>
              <a:t> خيارات برمجية متقدمة، بما في ذلك خيارات وحدات </a:t>
            </a:r>
            <a:r>
              <a:rPr lang="ar-SA" dirty="0" err="1" smtClean="0"/>
              <a:t>الماكرو</a:t>
            </a:r>
            <a:r>
              <a:rPr lang="ar-SA" dirty="0" smtClean="0"/>
              <a:t>، ووظائف إضافية، وخصائص وثيقة </a:t>
            </a:r>
            <a:r>
              <a:rPr lang="en-US" dirty="0" smtClean="0"/>
              <a:t>XML</a:t>
            </a:r>
            <a:r>
              <a:rPr lang="ar-SA" dirty="0" err="1" smtClean="0"/>
              <a:t>.</a:t>
            </a:r>
            <a:r>
              <a:rPr lang="ar-SA" dirty="0" smtClean="0"/>
              <a:t> ومن أجل </a:t>
            </a:r>
            <a:r>
              <a:rPr lang="ar-SA" dirty="0" err="1" smtClean="0"/>
              <a:t>تفعيله</a:t>
            </a:r>
            <a:r>
              <a:rPr lang="ar-SA" dirty="0" smtClean="0"/>
              <a:t>، ابدأ عن طريق النقر على </a:t>
            </a:r>
            <a:r>
              <a:rPr lang="ar-SA" dirty="0" err="1" smtClean="0"/>
              <a:t>ملف </a:t>
            </a:r>
            <a:r>
              <a:rPr lang="ar-SA" dirty="0" smtClean="0"/>
              <a:t>← خيارات</a:t>
            </a:r>
            <a:r>
              <a:rPr lang="ar-JO" dirty="0" err="1" smtClean="0"/>
              <a:t>،</a:t>
            </a:r>
            <a:r>
              <a:rPr lang="ar-JO" dirty="0" smtClean="0"/>
              <a:t> </a:t>
            </a:r>
            <a:r>
              <a:rPr lang="ar-SA" dirty="0" smtClean="0"/>
              <a:t>ثم قم بالنقر على فئة تخصيص الشريط على اليمين</a:t>
            </a:r>
            <a:r>
              <a:rPr lang="ar-JO" dirty="0" err="1" smtClean="0"/>
              <a:t>،</a:t>
            </a:r>
            <a:r>
              <a:rPr lang="ar-JO" dirty="0" smtClean="0"/>
              <a:t> </a:t>
            </a:r>
            <a:r>
              <a:rPr lang="ar-SA" dirty="0" smtClean="0"/>
              <a:t>الآن، قم بوضع علامة بجانب المطور وانقر على موافق</a:t>
            </a:r>
            <a:endParaRPr lang="ar-SA" dirty="0"/>
          </a:p>
        </p:txBody>
      </p:sp>
      <p:pic>
        <p:nvPicPr>
          <p:cNvPr id="4" name="صورة 19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91000"/>
            <a:ext cx="5271770" cy="1087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08025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أدوات الرسم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066800"/>
            <a:ext cx="7010400" cy="4953000"/>
          </a:xfrm>
        </p:spPr>
        <p:txBody>
          <a:bodyPr>
            <a:normAutofit/>
          </a:bodyPr>
          <a:lstStyle/>
          <a:p>
            <a:r>
              <a:rPr lang="ar-SA" dirty="0" smtClean="0"/>
              <a:t>عند اختيار مربع نص أو شكل أو </a:t>
            </a:r>
            <a:r>
              <a:rPr lang="en-US" dirty="0" smtClean="0"/>
              <a:t>WordArt</a:t>
            </a:r>
            <a:r>
              <a:rPr lang="ar-SA" dirty="0" smtClean="0"/>
              <a:t>، سترى </a:t>
            </a:r>
            <a:r>
              <a:rPr lang="ar-SA" dirty="0" err="1" smtClean="0"/>
              <a:t>تبويبة</a:t>
            </a:r>
            <a:r>
              <a:rPr lang="ar-SA" dirty="0" smtClean="0"/>
              <a:t> أدوات </a:t>
            </a:r>
            <a:r>
              <a:rPr lang="ar-SA" dirty="0" err="1" smtClean="0"/>
              <a:t>الرسم </a:t>
            </a:r>
            <a:r>
              <a:rPr lang="ar-SA" dirty="0" smtClean="0"/>
              <a:t>– تنسيق</a:t>
            </a:r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أدوات الجدول</a:t>
            </a:r>
            <a:endParaRPr lang="en-US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عند اختيار جدول معين، سترى </a:t>
            </a:r>
            <a:r>
              <a:rPr lang="ar-SA" dirty="0" err="1" smtClean="0"/>
              <a:t>تبويبتين</a:t>
            </a:r>
            <a:r>
              <a:rPr lang="ar-SA" dirty="0" smtClean="0"/>
              <a:t> </a:t>
            </a:r>
            <a:r>
              <a:rPr lang="ar-SA" dirty="0" err="1" smtClean="0"/>
              <a:t>انسياقيتين</a:t>
            </a:r>
            <a:r>
              <a:rPr lang="ar-SA" dirty="0" smtClean="0"/>
              <a:t> لأدوات الجدول: تصميم وتخطيط</a:t>
            </a:r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</p:txBody>
      </p:sp>
      <p:pic>
        <p:nvPicPr>
          <p:cNvPr id="4" name="صورة 20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7245984" cy="1094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أدوات الصورة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4876800"/>
          </a:xfrm>
        </p:spPr>
        <p:txBody>
          <a:bodyPr>
            <a:normAutofit/>
          </a:bodyPr>
          <a:lstStyle/>
          <a:p>
            <a:r>
              <a:rPr lang="ar-SA" dirty="0" smtClean="0"/>
              <a:t>تمنحك هذه </a:t>
            </a:r>
            <a:r>
              <a:rPr lang="ar-SA" dirty="0" err="1" smtClean="0"/>
              <a:t>التبويبة</a:t>
            </a:r>
            <a:r>
              <a:rPr lang="ar-SA" dirty="0" smtClean="0"/>
              <a:t> أدوات لإضافة تأثيرات إلى الصورة الخاصة بك، وتحديد نمط معين لها واقتصاصها وتغيير حجمها وأكثر من ذلك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أدوات </a:t>
            </a:r>
            <a:r>
              <a:rPr lang="en-US" b="1" u="sng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SmartArt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تسمح لك </a:t>
            </a:r>
            <a:r>
              <a:rPr lang="ar-SA" dirty="0" err="1" smtClean="0"/>
              <a:t>تبويبة</a:t>
            </a:r>
            <a:r>
              <a:rPr lang="ar-SA" dirty="0" smtClean="0"/>
              <a:t> تصميم بتعديل الرسم البياني عن طريق إضافة أو تعديل الأشكال، أو تغيير التخطيط، أو تغيير </a:t>
            </a:r>
            <a:r>
              <a:rPr lang="ar-SA" dirty="0" err="1" smtClean="0"/>
              <a:t>النمط.</a:t>
            </a:r>
            <a:r>
              <a:rPr lang="ar-SA" dirty="0" smtClean="0"/>
              <a:t> يمكنك أيضاً إعادة تعيين الرسم أو تحويله باستخدام هذه </a:t>
            </a:r>
            <a:r>
              <a:rPr lang="ar-SA" dirty="0" err="1" smtClean="0"/>
              <a:t>التبويبة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4-5: </a:t>
            </a:r>
            <a:r>
              <a:rPr lang="ar-SA" sz="2800" dirty="0" err="1" smtClean="0"/>
              <a:t>التبويبات</a:t>
            </a:r>
            <a:r>
              <a:rPr lang="ar-SA" sz="2800" dirty="0" smtClean="0"/>
              <a:t> </a:t>
            </a:r>
            <a:r>
              <a:rPr lang="ar-SA" sz="2800" dirty="0" err="1" smtClean="0"/>
              <a:t>الانسياقية</a:t>
            </a:r>
            <a:r>
              <a:rPr lang="ar-SA" sz="2800" dirty="0" smtClean="0"/>
              <a:t>، الجزء الثاني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47800"/>
            <a:ext cx="7772400" cy="4572000"/>
          </a:xfrm>
        </p:spPr>
        <p:txBody>
          <a:bodyPr>
            <a:norm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أدوات المخططات</a:t>
            </a:r>
            <a:endParaRPr lang="en-US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عندما تقوم باختيار مخطط معين، سيتاح ثلاثة </a:t>
            </a:r>
            <a:r>
              <a:rPr lang="ar-SA" dirty="0" err="1" smtClean="0"/>
              <a:t>تبويبات.</a:t>
            </a:r>
            <a:r>
              <a:rPr lang="ar-SA" dirty="0" smtClean="0"/>
              <a:t> تسمح لك </a:t>
            </a:r>
            <a:r>
              <a:rPr lang="ar-SA" dirty="0" err="1" smtClean="0"/>
              <a:t>التبويبة</a:t>
            </a:r>
            <a:r>
              <a:rPr lang="ar-SA" dirty="0" smtClean="0"/>
              <a:t> الأولى، تصميم، اختيار نوع ونمط المخطط بالإضافة إلى البيانات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أدوات المعادلة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يُظهر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محرر معادلات </a:t>
            </a:r>
            <a:r>
              <a:rPr lang="ar-SA" dirty="0" err="1" smtClean="0"/>
              <a:t>قوي.</a:t>
            </a:r>
            <a:r>
              <a:rPr lang="ar-SA" dirty="0" smtClean="0"/>
              <a:t> (تذكر أنه بإمكانك إضافة معادلات من </a:t>
            </a:r>
            <a:r>
              <a:rPr lang="ar-SA" dirty="0" err="1" smtClean="0"/>
              <a:t>تبويبة</a:t>
            </a:r>
            <a:r>
              <a:rPr lang="ar-SA" dirty="0" smtClean="0"/>
              <a:t> </a:t>
            </a:r>
            <a:r>
              <a:rPr lang="ar-SA" dirty="0" err="1" smtClean="0"/>
              <a:t>إدراج.</a:t>
            </a:r>
            <a:r>
              <a:rPr lang="ar-SA" dirty="0" smtClean="0"/>
              <a:t>) تمنحك </a:t>
            </a:r>
            <a:r>
              <a:rPr lang="ar-SA" dirty="0" err="1" smtClean="0"/>
              <a:t>تبويبة</a:t>
            </a:r>
            <a:r>
              <a:rPr lang="ar-SA" dirty="0" smtClean="0"/>
              <a:t> أدوات المعادلة- تصميم أدوات لتحرير المعادلات الخاصة بك</a:t>
            </a:r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31825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أدوات الفيديو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153400" cy="5029200"/>
          </a:xfrm>
        </p:spPr>
        <p:txBody>
          <a:bodyPr>
            <a:normAutofit/>
          </a:bodyPr>
          <a:lstStyle/>
          <a:p>
            <a:r>
              <a:rPr lang="ar-SA" dirty="0" smtClean="0"/>
              <a:t>يُظهر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</a:t>
            </a:r>
            <a:r>
              <a:rPr lang="ar-SA" dirty="0" err="1" smtClean="0"/>
              <a:t>تبويبتين</a:t>
            </a:r>
            <a:r>
              <a:rPr lang="ar-SA" dirty="0" smtClean="0"/>
              <a:t> جديدتين لأدوات الفيديو، يمكن الوصول إليهما عند اختيار ملف فيديو </a:t>
            </a:r>
            <a:r>
              <a:rPr lang="ar-SA" dirty="0" err="1" smtClean="0"/>
              <a:t>معين.</a:t>
            </a:r>
            <a:r>
              <a:rPr lang="ar-SA" dirty="0" smtClean="0"/>
              <a:t> </a:t>
            </a:r>
            <a:r>
              <a:rPr lang="ar-SA" dirty="0" err="1" smtClean="0"/>
              <a:t>التبويبة</a:t>
            </a:r>
            <a:r>
              <a:rPr lang="ar-SA" dirty="0" smtClean="0"/>
              <a:t> الأولى هي تنسيق</a:t>
            </a:r>
            <a:r>
              <a:rPr lang="ar-JO" dirty="0" smtClean="0"/>
              <a:t> </a:t>
            </a:r>
            <a:r>
              <a:rPr lang="ar-JO" dirty="0" err="1" smtClean="0"/>
              <a:t>والتبويبة</a:t>
            </a:r>
            <a:r>
              <a:rPr lang="ar-JO" dirty="0" smtClean="0"/>
              <a:t> الثانية </a:t>
            </a:r>
            <a:r>
              <a:rPr lang="ar-SA" dirty="0" smtClean="0"/>
              <a:t>هي تشغيل</a:t>
            </a:r>
            <a:endParaRPr lang="ar-JO" dirty="0" smtClean="0"/>
          </a:p>
          <a:p>
            <a:endParaRPr lang="ar-JO" dirty="0" smtClean="0"/>
          </a:p>
          <a:p>
            <a:pPr>
              <a:spcBef>
                <a:spcPct val="0"/>
              </a:spcBef>
            </a:pP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أدوات الصوت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يوجد أيضاً </a:t>
            </a:r>
            <a:r>
              <a:rPr lang="ar-SA" dirty="0" err="1" smtClean="0"/>
              <a:t>تبويبتين</a:t>
            </a:r>
            <a:r>
              <a:rPr lang="ar-SA" dirty="0" smtClean="0"/>
              <a:t> جديدتين لأدوات الصوت في 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</a:t>
            </a:r>
            <a:r>
              <a:rPr lang="ar-SA" dirty="0" err="1" smtClean="0"/>
              <a:t>2010.</a:t>
            </a:r>
            <a:r>
              <a:rPr lang="ar-SA" dirty="0" smtClean="0"/>
              <a:t> وهما يحملان نفس الاسم ولهما تخطيط مشابه </a:t>
            </a:r>
            <a:r>
              <a:rPr lang="ar-SA" dirty="0" err="1" smtClean="0"/>
              <a:t>لتبويبتي</a:t>
            </a:r>
            <a:r>
              <a:rPr lang="ar-SA" dirty="0" smtClean="0"/>
              <a:t> أدوات الفيديو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772400" cy="685800"/>
          </a:xfrm>
        </p:spPr>
        <p:txBody>
          <a:bodyPr>
            <a:normAutofit/>
          </a:bodyPr>
          <a:lstStyle/>
          <a:p>
            <a:r>
              <a:rPr lang="ar-SA" sz="2700" dirty="0" err="1" smtClean="0"/>
              <a:t>تبويبات</a:t>
            </a:r>
            <a:r>
              <a:rPr lang="ar-SA" sz="2700" dirty="0" smtClean="0"/>
              <a:t> الشريحة الرئيسية والنشرات والملاحظات الرئيسية</a:t>
            </a:r>
            <a:endParaRPr lang="ar-SA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4953000"/>
          </a:xfrm>
        </p:spPr>
        <p:txBody>
          <a:bodyPr/>
          <a:lstStyle/>
          <a:p>
            <a:r>
              <a:rPr lang="ar-SA" dirty="0" smtClean="0"/>
              <a:t>تعدّ طرق العرض الرئيسية موضوعاً متقدماً، لكن من المفيد فهم كيفية عملها في حال واجهت عرض تقديمي </a:t>
            </a:r>
            <a:r>
              <a:rPr lang="ar-SA" dirty="0" err="1" smtClean="0"/>
              <a:t>يستخدمها.</a:t>
            </a:r>
            <a:r>
              <a:rPr lang="ar-SA" dirty="0" smtClean="0"/>
              <a:t> ومن أجل عرض مجموعة من طرق العرض الرئيسية، اختر أمر العرض الرئيسي المناسب من </a:t>
            </a:r>
            <a:r>
              <a:rPr lang="ar-SA" dirty="0" err="1" smtClean="0"/>
              <a:t>تبويبة</a:t>
            </a:r>
            <a:r>
              <a:rPr lang="ar-SA" dirty="0" smtClean="0"/>
              <a:t> عرض</a:t>
            </a:r>
            <a:endParaRPr lang="ar-JO" dirty="0" smtClean="0"/>
          </a:p>
          <a:p>
            <a:endParaRPr lang="ar-JO" dirty="0" smtClean="0"/>
          </a:p>
          <a:p>
            <a:endParaRPr lang="ar-SA" dirty="0"/>
          </a:p>
        </p:txBody>
      </p:sp>
      <p:pic>
        <p:nvPicPr>
          <p:cNvPr id="4" name="صورة 3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71628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09599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القسم 5: إنشاء العروض </a:t>
            </a:r>
            <a:r>
              <a:rPr lang="ar-SA" sz="2800" dirty="0" err="1" smtClean="0"/>
              <a:t>التقديمية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85800"/>
            <a:ext cx="8839200" cy="5334000"/>
          </a:xfrm>
        </p:spPr>
        <p:txBody>
          <a:bodyPr numCol="2" spcCol="91440" rtlCol="1">
            <a:normAutofit fontScale="77500" lnSpcReduction="20000"/>
          </a:bodyPr>
          <a:lstStyle/>
          <a:p>
            <a:endParaRPr lang="ar-JO" dirty="0" smtClean="0"/>
          </a:p>
          <a:p>
            <a:r>
              <a:rPr lang="ar-SA" dirty="0" smtClean="0"/>
              <a:t>في هذا القسم، سوف تتعلم </a:t>
            </a:r>
            <a:r>
              <a:rPr lang="ar-SA" dirty="0" err="1" smtClean="0"/>
              <a:t>كيفية:</a:t>
            </a:r>
            <a:r>
              <a:rPr lang="ar-SA" dirty="0" smtClean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JO" dirty="0" smtClean="0"/>
              <a:t>إنشاء عرض تقديمي فارغ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JO" dirty="0" smtClean="0"/>
              <a:t>إنشاء عرض تقديمي من القوالب المحلية أو  </a:t>
            </a:r>
          </a:p>
          <a:p>
            <a:pPr lvl="0"/>
            <a:r>
              <a:rPr lang="ar-JO" dirty="0" smtClean="0"/>
              <a:t>  ال</a:t>
            </a:r>
            <a:r>
              <a:rPr lang="ar-SA" dirty="0" smtClean="0"/>
              <a:t>قوالب عبر الإنترنت، أو النُسق، أو الملفات </a:t>
            </a:r>
            <a:endParaRPr lang="ar-JO" dirty="0" smtClean="0"/>
          </a:p>
          <a:p>
            <a:pPr lvl="0"/>
            <a:r>
              <a:rPr lang="ar-JO" dirty="0" smtClean="0"/>
              <a:t>  </a:t>
            </a:r>
            <a:r>
              <a:rPr lang="ar-SA" dirty="0" smtClean="0"/>
              <a:t>الموجودة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عرض نماذج القوالب في برنامج </a:t>
            </a:r>
            <a:r>
              <a:rPr lang="ar-SA" dirty="0" err="1" smtClean="0"/>
              <a:t>باوربوينت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الوصول إلى القوالب الأخيرة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رسم مربعات النص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إضافة وتحرير نص في مربعات النص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إعادة التحكم بحجم مربعات النص ونقلها </a:t>
            </a:r>
            <a:endParaRPr lang="ar-JO" dirty="0" smtClean="0"/>
          </a:p>
          <a:p>
            <a:pPr lvl="0"/>
            <a:r>
              <a:rPr lang="ar-JO" dirty="0" smtClean="0"/>
              <a:t>  </a:t>
            </a:r>
            <a:r>
              <a:rPr lang="ar-SA" dirty="0" smtClean="0"/>
              <a:t>وحذفها وتدويرها وتنسيقها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أدوات الاختيار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القص والنسخ واللصق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حافظة </a:t>
            </a:r>
            <a:r>
              <a:rPr lang="en-US" dirty="0" smtClean="0"/>
              <a:t>Office</a:t>
            </a:r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سحب وإفلات النص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endParaRPr lang="ar-JO" dirty="0" smtClean="0"/>
          </a:p>
          <a:p>
            <a:pPr lvl="0">
              <a:buFont typeface="Wingdings" pitchFamily="2" charset="2"/>
              <a:buChar char="v"/>
            </a:pPr>
            <a:endParaRPr lang="ar-JO" dirty="0" smtClean="0"/>
          </a:p>
          <a:p>
            <a:pPr lvl="0">
              <a:buFont typeface="Wingdings" pitchFamily="2" charset="2"/>
              <a:buChar char="v"/>
            </a:pPr>
            <a:endParaRPr lang="ar-JO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التراجع عن آخر إجراء وتكرار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البحث والاستبدال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تطبيق تأثيرات على النص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تغيير حالة أحرف النص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تغيير نمط وحجم ولون الخط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تغيير تباعد الأحرف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إزالة التنسيق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تغيير اتجاه النص والمحاذاة العمودية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ar-SA" dirty="0" smtClean="0"/>
              <a:t>محاذاة وضبط النص وتحديد المسافة البادئة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إنشاء قائمة تعداد نقطي أو رقمي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تنسيق النص في أعمدة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نسخ التنسيق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مربعات حوار الخط والفقرة وتأثيرات النص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399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5-1: استخدام القوالب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4876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إنشاء عرض تقديمي فارغ 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يقوم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تلقائياً بإنشاء عرض تقديمي جديد فارغ عندما تقوم </a:t>
            </a:r>
            <a:r>
              <a:rPr lang="ar-SA" dirty="0" err="1" smtClean="0"/>
              <a:t>بفتحه.</a:t>
            </a:r>
            <a:r>
              <a:rPr lang="ar-SA" dirty="0" smtClean="0"/>
              <a:t> ومن أجل إنشاء عرض تقديمي فارغ آخر، قم بالنقر على </a:t>
            </a:r>
            <a:r>
              <a:rPr lang="ar-SA" dirty="0" err="1" smtClean="0"/>
              <a:t>ملف </a:t>
            </a:r>
            <a:r>
              <a:rPr lang="ar-SA" dirty="0" smtClean="0"/>
              <a:t>← جديد</a:t>
            </a:r>
            <a:endParaRPr lang="ar-JO" dirty="0" smtClean="0"/>
          </a:p>
          <a:p>
            <a:endParaRPr lang="ar-JO" dirty="0" smtClean="0"/>
          </a:p>
          <a:p>
            <a:pPr>
              <a:spcBef>
                <a:spcPct val="0"/>
              </a:spcBef>
            </a:pP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إنشاء عرض تقديمي من القوالب المحلية 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إنشاء عرض تقديمي من القوالب المخزنة على الحاسوب الخاص بك، قم بالنقر على </a:t>
            </a:r>
            <a:r>
              <a:rPr lang="ar-SA" dirty="0" err="1" smtClean="0"/>
              <a:t>ملف </a:t>
            </a:r>
            <a:r>
              <a:rPr lang="ar-SA" dirty="0" smtClean="0"/>
              <a:t>← </a:t>
            </a:r>
            <a:r>
              <a:rPr lang="ar-SA" dirty="0" err="1" smtClean="0"/>
              <a:t>جديد.</a:t>
            </a:r>
            <a:r>
              <a:rPr lang="ar-SA" dirty="0" smtClean="0"/>
              <a:t> ثم انقر على قوالب</a:t>
            </a:r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31825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التفاعل مع برنامج </a:t>
            </a:r>
            <a:r>
              <a:rPr lang="ar-SA" sz="2800" dirty="0" err="1" smtClean="0"/>
              <a:t>باوربوينت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620000" cy="4953000"/>
          </a:xfrm>
        </p:spPr>
        <p:txBody>
          <a:bodyPr/>
          <a:lstStyle/>
          <a:p>
            <a:r>
              <a:rPr lang="ar-SA" dirty="0" smtClean="0"/>
              <a:t>بعد أن تناولنا الآن أساسيات الواجهة، دعونا نحلل أنواع مختلفة من الأوامر ونتعرف على كيفية التفاعل مع برنامج </a:t>
            </a:r>
            <a:r>
              <a:rPr lang="ar-SA" dirty="0" err="1" smtClean="0"/>
              <a:t>باوربوينت.</a:t>
            </a:r>
            <a:r>
              <a:rPr lang="ar-SA" dirty="0" smtClean="0"/>
              <a:t> سنشير إلى بعض المفاهيم التي لم يتم تغطيتها بعد، لذا حاول أن تركز على نوع الأمر بدلا من تطبيقاته المحتملة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الرموز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القوائم المنسدلة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(مربع </a:t>
            </a:r>
            <a:r>
              <a:rPr lang="en-US" dirty="0" smtClean="0"/>
              <a:t>Aka </a:t>
            </a:r>
            <a:r>
              <a:rPr lang="en-US" dirty="0" err="1" smtClean="0"/>
              <a:t>comco</a:t>
            </a:r>
            <a:r>
              <a:rPr lang="ar-SA" dirty="0" err="1" smtClean="0"/>
              <a:t>)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توسيع العناصر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عناصر خانة </a:t>
            </a:r>
            <a:r>
              <a:rPr lang="ar-SA" dirty="0" err="1" smtClean="0"/>
              <a:t>الإختيار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772400" cy="6096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إنشاء عرض تقديمي من القوالب عبر الإنترنت 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7010400" cy="4876800"/>
          </a:xfrm>
        </p:spPr>
        <p:txBody>
          <a:bodyPr/>
          <a:lstStyle/>
          <a:p>
            <a:r>
              <a:rPr lang="ar-SA" dirty="0" smtClean="0"/>
              <a:t>يتضمن </a:t>
            </a:r>
            <a:r>
              <a:rPr lang="en-US" dirty="0" smtClean="0"/>
              <a:t>Office.com</a:t>
            </a:r>
            <a:r>
              <a:rPr lang="ar-SA" dirty="0" smtClean="0"/>
              <a:t> المئات من القوالب عبر الإنترنت التي يمكنك </a:t>
            </a:r>
            <a:r>
              <a:rPr lang="ar-SA" dirty="0" err="1" smtClean="0"/>
              <a:t>استخدامها.</a:t>
            </a:r>
            <a:r>
              <a:rPr lang="ar-SA" dirty="0" smtClean="0"/>
              <a:t> وللبدء، قم بالنقر على </a:t>
            </a:r>
            <a:r>
              <a:rPr lang="ar-SA" dirty="0" err="1" smtClean="0"/>
              <a:t>ملف </a:t>
            </a:r>
            <a:r>
              <a:rPr lang="ar-SA" dirty="0" smtClean="0"/>
              <a:t>– جديد وانقر على أحد الفئات المندرجة </a:t>
            </a:r>
            <a:r>
              <a:rPr lang="ar-SA" dirty="0" err="1" smtClean="0"/>
              <a:t>تحت </a:t>
            </a:r>
            <a:r>
              <a:rPr lang="ar-SA" dirty="0" smtClean="0"/>
              <a:t>"قوالب </a:t>
            </a:r>
            <a:r>
              <a:rPr lang="en-US" dirty="0" smtClean="0"/>
              <a:t>Office.com</a:t>
            </a:r>
            <a:endParaRPr lang="ar-JO" dirty="0" smtClean="0"/>
          </a:p>
          <a:p>
            <a:endParaRPr lang="ar-SA" dirty="0"/>
          </a:p>
        </p:txBody>
      </p:sp>
      <p:pic>
        <p:nvPicPr>
          <p:cNvPr id="4" name="صورة 19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5267074" cy="2785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858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إنشاء عرض تقديمي من النُسق 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4953000"/>
          </a:xfrm>
        </p:spPr>
        <p:txBody>
          <a:bodyPr>
            <a:normAutofit/>
          </a:bodyPr>
          <a:lstStyle/>
          <a:p>
            <a:r>
              <a:rPr lang="ar-JO" dirty="0" smtClean="0"/>
              <a:t> </a:t>
            </a:r>
            <a:r>
              <a:rPr lang="ar-SA" dirty="0" smtClean="0"/>
              <a:t>سترى أيضاً فئة نُسق في منطقة جديد من قائمة ملف</a:t>
            </a:r>
            <a:r>
              <a:rPr lang="ar-JO" dirty="0" err="1" smtClean="0"/>
              <a:t>،</a:t>
            </a:r>
            <a:r>
              <a:rPr lang="ar-JO" dirty="0" smtClean="0"/>
              <a:t> </a:t>
            </a:r>
            <a:r>
              <a:rPr lang="ar-SA" dirty="0" smtClean="0"/>
              <a:t>إذا قمت بالنقر على هذا العنصر، سترى قائمة من نُسق </a:t>
            </a:r>
            <a:r>
              <a:rPr lang="ar-SA" dirty="0" err="1" smtClean="0"/>
              <a:t>العرض.</a:t>
            </a:r>
            <a:r>
              <a:rPr lang="ar-SA" dirty="0" smtClean="0"/>
              <a:t> قم ببساطة باختيار أحدها والنقر على </a:t>
            </a:r>
            <a:r>
              <a:rPr lang="ar-SA" dirty="0" err="1" smtClean="0"/>
              <a:t>إنشاء:</a:t>
            </a:r>
            <a:r>
              <a:rPr lang="ar-SA" dirty="0" smtClean="0"/>
              <a:t> </a:t>
            </a:r>
            <a:endParaRPr lang="en-US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نماذج القوالب في برنامج </a:t>
            </a:r>
            <a:r>
              <a:rPr lang="ar-SA" b="1" u="sng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باوربوينت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إذا قمت بالنقر على هذا العنصر، سترى قائمة من نماذج العروض </a:t>
            </a:r>
            <a:r>
              <a:rPr lang="ar-SA" dirty="0" err="1" smtClean="0"/>
              <a:t>التقديمية.</a:t>
            </a:r>
            <a:r>
              <a:rPr lang="ar-SA" dirty="0" smtClean="0"/>
              <a:t> ويمكن استخدام هذه النماذج كقالب أو لإعطائك أفكار حول العروض </a:t>
            </a:r>
            <a:r>
              <a:rPr lang="ar-SA" dirty="0" err="1" smtClean="0"/>
              <a:t>التقديمية</a:t>
            </a:r>
            <a:r>
              <a:rPr lang="ar-SA" dirty="0" smtClean="0"/>
              <a:t> الخاصة بك.</a:t>
            </a:r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6095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إنشاء عرض تقديمي من الملفات الموجودة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4953000"/>
          </a:xfrm>
        </p:spPr>
        <p:txBody>
          <a:bodyPr>
            <a:normAutofit fontScale="92500" lnSpcReduction="20000"/>
          </a:bodyPr>
          <a:lstStyle/>
          <a:p>
            <a:r>
              <a:rPr lang="ar-SA" dirty="0" smtClean="0"/>
              <a:t>يمكنك أيضاً أن تختار استخدام الملفات الموجودة </a:t>
            </a:r>
            <a:r>
              <a:rPr lang="ar-SA" dirty="0" err="1" smtClean="0"/>
              <a:t>كقالب.</a:t>
            </a:r>
            <a:r>
              <a:rPr lang="ar-SA" dirty="0" smtClean="0"/>
              <a:t> وللبدء، اختر </a:t>
            </a:r>
            <a:r>
              <a:rPr lang="ar-SA" dirty="0" err="1" smtClean="0"/>
              <a:t>خيار </a:t>
            </a:r>
            <a:r>
              <a:rPr lang="ar-SA" dirty="0" smtClean="0"/>
              <a:t>"جديد من مستند موجود" في منطقة جديد من قائمة ملف</a:t>
            </a:r>
            <a:r>
              <a:rPr lang="ar-JO" dirty="0" err="1" smtClean="0"/>
              <a:t>.</a:t>
            </a:r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pPr>
              <a:spcBef>
                <a:spcPct val="0"/>
              </a:spcBef>
            </a:pPr>
            <a:r>
              <a:rPr lang="ar-SA" sz="30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الوصول إلى القوالب الأخيرة</a:t>
            </a:r>
            <a:endParaRPr lang="en-US" sz="30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عرض القوالب التي استخدمتها مؤخراً، قم بالنقر على القوالب الاخيرة في منطقة جديد من قائمة ملف</a:t>
            </a:r>
            <a:endParaRPr lang="ar-JO" dirty="0" smtClean="0"/>
          </a:p>
          <a:p>
            <a:r>
              <a:rPr lang="ar-SA" dirty="0" smtClean="0"/>
              <a:t> هذا سيُظهر لك صور مصغرة للقوالب التي استخدمتها </a:t>
            </a:r>
            <a:r>
              <a:rPr lang="ar-SA" dirty="0" err="1" smtClean="0"/>
              <a:t>مؤخرا.</a:t>
            </a:r>
            <a:r>
              <a:rPr lang="ar-SA" dirty="0" smtClean="0"/>
              <a:t> قم فقط بالنقر على قالب معين وانقر على إنشاء</a:t>
            </a:r>
            <a:endParaRPr lang="ar-SA" dirty="0"/>
          </a:p>
        </p:txBody>
      </p:sp>
      <p:pic>
        <p:nvPicPr>
          <p:cNvPr id="4" name="صورة 208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8768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533400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5-2: العمل على مربعات النص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066800"/>
            <a:ext cx="7315200" cy="4953000"/>
          </a:xfrm>
        </p:spPr>
        <p:txBody>
          <a:bodyPr>
            <a:normAutofit/>
          </a:bodyPr>
          <a:lstStyle/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رسم مربع نص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تشتمل العديد من الشرائح التي يتم إنشائها من </a:t>
            </a:r>
            <a:r>
              <a:rPr lang="ar-SA" dirty="0" err="1" smtClean="0"/>
              <a:t>تخطيطات</a:t>
            </a:r>
            <a:r>
              <a:rPr lang="ar-SA" dirty="0" smtClean="0"/>
              <a:t> </a:t>
            </a:r>
            <a:r>
              <a:rPr lang="ar-SA" dirty="0" err="1" smtClean="0"/>
              <a:t>باوربوينت</a:t>
            </a:r>
            <a:r>
              <a:rPr lang="ar-SA" dirty="0" smtClean="0"/>
              <a:t> الافتراضية على مربعات </a:t>
            </a:r>
            <a:r>
              <a:rPr lang="ar-SA" dirty="0" err="1" smtClean="0"/>
              <a:t>نص.</a:t>
            </a:r>
            <a:r>
              <a:rPr lang="ar-SA" dirty="0" smtClean="0"/>
              <a:t> تحتوي هذه الشريحة، على سبيل المثال، على مربعي نص يمكنك النقر عليها والطباعة فيها</a:t>
            </a:r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تحرير النص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لتحرير النص داخل مربع نص، قم فقط بالنقر على النص</a:t>
            </a:r>
            <a:endParaRPr lang="ar-JO" dirty="0" smtClean="0"/>
          </a:p>
          <a:p>
            <a:pPr algn="r"/>
            <a:endParaRPr lang="ar-JO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401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إعادة التحكم بحجم مربع النص أو نقله أو حذفه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838200"/>
            <a:ext cx="7162800" cy="5181600"/>
          </a:xfrm>
        </p:spPr>
        <p:txBody>
          <a:bodyPr>
            <a:normAutofit/>
          </a:bodyPr>
          <a:lstStyle/>
          <a:p>
            <a:r>
              <a:rPr lang="ar-SA" dirty="0" smtClean="0"/>
              <a:t>إذا أردت تغيير مربع نص معين، يجب عليك أولاً النقر على النص لجعل حدود مربع النص </a:t>
            </a:r>
            <a:r>
              <a:rPr lang="ar-SA" dirty="0" err="1" smtClean="0"/>
              <a:t>مرئية.</a:t>
            </a:r>
            <a:r>
              <a:rPr lang="ar-SA" dirty="0" smtClean="0"/>
              <a:t> يمكنك بعدها النقر على أي من أدوات التحكم البيضاء وسحبها لإعادة التحكم بحجم المربع</a:t>
            </a:r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تدوير مربع النص 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تدوير مربع نص معين، انقر واسحب أداة التحكم الخضراء</a:t>
            </a:r>
            <a:endParaRPr lang="ar-JO" dirty="0" smtClean="0"/>
          </a:p>
          <a:p>
            <a:endParaRPr lang="en-US" dirty="0" smtClean="0"/>
          </a:p>
          <a:p>
            <a:endParaRPr lang="ar-S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048000"/>
            <a:ext cx="7772400" cy="533399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9600" y="3657600"/>
            <a:ext cx="7772400" cy="213360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ar-SA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صورة 7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4082627" cy="1706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105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تنسيق مربع النص 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7772400" cy="5029200"/>
          </a:xfrm>
        </p:spPr>
        <p:txBody>
          <a:bodyPr/>
          <a:lstStyle/>
          <a:p>
            <a:r>
              <a:rPr lang="ar-SA" dirty="0" smtClean="0"/>
              <a:t>عند اختيار مربع النص، يمكنك استخدام </a:t>
            </a:r>
            <a:r>
              <a:rPr lang="ar-SA" dirty="0" err="1" smtClean="0"/>
              <a:t>تبويبة</a:t>
            </a:r>
            <a:r>
              <a:rPr lang="ar-SA" dirty="0" smtClean="0"/>
              <a:t> أدوات </a:t>
            </a:r>
            <a:r>
              <a:rPr lang="ar-SA" dirty="0" err="1" smtClean="0"/>
              <a:t>الرسم </a:t>
            </a:r>
            <a:r>
              <a:rPr lang="ar-SA" dirty="0" smtClean="0"/>
              <a:t>– تنسيق لتعديل مربع النص الخاص </a:t>
            </a:r>
            <a:r>
              <a:rPr lang="ar-SA" dirty="0" err="1" smtClean="0"/>
              <a:t>بك.</a:t>
            </a:r>
            <a:r>
              <a:rPr lang="ar-SA" dirty="0" smtClean="0"/>
              <a:t> يتضمن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عدداً من الأنماط المنسقة </a:t>
            </a:r>
            <a:r>
              <a:rPr lang="ar-SA" dirty="0" err="1" smtClean="0"/>
              <a:t>مسبقاً.</a:t>
            </a:r>
            <a:r>
              <a:rPr lang="ar-SA" dirty="0" smtClean="0"/>
              <a:t> يمكنك النقر على أحد الصور الكبيرة في مجموعة أنماط الأشكال أو النقر على سهم المزيد والاختيار من المعرض</a:t>
            </a:r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تنسيق مربع النص المتقدم 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للحصول على خيارات أكثر تقدماً، قم بالنقر على أي من أزرار الخيار في </a:t>
            </a:r>
            <a:r>
              <a:rPr lang="ar-SA" dirty="0" err="1" smtClean="0"/>
              <a:t>تبويبة</a:t>
            </a:r>
            <a:r>
              <a:rPr lang="ar-SA" dirty="0" smtClean="0"/>
              <a:t> أدوات </a:t>
            </a:r>
            <a:r>
              <a:rPr lang="ar-SA" dirty="0" err="1" smtClean="0"/>
              <a:t>الرسم </a:t>
            </a:r>
            <a:r>
              <a:rPr lang="ar-SA" dirty="0" smtClean="0"/>
              <a:t>– تنسيق</a:t>
            </a:r>
            <a:r>
              <a:rPr lang="ar-JO" dirty="0" err="1" smtClean="0"/>
              <a:t>،</a:t>
            </a:r>
            <a:r>
              <a:rPr lang="ar-JO" dirty="0" smtClean="0"/>
              <a:t> </a:t>
            </a:r>
            <a:r>
              <a:rPr lang="ar-SA" dirty="0" smtClean="0"/>
              <a:t>هذا سيفتح المنطقة المناسبة من مربع حوار تنسيق شكل</a:t>
            </a:r>
            <a:endParaRPr lang="ar-SA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685800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5-3: أدوات التحرير الأساسية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066800"/>
            <a:ext cx="7467600" cy="5029200"/>
          </a:xfrm>
        </p:spPr>
        <p:txBody>
          <a:bodyPr>
            <a:normAutofit/>
          </a:bodyPr>
          <a:lstStyle/>
          <a:p>
            <a:r>
              <a:rPr lang="ar-SA" dirty="0" smtClean="0"/>
              <a:t>سوف نتعلم بعض أدوات التحرير الأساسية في برنامج </a:t>
            </a:r>
            <a:r>
              <a:rPr lang="ar-SA" dirty="0" err="1" smtClean="0"/>
              <a:t>باوربوينت.</a:t>
            </a:r>
            <a:r>
              <a:rPr lang="ar-SA" dirty="0" smtClean="0"/>
              <a:t> ستشمل المواضيع القص والنسخ واللصق؛ والحافظة؛ وأدوات الاختيار، والتراجع عن آخر إجراء وتكرار آخر إجراء، والسحب والإفلات؛ والبحث والاستبدال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/>
              <a:t>استخدام أدوات الاختيار</a:t>
            </a:r>
            <a:endParaRPr lang="en-US" b="1" u="sng" dirty="0" smtClean="0"/>
          </a:p>
          <a:p>
            <a:r>
              <a:rPr lang="ar-SA" dirty="0" smtClean="0"/>
              <a:t>إن أكثر مهارات التحرير أهمية وأساسية هي اختيار النص </a:t>
            </a:r>
            <a:r>
              <a:rPr lang="ar-SA" dirty="0" err="1" smtClean="0"/>
              <a:t>والكائنات.</a:t>
            </a:r>
            <a:r>
              <a:rPr lang="ar-SA" dirty="0" smtClean="0"/>
              <a:t> وكما تعلم مسبقاً، يمكنك النقر على كائن </a:t>
            </a:r>
            <a:r>
              <a:rPr lang="ar-SA" dirty="0" err="1" smtClean="0"/>
              <a:t>معين </a:t>
            </a:r>
            <a:r>
              <a:rPr lang="ar-SA" dirty="0" smtClean="0"/>
              <a:t>(مثل مربع نص أو شكل أو صورة) لاختياره من ثم تعديله</a:t>
            </a:r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استخدام القص والنسخ واللصق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990600"/>
            <a:ext cx="7772400" cy="5029200"/>
          </a:xfrm>
        </p:spPr>
        <p:txBody>
          <a:bodyPr>
            <a:normAutofit/>
          </a:bodyPr>
          <a:lstStyle/>
          <a:p>
            <a:r>
              <a:rPr lang="ar-SA" dirty="0" smtClean="0"/>
              <a:t>إن القص والنسخ واللصق هي مهارات </a:t>
            </a:r>
            <a:r>
              <a:rPr lang="ar-SA" dirty="0" err="1" smtClean="0"/>
              <a:t>أساسية.</a:t>
            </a:r>
            <a:r>
              <a:rPr lang="ar-SA" dirty="0" smtClean="0"/>
              <a:t> ويؤدي القص والنسخ إلى وضع النص أو الكائن في الحافظة،</a:t>
            </a:r>
            <a:r>
              <a:rPr lang="ar-JO" dirty="0" smtClean="0"/>
              <a:t> </a:t>
            </a:r>
            <a:r>
              <a:rPr lang="ar-SA" dirty="0" smtClean="0"/>
              <a:t>أما لصق النص فيعني وضع ذلك النص أو الكائن في مكان آخر</a:t>
            </a:r>
            <a:endParaRPr lang="en-US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حافظة </a:t>
            </a:r>
            <a:r>
              <a:rPr lang="en-US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Office</a:t>
            </a:r>
            <a:r>
              <a:rPr lang="ar-JO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r>
              <a:rPr lang="ar-SA" dirty="0" smtClean="0"/>
              <a:t>الحافظة هي عبارة عن مكان يتم فيه تخزين النص/الكائنات التي تم قصها أو نسخها إلى أن يتم </a:t>
            </a:r>
            <a:r>
              <a:rPr lang="ar-SA" dirty="0" err="1" smtClean="0"/>
              <a:t>لصقها.</a:t>
            </a:r>
            <a:r>
              <a:rPr lang="ar-SA" dirty="0" smtClean="0"/>
              <a:t> يمكنك عادة تخزين كائن واحد في الحافظة في كل </a:t>
            </a:r>
            <a:r>
              <a:rPr lang="ar-SA" dirty="0" err="1" smtClean="0"/>
              <a:t>مرة.</a:t>
            </a:r>
            <a:r>
              <a:rPr lang="ar-SA" dirty="0" smtClean="0"/>
              <a:t> لكن إذا فتحت حافظة </a:t>
            </a:r>
            <a:r>
              <a:rPr lang="en-US" dirty="0" smtClean="0"/>
              <a:t>Office</a:t>
            </a:r>
            <a:r>
              <a:rPr lang="ar-SA" dirty="0" smtClean="0"/>
              <a:t>، يمكنك حفظ حتى 24 عنصر في المرة الواحدة ولصقها عند الحاجة</a:t>
            </a:r>
            <a:endParaRPr lang="ar-SA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343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سحب وإفلات النص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9600"/>
            <a:ext cx="7543800" cy="5334000"/>
          </a:xfrm>
        </p:spPr>
        <p:txBody>
          <a:bodyPr>
            <a:noAutofit/>
          </a:bodyPr>
          <a:lstStyle/>
          <a:p>
            <a:r>
              <a:rPr lang="ar-SA" dirty="0" smtClean="0"/>
              <a:t>قم ببساطة باختيار النص، واستمر في الضغط على زر </a:t>
            </a:r>
            <a:r>
              <a:rPr lang="ar-SA" dirty="0" err="1" smtClean="0"/>
              <a:t>الماوس</a:t>
            </a:r>
            <a:r>
              <a:rPr lang="ar-SA" dirty="0" smtClean="0"/>
              <a:t> الأيسر، وانقل المؤشر إلى المكان الذي تريد فيه النص ثم اترك زر </a:t>
            </a:r>
            <a:r>
              <a:rPr lang="ar-SA" dirty="0" err="1" smtClean="0"/>
              <a:t>الماوس</a:t>
            </a:r>
            <a:endParaRPr lang="ar-JO" dirty="0" smtClean="0"/>
          </a:p>
          <a:p>
            <a:endParaRPr lang="ar-JO" dirty="0" smtClean="0"/>
          </a:p>
          <a:p>
            <a:pPr>
              <a:spcBef>
                <a:spcPct val="0"/>
              </a:spcBef>
            </a:pP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التراجع عن آخر إجراء وتكرار آخر إجراء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ستجد أوامر التراجع عن آخر إجراء وتكرار آخر إجراء في شريط أدوات الوصول السريع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البحث والاستبدال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يمكن إيجاد كلا الأمرين في مجموعة تحرير من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</a:t>
            </a:r>
            <a:r>
              <a:rPr lang="ar-JO" dirty="0" smtClean="0"/>
              <a:t> </a:t>
            </a:r>
            <a:r>
              <a:rPr lang="ar-SA" dirty="0" smtClean="0"/>
              <a:t>أو استخدم اختصار </a:t>
            </a:r>
            <a:r>
              <a:rPr lang="en-US" dirty="0" smtClean="0"/>
              <a:t>Ctrl + F</a:t>
            </a:r>
            <a:r>
              <a:rPr lang="ar-SA" dirty="0" smtClean="0"/>
              <a:t> للبحث، و</a:t>
            </a:r>
            <a:r>
              <a:rPr lang="en-US" dirty="0" smtClean="0"/>
              <a:t>Ctrl + H</a:t>
            </a:r>
            <a:r>
              <a:rPr lang="ar-SA" dirty="0" smtClean="0"/>
              <a:t> للاستبدال</a:t>
            </a:r>
            <a:endParaRPr lang="ar-JO" dirty="0" smtClean="0"/>
          </a:p>
          <a:p>
            <a:endParaRPr lang="ar-SA" dirty="0"/>
          </a:p>
        </p:txBody>
      </p:sp>
      <p:pic>
        <p:nvPicPr>
          <p:cNvPr id="4" name="صورة 91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1066800" cy="38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4362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5-4: تنسيق النص، الجزء الأول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38200"/>
            <a:ext cx="7772400" cy="5181600"/>
          </a:xfrm>
        </p:spPr>
        <p:txBody>
          <a:bodyPr>
            <a:normAutofit fontScale="92500" lnSpcReduction="10000"/>
          </a:bodyPr>
          <a:lstStyle/>
          <a:p>
            <a:r>
              <a:rPr lang="ar-SA" sz="29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تطبيق تأثيرات النص</a:t>
            </a:r>
            <a:endParaRPr lang="ar-JO" sz="29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يتضمن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خمس تأثيرات أساسية يمكنك </a:t>
            </a:r>
            <a:r>
              <a:rPr lang="ar-SA" dirty="0" err="1" smtClean="0"/>
              <a:t>تطبيقها:</a:t>
            </a:r>
            <a:r>
              <a:rPr lang="ar-SA" dirty="0" smtClean="0"/>
              <a:t> </a:t>
            </a:r>
            <a:endParaRPr lang="en-US" dirty="0" smtClean="0"/>
          </a:p>
          <a:p>
            <a:r>
              <a:rPr lang="ar-SA" b="1" dirty="0" smtClean="0"/>
              <a:t>غامق</a:t>
            </a:r>
            <a:endParaRPr lang="en-US" dirty="0" smtClean="0"/>
          </a:p>
          <a:p>
            <a:r>
              <a:rPr lang="ar-SA" i="1" dirty="0" smtClean="0"/>
              <a:t>مائل</a:t>
            </a:r>
            <a:endParaRPr lang="en-US" dirty="0" smtClean="0"/>
          </a:p>
          <a:p>
            <a:r>
              <a:rPr lang="ar-SA" i="1" u="sng" dirty="0" smtClean="0"/>
              <a:t>تسطير</a:t>
            </a:r>
            <a:endParaRPr lang="en-US" dirty="0" smtClean="0"/>
          </a:p>
          <a:p>
            <a:r>
              <a:rPr lang="ar-SA" i="1" dirty="0" smtClean="0"/>
              <a:t>ظل النص</a:t>
            </a:r>
            <a:endParaRPr lang="en-US" dirty="0" smtClean="0"/>
          </a:p>
          <a:p>
            <a:r>
              <a:rPr lang="ar-SA" strike="sngStrike" dirty="0" smtClean="0"/>
              <a:t>يتوسطه خط</a:t>
            </a:r>
            <a:endParaRPr lang="ar-JO" strike="sngStrike" dirty="0" smtClean="0"/>
          </a:p>
          <a:p>
            <a:endParaRPr lang="ar-JO" strike="sngStrike" dirty="0" smtClean="0"/>
          </a:p>
          <a:p>
            <a:r>
              <a:rPr lang="ar-SA" sz="29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تغيير حالة الأحرف</a:t>
            </a:r>
            <a:endParaRPr lang="ar-JO" sz="29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يقدم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أيضاً طريقة سهلة وسريعة لتغيير حالة أحرف </a:t>
            </a:r>
            <a:r>
              <a:rPr lang="ar-SA" dirty="0" err="1" smtClean="0"/>
              <a:t>النص.</a:t>
            </a:r>
            <a:r>
              <a:rPr lang="ar-SA" dirty="0" smtClean="0"/>
              <a:t> وللبدء، قم باختيار مربع نص أو جزء من نص، أو قم بوضع المؤشر داخل كلمة </a:t>
            </a:r>
            <a:r>
              <a:rPr lang="ar-SA" dirty="0" err="1" smtClean="0"/>
              <a:t>معينة.</a:t>
            </a:r>
            <a:r>
              <a:rPr lang="ar-SA" dirty="0" smtClean="0"/>
              <a:t> ثم انقر على زر تغيير حالة الأحرف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 واختر حالة الأحرف التي تريد تطبيقها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886200"/>
            <a:ext cx="7772400" cy="609601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4495800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ar-SA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6096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إغلاق برنامج </a:t>
            </a:r>
            <a:r>
              <a:rPr lang="ar-SA" sz="2800" dirty="0" err="1" smtClean="0"/>
              <a:t>باوربوينت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914400"/>
            <a:ext cx="4343400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ar-SA" dirty="0" smtClean="0"/>
              <a:t>يمكنك النقر على زر إغلاق في </a:t>
            </a:r>
            <a:endParaRPr lang="ar-JO" dirty="0" smtClean="0"/>
          </a:p>
          <a:p>
            <a:pPr>
              <a:lnSpc>
                <a:spcPct val="110000"/>
              </a:lnSpc>
            </a:pPr>
            <a:r>
              <a:rPr lang="ar-JO" dirty="0" smtClean="0"/>
              <a:t>  </a:t>
            </a:r>
            <a:r>
              <a:rPr lang="ar-SA" dirty="0" smtClean="0"/>
              <a:t>الزاوية اليسرى العليا من الإطار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endParaRPr lang="ar-JO" dirty="0" smtClean="0"/>
          </a:p>
          <a:p>
            <a:pPr>
              <a:buFont typeface="Wingdings" pitchFamily="2" charset="2"/>
              <a:buChar char="v"/>
            </a:pP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يمكنك أيضاً إغلاق برنامج </a:t>
            </a:r>
            <a:endParaRPr lang="ar-JO" dirty="0" smtClean="0"/>
          </a:p>
          <a:p>
            <a:r>
              <a:rPr lang="ar-JO" dirty="0" smtClean="0"/>
              <a:t>  </a:t>
            </a:r>
            <a:r>
              <a:rPr lang="ar-SA" dirty="0" err="1" smtClean="0"/>
              <a:t>باوربوينت</a:t>
            </a:r>
            <a:r>
              <a:rPr lang="ar-SA" dirty="0" smtClean="0"/>
              <a:t> عن طريق النقر على </a:t>
            </a:r>
            <a:endParaRPr lang="ar-JO" dirty="0" smtClean="0"/>
          </a:p>
          <a:p>
            <a:r>
              <a:rPr lang="ar-JO" dirty="0" smtClean="0"/>
              <a:t>  </a:t>
            </a:r>
            <a:r>
              <a:rPr lang="ar-SA" dirty="0" err="1" smtClean="0"/>
              <a:t>ملف </a:t>
            </a:r>
            <a:r>
              <a:rPr lang="ar-SA" dirty="0" smtClean="0"/>
              <a:t>← إنهاء أو عن طريق الضغط </a:t>
            </a:r>
            <a:r>
              <a:rPr lang="ar-JO" dirty="0" smtClean="0"/>
              <a:t> </a:t>
            </a:r>
          </a:p>
          <a:p>
            <a:r>
              <a:rPr lang="ar-JO" dirty="0" smtClean="0"/>
              <a:t> </a:t>
            </a:r>
            <a:r>
              <a:rPr lang="ar-SA" dirty="0" smtClean="0"/>
              <a:t>على </a:t>
            </a:r>
            <a:r>
              <a:rPr lang="en-US" dirty="0" smtClean="0"/>
              <a:t>Alt + F4</a:t>
            </a:r>
            <a:r>
              <a:rPr lang="ar-SA" dirty="0" smtClean="0"/>
              <a:t> على لوحة المفاتيح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ar-SA" dirty="0" smtClean="0"/>
              <a:t>الخاصة </a:t>
            </a:r>
            <a:r>
              <a:rPr lang="ar-SA" dirty="0" err="1" smtClean="0"/>
              <a:t>بك </a:t>
            </a:r>
            <a:r>
              <a:rPr lang="ar-SA" dirty="0" smtClean="0"/>
              <a:t>(ما يعني الضغط على </a:t>
            </a:r>
            <a:endParaRPr lang="ar-JO" dirty="0" smtClean="0"/>
          </a:p>
          <a:p>
            <a:r>
              <a:rPr lang="ar-JO" dirty="0" smtClean="0"/>
              <a:t> </a:t>
            </a:r>
            <a:r>
              <a:rPr lang="en-US" dirty="0" smtClean="0"/>
              <a:t>Alt</a:t>
            </a:r>
            <a:r>
              <a:rPr lang="ar-SA" dirty="0" smtClean="0"/>
              <a:t> والاستمرار في الضغط عليه، ثم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ar-SA" dirty="0" smtClean="0"/>
              <a:t>الضغط على </a:t>
            </a:r>
            <a:r>
              <a:rPr lang="en-US" dirty="0" smtClean="0"/>
              <a:t>F4</a:t>
            </a:r>
            <a:r>
              <a:rPr lang="ar-SA" dirty="0" err="1" smtClean="0"/>
              <a:t>)</a:t>
            </a:r>
            <a:endParaRPr lang="ar-SA" dirty="0"/>
          </a:p>
        </p:txBody>
      </p:sp>
      <p:pic>
        <p:nvPicPr>
          <p:cNvPr id="4" name="صورة 5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14732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3962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629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تغيير نمط وحجم ولون الخط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4876800"/>
          </a:xfrm>
        </p:spPr>
        <p:txBody>
          <a:bodyPr>
            <a:normAutofit/>
          </a:bodyPr>
          <a:lstStyle/>
          <a:p>
            <a:r>
              <a:rPr lang="ar-SA" dirty="0" smtClean="0"/>
              <a:t>ولتغيير نمط الخط، اختر خط من القائمة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 أو شريط الأدوات المصغر، أو قم بطباعة اسم الخط في مربع نص </a:t>
            </a:r>
            <a:r>
              <a:rPr lang="ar-SA" dirty="0" err="1" smtClean="0"/>
              <a:t>الحقل.</a:t>
            </a:r>
            <a:r>
              <a:rPr lang="ar-SA" dirty="0" smtClean="0"/>
              <a:t> نحن نختار هنا خط من القائمة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</a:t>
            </a:r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تغيير تباعد الأحرف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تشمل مجموعة خط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 أمر ضبط تباعد </a:t>
            </a:r>
            <a:r>
              <a:rPr lang="ar-SA" dirty="0" err="1" smtClean="0"/>
              <a:t>الأحرف.</a:t>
            </a:r>
            <a:r>
              <a:rPr lang="ar-SA" dirty="0" smtClean="0"/>
              <a:t> هذا من شأنه أن يغير التباعد بين أحرف </a:t>
            </a:r>
            <a:r>
              <a:rPr lang="ar-SA" dirty="0" err="1" smtClean="0"/>
              <a:t>الكلمة.</a:t>
            </a:r>
            <a:r>
              <a:rPr lang="ar-SA" dirty="0" smtClean="0"/>
              <a:t> </a:t>
            </a:r>
            <a:endParaRPr lang="en-US" dirty="0" smtClean="0"/>
          </a:p>
          <a:p>
            <a:r>
              <a:rPr lang="ar-SA" dirty="0" smtClean="0"/>
              <a:t>وللبدء، قم باختيار مربع نص أو جزء من نص، أو قم بوضع المؤشر داخل كلمة </a:t>
            </a:r>
            <a:r>
              <a:rPr lang="ar-SA" dirty="0" err="1" smtClean="0"/>
              <a:t>معينة.</a:t>
            </a:r>
            <a:r>
              <a:rPr lang="ar-SA" dirty="0" smtClean="0"/>
              <a:t> ثم قم بالنقر على أمر تباعد الأحرف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 واختر نوع تباعد معين</a:t>
            </a:r>
            <a:endParaRPr lang="ar-SA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6096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مسح التنسيق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371600"/>
            <a:ext cx="7543800" cy="4267200"/>
          </a:xfrm>
        </p:spPr>
        <p:txBody>
          <a:bodyPr>
            <a:normAutofit/>
          </a:bodyPr>
          <a:lstStyle/>
          <a:p>
            <a:r>
              <a:rPr lang="ar-SA" dirty="0" smtClean="0"/>
              <a:t>من أجل مسح التنسيق من النص وإعادته إلى وضعه الافتراضي، قم بالنقر على زر مسح التنسيق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</a:t>
            </a:r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r>
              <a:rPr lang="ar-JO" dirty="0" smtClean="0"/>
              <a:t> </a:t>
            </a:r>
          </a:p>
          <a:p>
            <a:endParaRPr lang="ar-SA" dirty="0"/>
          </a:p>
        </p:txBody>
      </p:sp>
      <p:pic>
        <p:nvPicPr>
          <p:cNvPr id="4" name="صورة 120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3068955" cy="1198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1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5-5: تنسيق النص، الجزء الثاني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838200"/>
            <a:ext cx="7467600" cy="5029200"/>
          </a:xfrm>
        </p:spPr>
        <p:txBody>
          <a:bodyPr>
            <a:no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تغيير اتجاه النص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تغيير اتجاه النص، قم أولاً باختيار مربع نص أو قم بوضع المؤشر داخل مربع نص </a:t>
            </a:r>
            <a:r>
              <a:rPr lang="ar-SA" dirty="0" err="1" smtClean="0"/>
              <a:t>معين.</a:t>
            </a:r>
            <a:r>
              <a:rPr lang="ar-SA" dirty="0" smtClean="0"/>
              <a:t> ثم قم بالنقر على زر اتجاه النص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 واختر اتجاهاً معينا</a:t>
            </a:r>
            <a:r>
              <a:rPr lang="ar-JO" dirty="0" smtClean="0"/>
              <a:t>ً.</a:t>
            </a:r>
          </a:p>
          <a:p>
            <a:endParaRPr lang="ar-JO" sz="1400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محاذاة وضبط النص</a:t>
            </a:r>
            <a:endParaRPr lang="en-US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تغيير محاذاة النص، قم باختياره أو قم بالنقر داخل مربع </a:t>
            </a:r>
            <a:r>
              <a:rPr lang="ar-SA" dirty="0" err="1" smtClean="0"/>
              <a:t>نص.</a:t>
            </a:r>
            <a:r>
              <a:rPr lang="ar-SA" dirty="0" smtClean="0"/>
              <a:t> ثم اختر أحد أوامر المحاذاة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</a:t>
            </a:r>
            <a:endParaRPr lang="ar-JO" dirty="0" smtClean="0"/>
          </a:p>
          <a:p>
            <a:endParaRPr lang="ar-JO" sz="1400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تحديد المسافة البادئة للنص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تحديد المسافة البادئة للنص، استخدم أمر زيادة المسافة البادئة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</a:t>
            </a:r>
            <a:endParaRPr lang="ar-JO" dirty="0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7772400" cy="6867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تحديد المحاذاة العمودية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066800"/>
            <a:ext cx="7772400" cy="4953000"/>
          </a:xfrm>
        </p:spPr>
        <p:txBody>
          <a:bodyPr>
            <a:normAutofit/>
          </a:bodyPr>
          <a:lstStyle/>
          <a:p>
            <a:r>
              <a:rPr lang="ar-SA" dirty="0" smtClean="0"/>
              <a:t>من أجل تغيير كيفية محاذاة النص في مربع نص، قم بالنقر على مربع النص </a:t>
            </a:r>
            <a:r>
              <a:rPr lang="ar-SA" dirty="0" err="1" smtClean="0"/>
              <a:t>لاختياره.</a:t>
            </a:r>
            <a:r>
              <a:rPr lang="ar-SA" dirty="0" smtClean="0"/>
              <a:t> ثم قم بالنقر على أمر محاذاة النص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 واختر محاذاة معينة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إنشاء قائمة تعداد نقطي أو رقمي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إضافة نقاط أو أرقام إلى قائمة معينة، قم باختيار مربع نص أو جزء من </a:t>
            </a:r>
            <a:r>
              <a:rPr lang="ar-SA" dirty="0" err="1" smtClean="0"/>
              <a:t>النص.</a:t>
            </a:r>
            <a:r>
              <a:rPr lang="ar-SA" dirty="0" smtClean="0"/>
              <a:t> ثم من أجل تطبيق النقاط أو الأرقام الافتراضية، قم بالنقر على زر تعداد نقطي أو ترقيم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</a:t>
            </a:r>
            <a:r>
              <a:rPr lang="ar-SA" dirty="0" err="1" smtClean="0"/>
              <a:t>الرئيسية.</a:t>
            </a:r>
            <a:r>
              <a:rPr lang="ar-SA" dirty="0" smtClean="0"/>
              <a:t> ولاختيار نوع مختلف، قم بالنقر على السهم المنسدل بجانب الزر</a:t>
            </a:r>
            <a:endParaRPr lang="ar-SA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33400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5-6: أدوات النص المتقدمة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9600"/>
            <a:ext cx="7772400" cy="5410200"/>
          </a:xfrm>
        </p:spPr>
        <p:txBody>
          <a:bodyPr>
            <a:norm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تنسيق النص في أعمدة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تنسيق النص في أعمدة، ابدأ باختيار النص أو مربع النص الذي تريد </a:t>
            </a:r>
            <a:r>
              <a:rPr lang="ar-SA" dirty="0" err="1" smtClean="0"/>
              <a:t>تنسيقه.</a:t>
            </a:r>
            <a:r>
              <a:rPr lang="ar-SA" dirty="0" smtClean="0"/>
              <a:t> ثم قم بالنقر على زر أعمدة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 واختر عدد الأعمدة الذي تريده</a:t>
            </a:r>
            <a:r>
              <a:rPr lang="ar-JO" dirty="0" err="1" smtClean="0"/>
              <a:t>.</a:t>
            </a:r>
            <a:endParaRPr lang="ar-JO" dirty="0" smtClean="0"/>
          </a:p>
          <a:p>
            <a:endParaRPr lang="ar-JO" b="1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نسخ التنسيق 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يسمح لك نسخ التنسيق بنسخ التنسيق من كائن </a:t>
            </a:r>
            <a:r>
              <a:rPr lang="ar-SA" dirty="0" err="1" smtClean="0"/>
              <a:t>معين </a:t>
            </a:r>
            <a:r>
              <a:rPr lang="ar-SA" dirty="0" smtClean="0"/>
              <a:t>(مثل نص أو حتى شريحة بكاملها) وتطبيقه على كائن </a:t>
            </a:r>
            <a:r>
              <a:rPr lang="ar-SA" dirty="0" err="1" smtClean="0"/>
              <a:t>آخر.</a:t>
            </a:r>
            <a:r>
              <a:rPr lang="ar-SA" dirty="0" smtClean="0"/>
              <a:t> وللبدء، قم باختيار النص بالتنسيق الذي تريد </a:t>
            </a:r>
            <a:r>
              <a:rPr lang="ar-SA" dirty="0" err="1" smtClean="0"/>
              <a:t>نسخه.</a:t>
            </a:r>
            <a:r>
              <a:rPr lang="ar-SA" dirty="0" smtClean="0"/>
              <a:t> ثم قم بالنقر على رمز نسخ التنسيق في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 أو في شريط الأدوات المصغر</a:t>
            </a:r>
            <a:r>
              <a:rPr lang="en-US" dirty="0" smtClean="0"/>
              <a:t>.</a:t>
            </a:r>
            <a:endParaRPr lang="en-US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667000"/>
            <a:ext cx="7772400" cy="534362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3200400"/>
            <a:ext cx="7772400" cy="236220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ar-SA" sz="2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5334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استخدام مربع حوار الخط 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772400" cy="5181600"/>
          </a:xfrm>
        </p:spPr>
        <p:txBody>
          <a:bodyPr>
            <a:normAutofit/>
          </a:bodyPr>
          <a:lstStyle/>
          <a:p>
            <a:r>
              <a:rPr lang="ar-SA" dirty="0" smtClean="0"/>
              <a:t>يعدّ مربع حوار الخط هو المحطة الشاملة لمعظم إعدادات </a:t>
            </a:r>
            <a:r>
              <a:rPr lang="ar-SA" dirty="0" err="1" smtClean="0"/>
              <a:t>الخط.</a:t>
            </a:r>
            <a:r>
              <a:rPr lang="ar-SA" dirty="0" smtClean="0"/>
              <a:t> ولفتحه، قم بالنقر على زر خيار في مجموعة خط من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 أو قم بالنقر بالزر الأيمن على أي نص وانقر على خط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مربع حوار الفقرة 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إن مربع حوار الفقرة هو المكان الذي ستجد فيه خيارات المسافة البادئة </a:t>
            </a:r>
            <a:r>
              <a:rPr lang="ar-SA" dirty="0" err="1" smtClean="0"/>
              <a:t>والتباعد.</a:t>
            </a:r>
            <a:r>
              <a:rPr lang="ar-SA" dirty="0" smtClean="0"/>
              <a:t> ولفتح هذا المربع، قم بالنقر على زر خيار في مجموعة فقرة من </a:t>
            </a:r>
            <a:r>
              <a:rPr lang="ar-SA" dirty="0" err="1" smtClean="0"/>
              <a:t>تبويبة</a:t>
            </a:r>
            <a:r>
              <a:rPr lang="ar-SA" dirty="0" smtClean="0"/>
              <a:t> الصفحة الرئيسية أو قم بالنقر بالزر الأيمن على أي نص وانقر على فقرة</a:t>
            </a:r>
            <a:endParaRPr lang="ar-S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971800"/>
            <a:ext cx="7772400" cy="610562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ar-SA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095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استخدام مربع حوار تنسيق التأثيرات النصية 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4953000"/>
          </a:xfrm>
        </p:spPr>
        <p:txBody>
          <a:bodyPr>
            <a:normAutofit/>
          </a:bodyPr>
          <a:lstStyle/>
          <a:p>
            <a:r>
              <a:rPr lang="ar-SA" dirty="0" smtClean="0"/>
              <a:t>لقد رأينا مربع حوار تنسيق التأثيرات النصية مسبقاً عندما تطرقنا لخيارات المحاذاة الأفقية </a:t>
            </a:r>
            <a:r>
              <a:rPr lang="ar-SA" dirty="0" err="1" smtClean="0"/>
              <a:t>والعمودية.</a:t>
            </a:r>
            <a:r>
              <a:rPr lang="ar-SA" dirty="0" smtClean="0"/>
              <a:t> ومن أجل فتح هذا المربع مباشرة، قم بالنقر بالزر الأيمن على أي نص وانقر على تنسيق التأثيرات النصية، أو قم بالنقر على زر خيار في مجموعة أنماط </a:t>
            </a:r>
            <a:r>
              <a:rPr lang="en-US" dirty="0" smtClean="0"/>
              <a:t>WordArt</a:t>
            </a:r>
            <a:r>
              <a:rPr lang="ar-SA" dirty="0" smtClean="0"/>
              <a:t> في </a:t>
            </a:r>
            <a:r>
              <a:rPr lang="ar-SA" dirty="0" err="1" smtClean="0"/>
              <a:t>تبويبة</a:t>
            </a:r>
            <a:r>
              <a:rPr lang="ar-SA" dirty="0" smtClean="0"/>
              <a:t> أدوات </a:t>
            </a:r>
            <a:r>
              <a:rPr lang="ar-SA" dirty="0" err="1" smtClean="0"/>
              <a:t>الرسم </a:t>
            </a:r>
            <a:r>
              <a:rPr lang="ar-SA" dirty="0" smtClean="0"/>
              <a:t>– تنسيق</a:t>
            </a:r>
            <a:endParaRPr lang="ar-SA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09600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القسم 6: طباعة وعرض العرض التقديمي الخاص بك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219200"/>
            <a:ext cx="7086600" cy="4876800"/>
          </a:xfrm>
        </p:spPr>
        <p:txBody>
          <a:bodyPr numCol="2" rtlCol="1">
            <a:normAutofit fontScale="92500" lnSpcReduction="20000"/>
          </a:bodyPr>
          <a:lstStyle/>
          <a:p>
            <a:r>
              <a:rPr lang="ar-SA" b="1" dirty="0" smtClean="0"/>
              <a:t>في هذا القسم، سوف تتعلم </a:t>
            </a:r>
            <a:r>
              <a:rPr lang="ar-SA" b="1" dirty="0" err="1" smtClean="0"/>
              <a:t>كيفية:</a:t>
            </a:r>
            <a:r>
              <a:rPr lang="ar-SA" b="1" dirty="0" smtClean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JO" dirty="0" smtClean="0"/>
              <a:t>استخدام العرض العادي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عرض فارز الشرائح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عرض صفحة الملاحظات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طريقة عرض القراءة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التكبير/التصغير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احتواء ضمن النافذة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بدء عرض الشرائح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التنقل في عرض الشرائح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التبديل إلى شاشة فارغة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أدوات القلم وقلم التمييز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 التدقيق الإملائي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endParaRPr lang="ar-JO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تغيير نسق العرض التقديمي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إضافة وتحرير الرأس والتذييل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تغيير اتجاه الشريحة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مربع حوار إعداد الصفحة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طباعة العرض التقديمي الخاص بك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استخدام المعاينة قبل الطباعة</a:t>
            </a:r>
            <a:endParaRPr lang="en-US" dirty="0" smtClean="0"/>
          </a:p>
          <a:p>
            <a:pPr lvl="0">
              <a:buFont typeface="Wingdings" pitchFamily="2" charset="2"/>
              <a:buChar char="v"/>
            </a:pPr>
            <a:r>
              <a:rPr lang="ar-SA" dirty="0" smtClean="0"/>
              <a:t>تعيين خيارات الطباعة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إرسال عرض تقديمي بالبريد الإلكتروني</a:t>
            </a:r>
            <a:endParaRPr lang="ar-JO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857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الدرس 6-1: استخدام </a:t>
            </a:r>
            <a:r>
              <a:rPr lang="ar-SA" sz="2800" dirty="0" err="1" smtClean="0"/>
              <a:t>التخطيطات</a:t>
            </a:r>
            <a:r>
              <a:rPr lang="ar-SA" sz="2800" dirty="0" smtClean="0"/>
              <a:t> وطرق العرض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4953000"/>
          </a:xfrm>
        </p:spPr>
        <p:txBody>
          <a:bodyPr>
            <a:normAutofit/>
          </a:bodyPr>
          <a:lstStyle/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العرض العادي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العرض العادي هو العرض الذي استخدمناه منذ البداية وحتى </a:t>
            </a:r>
            <a:r>
              <a:rPr lang="ar-SA" dirty="0" err="1" smtClean="0"/>
              <a:t>الآن.</a:t>
            </a:r>
            <a:r>
              <a:rPr lang="ar-SA" dirty="0" smtClean="0"/>
              <a:t> يمكنك أن ترى في الجانب الأيسر جزء الشرائح/المخطط التفصيلي، وعلى الجانب الأيمن يمكنك أن ترى الشريحة المختارة حالياً في إطار تحرير، بالإضافة إلى منطقة للملاحظات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عرض فارز الشرائح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إن عرض فارز الشرائح هي طريقة جيدة لتعديل إعداد الشريحة في العرض التقديمي الخاص بك، بدلا من تحرير كل شريحة </a:t>
            </a:r>
            <a:r>
              <a:rPr lang="ar-SA" dirty="0" err="1" smtClean="0"/>
              <a:t>مفردة.</a:t>
            </a:r>
            <a:r>
              <a:rPr lang="ar-SA" dirty="0" smtClean="0"/>
              <a:t> يمكنك اختيار هذا العرض من </a:t>
            </a:r>
            <a:r>
              <a:rPr lang="ar-SA" dirty="0" err="1" smtClean="0"/>
              <a:t>تبويبة</a:t>
            </a:r>
            <a:r>
              <a:rPr lang="ar-SA" dirty="0" smtClean="0"/>
              <a:t> عرض أو من شريط المعلومات</a:t>
            </a:r>
            <a:endParaRPr lang="ar-SA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334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استخدام عرض صفحة الملاحظات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9600"/>
            <a:ext cx="7772400" cy="5410199"/>
          </a:xfrm>
        </p:spPr>
        <p:txBody>
          <a:bodyPr>
            <a:normAutofit/>
          </a:bodyPr>
          <a:lstStyle/>
          <a:p>
            <a:r>
              <a:rPr lang="ar-SA" dirty="0" smtClean="0"/>
              <a:t>إن عرض صفحة الملاحظات يُظهر لك شكل كل شريحة في حال طباعتها كصفحة </a:t>
            </a:r>
            <a:r>
              <a:rPr lang="ar-SA" dirty="0" err="1" smtClean="0"/>
              <a:t>ملاحظات.</a:t>
            </a:r>
            <a:r>
              <a:rPr lang="ar-SA" dirty="0" smtClean="0"/>
              <a:t> وهو يُظهر محتوى الشريحة وأي ملاحظات تمت إضافتها</a:t>
            </a:r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طريقة عرض القراءة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يمكن استخدام طريقة عرض القراءة لتقديم العرض التقديمي الخاص بك إلى جمهور صغير أو حتى لتقوم بمراجعته بنفسك</a:t>
            </a:r>
            <a:r>
              <a:rPr lang="ar-JO" dirty="0" err="1" smtClean="0"/>
              <a:t>،</a:t>
            </a:r>
            <a:r>
              <a:rPr lang="ar-JO" dirty="0" smtClean="0"/>
              <a:t> </a:t>
            </a:r>
            <a:r>
              <a:rPr lang="ar-SA" dirty="0" smtClean="0"/>
              <a:t>وهو يقدم عرض شاشة كامل للعرض التقديمي الخاص بك مع وجود أوامر قليلة في شريط المعلومات</a:t>
            </a:r>
            <a:endParaRPr lang="ar-JO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31825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1-2: إنشاء عرض تقديمي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838200"/>
            <a:ext cx="7543800" cy="5257800"/>
          </a:xfrm>
        </p:spPr>
        <p:txBody>
          <a:bodyPr>
            <a:normAutofit/>
          </a:bodyPr>
          <a:lstStyle/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فهم العروض </a:t>
            </a:r>
            <a:r>
              <a:rPr lang="ar-SA" sz="2800" b="1" u="sng" dirty="0" err="1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التقديمية</a:t>
            </a:r>
            <a:endParaRPr lang="en-US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يوجد جانبان مختلفان في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</a:t>
            </a:r>
            <a:r>
              <a:rPr lang="ar-SA" dirty="0" err="1" smtClean="0"/>
              <a:t>2010.</a:t>
            </a:r>
            <a:r>
              <a:rPr lang="ar-SA" dirty="0" smtClean="0"/>
              <a:t> ومن أجل البدء، ستقوم بإنشاء عرض تقديمي مكوّن من شرائح </a:t>
            </a:r>
            <a:r>
              <a:rPr lang="ar-SA" dirty="0" err="1" smtClean="0"/>
              <a:t>مختلفة:</a:t>
            </a:r>
            <a:r>
              <a:rPr lang="ar-SA" dirty="0" smtClean="0"/>
              <a:t> </a:t>
            </a:r>
            <a:endParaRPr lang="en-US" dirty="0" smtClean="0"/>
          </a:p>
          <a:p>
            <a:r>
              <a:rPr lang="ar-SA" dirty="0" smtClean="0"/>
              <a:t> </a:t>
            </a:r>
            <a:endParaRPr lang="en-US" dirty="0" smtClean="0"/>
          </a:p>
          <a:p>
            <a:r>
              <a:rPr lang="ar-SA" dirty="0" smtClean="0"/>
              <a:t>بعد ذلك، عندما تكون مستعدا لتقديم العرض التقديمي الخاص بك، يمكنك التحول إلى وضع عرض الشرائح وإظهار العرض التقديمي الخاص بك على كامل الشاشة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686762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استخدام التكبير/التصغير والاحتواء ضمن النافذة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990600"/>
            <a:ext cx="7772400" cy="4953000"/>
          </a:xfrm>
        </p:spPr>
        <p:txBody>
          <a:bodyPr>
            <a:normAutofit/>
          </a:bodyPr>
          <a:lstStyle/>
          <a:p>
            <a:r>
              <a:rPr lang="ar-SA" dirty="0" smtClean="0"/>
              <a:t>في طرق العرض العادي وفارز الشرائح وصفحة الملاحظات، يمكنك استخدام أدوات التحكم بالتكبير/التصغير لتكبير أو تصغير العرض التقديمي الخاص </a:t>
            </a:r>
            <a:r>
              <a:rPr lang="ar-SA" dirty="0" err="1" smtClean="0"/>
              <a:t>بك.</a:t>
            </a:r>
            <a:r>
              <a:rPr lang="ar-SA" dirty="0" smtClean="0"/>
              <a:t> وإحدى الطرق هي استخدام الشريط المنزلق في شريط المعلومات؛ قم ببساطة بسحبه إلى الوراء وإلى الأمام لزيادة أو إنقاص التكبير/التصغير، أو قم بالنقر على زر زائد أو ناقص لتغيير التكبير/التصغير بشكل تدريجي</a:t>
            </a:r>
            <a:endParaRPr lang="ar-S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048000"/>
            <a:ext cx="7772400" cy="534362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8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85800" y="3611607"/>
            <a:ext cx="7772400" cy="884193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1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ar-SA" sz="27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10562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6-2: رؤية عرض الشرائح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077200" cy="5105400"/>
          </a:xfrm>
        </p:spPr>
        <p:txBody>
          <a:bodyPr>
            <a:noAutofit/>
          </a:bodyPr>
          <a:lstStyle/>
          <a:p>
            <a:r>
              <a:rPr lang="ar-SA" sz="25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بدء العرض</a:t>
            </a:r>
            <a:endParaRPr lang="ar-JO" sz="25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sz="2500" dirty="0" smtClean="0"/>
              <a:t>من أجل بدء عرض الشرائح من البداية، استخدم أحد الأوامر </a:t>
            </a:r>
            <a:r>
              <a:rPr lang="ar-SA" sz="2500" dirty="0" err="1" smtClean="0"/>
              <a:t>التالية:</a:t>
            </a:r>
            <a:r>
              <a:rPr lang="ar-SA" sz="2500" dirty="0" smtClean="0"/>
              <a:t> </a:t>
            </a:r>
            <a:endParaRPr lang="en-US" sz="2500" dirty="0" smtClean="0"/>
          </a:p>
          <a:p>
            <a:pPr lvl="0">
              <a:buFont typeface="Wingdings" pitchFamily="2" charset="2"/>
              <a:buChar char="v"/>
            </a:pPr>
            <a:r>
              <a:rPr lang="ar-SA" sz="2500" dirty="0" smtClean="0"/>
              <a:t>عرض </a:t>
            </a:r>
            <a:r>
              <a:rPr lang="ar-SA" sz="2500" dirty="0" err="1" smtClean="0"/>
              <a:t>الشرائح </a:t>
            </a:r>
            <a:r>
              <a:rPr lang="ar-SA" sz="2500" dirty="0" smtClean="0"/>
              <a:t>- من البداية</a:t>
            </a:r>
            <a:endParaRPr lang="en-US" sz="2500" dirty="0" smtClean="0"/>
          </a:p>
          <a:p>
            <a:pPr lvl="0">
              <a:buFont typeface="Wingdings" pitchFamily="2" charset="2"/>
              <a:buChar char="v"/>
            </a:pPr>
            <a:r>
              <a:rPr lang="ar-SA" sz="2500" dirty="0" smtClean="0"/>
              <a:t>اختصار </a:t>
            </a:r>
            <a:r>
              <a:rPr lang="en-US" sz="2500" dirty="0" smtClean="0"/>
              <a:t>F5</a:t>
            </a:r>
          </a:p>
          <a:p>
            <a:pPr>
              <a:buFont typeface="Wingdings" pitchFamily="2" charset="2"/>
              <a:buChar char="v"/>
            </a:pPr>
            <a:r>
              <a:rPr lang="ar-SA" sz="2500" dirty="0" smtClean="0"/>
              <a:t>أمر عرض الشرائح في شريط المعلومات</a:t>
            </a:r>
            <a:endParaRPr lang="ar-JO" sz="2500" dirty="0" smtClean="0"/>
          </a:p>
          <a:p>
            <a:endParaRPr lang="ar-JO" sz="2500" dirty="0" smtClean="0"/>
          </a:p>
          <a:p>
            <a:r>
              <a:rPr lang="ar-SA" sz="25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التنقل في العرض</a:t>
            </a:r>
            <a:endParaRPr lang="ar-JO" sz="25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sz="2500" dirty="0" err="1" smtClean="0"/>
              <a:t>.</a:t>
            </a:r>
            <a:r>
              <a:rPr lang="ar-SA" sz="2500" dirty="0" smtClean="0"/>
              <a:t> إن النقر بالزر الأيسر سينقل العرض التقديمي الخاص بك شريحة واحدة إلى </a:t>
            </a:r>
            <a:r>
              <a:rPr lang="ar-SA" sz="2500" dirty="0" err="1" smtClean="0"/>
              <a:t>الأمام.</a:t>
            </a:r>
            <a:r>
              <a:rPr lang="ar-SA" sz="2500" dirty="0" smtClean="0"/>
              <a:t> (وإذا كان لديك حركات أو انتقالات على الشريحة الحالية، سيعمل النقر بالزر الأيسر على التنقل في هذه التأثيرات بواقع تأثير واحد في كل </a:t>
            </a:r>
            <a:r>
              <a:rPr lang="ar-SA" sz="2500" dirty="0" err="1" smtClean="0"/>
              <a:t>مرة.)</a:t>
            </a:r>
            <a:r>
              <a:rPr lang="ar-JO" sz="2500" dirty="0" smtClean="0"/>
              <a:t> </a:t>
            </a:r>
          </a:p>
          <a:p>
            <a:r>
              <a:rPr lang="ar-SA" sz="2500" dirty="0" smtClean="0"/>
              <a:t>بالإضافة إلى ذلك، يوجد القليل من أوامر التنقل في الزاوية اليسرى السفلى من عرض الشرائح</a:t>
            </a:r>
            <a:endParaRPr lang="ar-SA" sz="25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62000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إظهار شاشة فارغة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7772400" cy="4876800"/>
          </a:xfrm>
        </p:spPr>
        <p:txBody>
          <a:bodyPr>
            <a:normAutofit/>
          </a:bodyPr>
          <a:lstStyle/>
          <a:p>
            <a:r>
              <a:rPr lang="ar-SA" dirty="0" smtClean="0"/>
              <a:t>إذا أردت إظهار شاشة فارغة خلال عرض الشرائح، اضغط على مفتاح </a:t>
            </a:r>
            <a:r>
              <a:rPr lang="en-US" dirty="0" smtClean="0"/>
              <a:t>B</a:t>
            </a:r>
            <a:r>
              <a:rPr lang="ar-SA" dirty="0" smtClean="0"/>
              <a:t> لإظهار شاشة سوداء أو مفتاح </a:t>
            </a:r>
            <a:r>
              <a:rPr lang="en-US" dirty="0" smtClean="0"/>
              <a:t>W</a:t>
            </a:r>
            <a:r>
              <a:rPr lang="ar-SA" dirty="0" smtClean="0"/>
              <a:t> لإظهار شاشة </a:t>
            </a:r>
            <a:r>
              <a:rPr lang="ar-SA" dirty="0" err="1" smtClean="0"/>
              <a:t>بيضاء.</a:t>
            </a:r>
            <a:r>
              <a:rPr lang="ar-SA" dirty="0" smtClean="0"/>
              <a:t> أو استخدم قائمة النقر بالزر الأيمن</a:t>
            </a:r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أدوات القلم وقلم التمييز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خلال عرض الشرائح، يمكنك الوصول إلى أدوات القلم وقلم التمييز المختلفة من قائمة خيارات </a:t>
            </a:r>
            <a:r>
              <a:rPr lang="ar-SA" dirty="0" err="1" smtClean="0"/>
              <a:t>المؤشر.</a:t>
            </a:r>
            <a:r>
              <a:rPr lang="ar-SA" dirty="0" smtClean="0"/>
              <a:t> يمكن الوصول إلى هذه القائمة من زر خيارات المؤشر في الزاوية اليسرى السفلى من العرض، أو من قائمة النقر بالزر الأيمن</a:t>
            </a:r>
            <a:endParaRPr lang="ar-SA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7772400" cy="609599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6-3: تحضير العرض التقديمي الخاص بك 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990600"/>
            <a:ext cx="7239000" cy="5029200"/>
          </a:xfrm>
        </p:spPr>
        <p:txBody>
          <a:bodyPr>
            <a:normAutofit/>
          </a:bodyPr>
          <a:lstStyle/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التدقيق الإملائي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تدقيق الأخطاء الإملائية في العرض التقديمي الخاص بك، قم بالنقر على </a:t>
            </a:r>
            <a:r>
              <a:rPr lang="ar-SA" dirty="0" err="1" smtClean="0"/>
              <a:t>مراجعة </a:t>
            </a:r>
            <a:r>
              <a:rPr lang="ar-SA" dirty="0" smtClean="0"/>
              <a:t>← تدقيق إملائي، أو قم بالنقر على رمز التدقيق الإملائي في شريط المعلومات، أو استخدم اختصار </a:t>
            </a:r>
            <a:r>
              <a:rPr lang="en-US" dirty="0" smtClean="0"/>
              <a:t>F7</a:t>
            </a:r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تغيير النسق</a:t>
            </a:r>
            <a:endParaRPr lang="en-US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بالشكل الافتراضي، تستخدم جميع العروض </a:t>
            </a:r>
            <a:r>
              <a:rPr lang="ar-SA" dirty="0" err="1" smtClean="0"/>
              <a:t>التقديمية</a:t>
            </a:r>
            <a:r>
              <a:rPr lang="ar-SA" dirty="0" smtClean="0"/>
              <a:t> الفارغة نسق </a:t>
            </a:r>
            <a:r>
              <a:rPr lang="ar-SA" dirty="0" err="1" smtClean="0"/>
              <a:t>أوفيس.</a:t>
            </a:r>
            <a:r>
              <a:rPr lang="ar-SA" dirty="0" smtClean="0"/>
              <a:t> (يمكن أن تستخدم القوالب نُسق مختلفة، أو حتى نسق </a:t>
            </a:r>
            <a:r>
              <a:rPr lang="ar-SA" dirty="0" err="1" smtClean="0"/>
              <a:t>مخصص.</a:t>
            </a:r>
            <a:r>
              <a:rPr lang="ar-SA" dirty="0" smtClean="0"/>
              <a:t>) ومن أجل تغيير النسق، قم بالنقر على صورة كبيرة في معرض النُسق</a:t>
            </a:r>
            <a:endParaRPr lang="ar-JO" dirty="0" smtClean="0"/>
          </a:p>
          <a:p>
            <a:endParaRPr lang="ar-SA" dirty="0"/>
          </a:p>
        </p:txBody>
      </p:sp>
      <p:pic>
        <p:nvPicPr>
          <p:cNvPr id="4" name="صورة 168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56388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7619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إضافة الرأس والتذييل إلى الشرائح 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4953000"/>
          </a:xfrm>
        </p:spPr>
        <p:txBody>
          <a:bodyPr>
            <a:normAutofit/>
          </a:bodyPr>
          <a:lstStyle/>
          <a:p>
            <a:r>
              <a:rPr lang="ar-SA" dirty="0" smtClean="0"/>
              <a:t>يمكنك أيضاً إضافة الرأس والتذييل، وهي معلومات تظهر في الأعلى أو </a:t>
            </a:r>
            <a:r>
              <a:rPr lang="ar-SA" dirty="0" err="1" smtClean="0"/>
              <a:t>الأسفل </a:t>
            </a:r>
            <a:r>
              <a:rPr lang="ar-SA" dirty="0" smtClean="0"/>
              <a:t>(على التوالي) من كل </a:t>
            </a:r>
            <a:r>
              <a:rPr lang="ar-SA" dirty="0" err="1" smtClean="0"/>
              <a:t>شريحة.</a:t>
            </a:r>
            <a:r>
              <a:rPr lang="ar-SA" dirty="0" smtClean="0"/>
              <a:t> وللبدء، قم بالنقر على </a:t>
            </a:r>
            <a:r>
              <a:rPr lang="ar-SA" dirty="0" err="1" smtClean="0"/>
              <a:t>إدراج </a:t>
            </a:r>
            <a:r>
              <a:rPr lang="ar-SA" dirty="0" smtClean="0"/>
              <a:t>– الرأس والتذييل</a:t>
            </a:r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تعديل الرأس والتذييل 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تعديل الرأس والتذييل، قم ببساطة بإعادة فتح مربع الحوار وقم بإجراء التغييرات الخاصة </a:t>
            </a:r>
            <a:r>
              <a:rPr lang="ar-SA" dirty="0" err="1" smtClean="0"/>
              <a:t>بك.</a:t>
            </a:r>
            <a:r>
              <a:rPr lang="ar-SA" dirty="0" smtClean="0"/>
              <a:t> أو قد يكون من الممكن الوصول إلى بعض العناصر وتحريرها بشكل مباشر</a:t>
            </a:r>
            <a:endParaRPr lang="ar-JO" dirty="0" smtClean="0"/>
          </a:p>
          <a:p>
            <a:endParaRPr lang="en-US" dirty="0" smtClean="0"/>
          </a:p>
          <a:p>
            <a:endParaRPr lang="ar-JO" dirty="0" smtClean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857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تغيير اتجاه الشريحة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7772400" cy="4953000"/>
          </a:xfrm>
        </p:spPr>
        <p:txBody>
          <a:bodyPr>
            <a:normAutofit/>
          </a:bodyPr>
          <a:lstStyle/>
          <a:p>
            <a:r>
              <a:rPr lang="ar-SA" dirty="0" smtClean="0"/>
              <a:t>عادة ما تكون الشرائح مرتبة بحيث يكون الجانب الطويل باتجاه </a:t>
            </a:r>
            <a:r>
              <a:rPr lang="ar-SA" dirty="0" err="1" smtClean="0"/>
              <a:t>أفقي.</a:t>
            </a:r>
            <a:r>
              <a:rPr lang="ar-SA" dirty="0" smtClean="0"/>
              <a:t> يمكنك تغيير هذا الأمر باستخدام أمر اتجاه الشريحة في </a:t>
            </a:r>
            <a:r>
              <a:rPr lang="ar-SA" dirty="0" err="1" smtClean="0"/>
              <a:t>تبويبة</a:t>
            </a:r>
            <a:r>
              <a:rPr lang="ar-SA" dirty="0" smtClean="0"/>
              <a:t> تصميم</a:t>
            </a:r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مربع حوار إعداد الصفحة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إن مربع حوار إعداد الصفحة هو محطتك الشاملة لأوامر إعداد الشريحة </a:t>
            </a:r>
            <a:r>
              <a:rPr lang="ar-SA" dirty="0" err="1" smtClean="0"/>
              <a:t>والصفحة.</a:t>
            </a:r>
            <a:r>
              <a:rPr lang="ar-SA" dirty="0" smtClean="0"/>
              <a:t> ومن أجل فتح هذا المربع، قم بالنقر على أمر إعداد الصفحة في </a:t>
            </a:r>
            <a:r>
              <a:rPr lang="ar-SA" dirty="0" err="1" smtClean="0"/>
              <a:t>تبويبة</a:t>
            </a:r>
            <a:r>
              <a:rPr lang="ar-SA" dirty="0" smtClean="0"/>
              <a:t> تصميم</a:t>
            </a:r>
            <a:endParaRPr lang="ar-SA" dirty="0"/>
          </a:p>
        </p:txBody>
      </p:sp>
      <p:pic>
        <p:nvPicPr>
          <p:cNvPr id="4" name="صورة 17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1212215" cy="164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175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1524000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85801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الدرس 6-4: طباعة العرض التقديمي الخاص بك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7086600" cy="5105400"/>
          </a:xfrm>
        </p:spPr>
        <p:txBody>
          <a:bodyPr>
            <a:normAutofit/>
          </a:bodyPr>
          <a:lstStyle/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أوامر الطباعة السريعة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إحدى الطرق هي إضافة رمز الطباعة السريعة إلى شريط </a:t>
            </a:r>
            <a:endParaRPr lang="ar-JO" dirty="0" smtClean="0"/>
          </a:p>
          <a:p>
            <a:r>
              <a:rPr lang="ar-JO" dirty="0" smtClean="0"/>
              <a:t>  </a:t>
            </a:r>
            <a:r>
              <a:rPr lang="ar-SA" dirty="0" smtClean="0"/>
              <a:t>أدوات الوصول </a:t>
            </a:r>
            <a:r>
              <a:rPr lang="ar-SA" dirty="0" err="1" smtClean="0"/>
              <a:t>السريع.</a:t>
            </a:r>
            <a:r>
              <a:rPr lang="ar-SA" dirty="0" smtClean="0"/>
              <a:t> ومن شأن هذا أن يرسل العرض </a:t>
            </a:r>
            <a:endParaRPr lang="ar-JO" dirty="0" smtClean="0"/>
          </a:p>
          <a:p>
            <a:r>
              <a:rPr lang="ar-JO" dirty="0" smtClean="0"/>
              <a:t>  </a:t>
            </a:r>
            <a:r>
              <a:rPr lang="ar-SA" dirty="0" smtClean="0"/>
              <a:t>التقديمي الخاص بك مباشرة إلى الطابعة الافتراضية </a:t>
            </a:r>
            <a:r>
              <a:rPr lang="ar-JO" dirty="0" smtClean="0"/>
              <a:t> </a:t>
            </a:r>
          </a:p>
          <a:p>
            <a:r>
              <a:rPr lang="ar-JO" dirty="0" smtClean="0"/>
              <a:t>  </a:t>
            </a:r>
            <a:r>
              <a:rPr lang="ar-SA" dirty="0" smtClean="0"/>
              <a:t>بالإعدادات الافتراضية</a:t>
            </a:r>
            <a:endParaRPr lang="ar-JO" dirty="0" smtClean="0"/>
          </a:p>
          <a:p>
            <a:pPr>
              <a:buFont typeface="Wingdings" pitchFamily="2" charset="2"/>
              <a:buChar char="v"/>
            </a:pPr>
            <a:r>
              <a:rPr lang="ar-SA" dirty="0" smtClean="0"/>
              <a:t>الخيار الآخر هو النقر على </a:t>
            </a:r>
            <a:r>
              <a:rPr lang="ar-SA" dirty="0" err="1" smtClean="0"/>
              <a:t>ملف </a:t>
            </a:r>
            <a:r>
              <a:rPr lang="ar-SA" dirty="0" smtClean="0"/>
              <a:t>← طباعة أو استخدام </a:t>
            </a:r>
            <a:endParaRPr lang="ar-JO" dirty="0" smtClean="0"/>
          </a:p>
          <a:p>
            <a:r>
              <a:rPr lang="ar-JO" dirty="0" smtClean="0"/>
              <a:t>  </a:t>
            </a:r>
            <a:r>
              <a:rPr lang="ar-SA" dirty="0" smtClean="0"/>
              <a:t>الاختصار </a:t>
            </a:r>
            <a:r>
              <a:rPr lang="en-US" dirty="0" smtClean="0"/>
              <a:t>Ctrl + P</a:t>
            </a:r>
            <a:endParaRPr lang="ar-JO" dirty="0" smtClean="0"/>
          </a:p>
          <a:p>
            <a:endParaRPr lang="ar-JO" dirty="0" smtClean="0"/>
          </a:p>
          <a:p>
            <a:r>
              <a:rPr lang="ar-SA" sz="28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المعاينة قبل الطباعة</a:t>
            </a:r>
            <a:endParaRPr lang="ar-JO" sz="28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يحتوي الجانب الأيسر من الإطار على معاينة للعرض التقديمي المراد طباعته.</a:t>
            </a:r>
            <a:endParaRPr lang="en-US" dirty="0" smtClean="0"/>
          </a:p>
          <a:p>
            <a:endParaRPr lang="ar-JO" dirty="0" smtClean="0"/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095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تعيين خيارات الطباعة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90600"/>
            <a:ext cx="7772400" cy="5105400"/>
          </a:xfrm>
        </p:spPr>
        <p:txBody>
          <a:bodyPr>
            <a:normAutofit/>
          </a:bodyPr>
          <a:lstStyle/>
          <a:p>
            <a:r>
              <a:rPr lang="ar-SA" dirty="0" smtClean="0"/>
              <a:t>يحتوي الجانب الأيمن من منطقة الطباعة على خيارات الطباعة</a:t>
            </a:r>
            <a:endParaRPr lang="ar-JO" dirty="0" smtClean="0"/>
          </a:p>
          <a:p>
            <a:endParaRPr lang="ar-JO" dirty="0" smtClean="0"/>
          </a:p>
          <a:p>
            <a:r>
              <a:rPr lang="ar-SA" sz="26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إرسال العرض التقديمي الخاص بك باستخدام البريد الإلكتروني</a:t>
            </a:r>
            <a:endParaRPr lang="ar-JO" sz="26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من أجل إرسال العرض التقديمي الخاص بك عبر البريد الإلكتروني، قم بالنقر على </a:t>
            </a:r>
            <a:r>
              <a:rPr lang="ar-SA" dirty="0" err="1" smtClean="0"/>
              <a:t>ملف </a:t>
            </a:r>
            <a:r>
              <a:rPr lang="ar-SA" dirty="0" smtClean="0"/>
              <a:t>←حفظ وإرسال</a:t>
            </a:r>
            <a:r>
              <a:rPr lang="ar-JO" dirty="0" err="1" smtClean="0"/>
              <a:t>،</a:t>
            </a:r>
            <a:r>
              <a:rPr lang="ar-JO" dirty="0" smtClean="0"/>
              <a:t> </a:t>
            </a:r>
            <a:r>
              <a:rPr lang="ar-SA" dirty="0" smtClean="0"/>
              <a:t>ثم اختر أحد الخيارات </a:t>
            </a:r>
            <a:r>
              <a:rPr lang="ar-SA" dirty="0" err="1" smtClean="0"/>
              <a:t>الثلاثة :</a:t>
            </a:r>
            <a:r>
              <a:rPr lang="ar-SA" dirty="0" smtClean="0"/>
              <a:t> </a:t>
            </a:r>
            <a:endParaRPr lang="en-US" dirty="0" smtClean="0"/>
          </a:p>
          <a:p>
            <a:pPr lvl="0">
              <a:buFont typeface="Wingdings" pitchFamily="2" charset="2"/>
              <a:buChar char="§"/>
            </a:pPr>
            <a:r>
              <a:rPr lang="ar-SA" dirty="0" smtClean="0"/>
              <a:t>إرسال </a:t>
            </a:r>
            <a:r>
              <a:rPr lang="ar-SA" dirty="0" err="1" smtClean="0"/>
              <a:t>كمرفق </a:t>
            </a:r>
            <a:r>
              <a:rPr lang="ar-SA" dirty="0" smtClean="0"/>
              <a:t>(في أي نوع ملف يستخدمه العرض التقديمي حالياً</a:t>
            </a:r>
            <a:r>
              <a:rPr lang="ar-SA" dirty="0" err="1" smtClean="0"/>
              <a:t>)</a:t>
            </a:r>
            <a:endParaRPr lang="en-US" dirty="0" smtClean="0"/>
          </a:p>
          <a:p>
            <a:pPr lvl="0">
              <a:buFont typeface="Wingdings" pitchFamily="2" charset="2"/>
              <a:buChar char="§"/>
            </a:pPr>
            <a:r>
              <a:rPr lang="ar-SA" dirty="0" smtClean="0"/>
              <a:t>إرسال بتنسيق </a:t>
            </a:r>
            <a:r>
              <a:rPr lang="en-US" dirty="0" smtClean="0"/>
              <a:t>PDF</a:t>
            </a:r>
          </a:p>
          <a:p>
            <a:pPr>
              <a:buFont typeface="Wingdings" pitchFamily="2" charset="2"/>
              <a:buChar char="§"/>
            </a:pPr>
            <a:r>
              <a:rPr lang="ar-SA" dirty="0" smtClean="0"/>
              <a:t>إرسال بتنسيق </a:t>
            </a:r>
            <a:r>
              <a:rPr lang="en-US" dirty="0" smtClean="0"/>
              <a:t>XPS</a:t>
            </a:r>
            <a:endParaRPr lang="ar-SA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86762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/>
              <a:t>القسم 7: إدارة الملفات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66800"/>
            <a:ext cx="7772400" cy="4953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 </a:t>
            </a:r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الدرس 7-1: أدوات إدارة الملفات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سوف نتعلم كيفية استخدام الاسترداد التلقائي، وتعيين كلمات مرور للملفات، وتحويل الملفات القديمة </a:t>
            </a:r>
            <a:r>
              <a:rPr lang="ar-SA" dirty="0" err="1" smtClean="0"/>
              <a:t>والجديدة.</a:t>
            </a:r>
            <a:r>
              <a:rPr lang="ar-SA" dirty="0" smtClean="0"/>
              <a:t> كما سنتطرق كذلك إلى كيفية مشاركة العروض </a:t>
            </a:r>
            <a:r>
              <a:rPr lang="ar-SA" dirty="0" err="1" smtClean="0"/>
              <a:t>التقديمية</a:t>
            </a:r>
            <a:r>
              <a:rPr lang="ar-SA" dirty="0" smtClean="0"/>
              <a:t> مع آخرين عن طريق تحويلها إلى تنسيق </a:t>
            </a:r>
            <a:r>
              <a:rPr lang="en-US" dirty="0" smtClean="0"/>
              <a:t>PDF</a:t>
            </a:r>
            <a:r>
              <a:rPr lang="ar-SA" dirty="0" smtClean="0"/>
              <a:t> أو </a:t>
            </a:r>
            <a:r>
              <a:rPr lang="en-US" dirty="0" smtClean="0"/>
              <a:t>XPS</a:t>
            </a:r>
            <a:endParaRPr lang="ar-JO" dirty="0" smtClean="0"/>
          </a:p>
          <a:p>
            <a:endParaRPr lang="ar-JO" dirty="0" smtClean="0"/>
          </a:p>
          <a:p>
            <a:r>
              <a:rPr lang="ar-SA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استخدام الاسترداد التلقائي</a:t>
            </a:r>
            <a:endParaRPr lang="ar-JO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لحسن الحظ، </a:t>
            </a:r>
            <a:r>
              <a:rPr lang="ar-SA" dirty="0" err="1" smtClean="0"/>
              <a:t>يشتمل</a:t>
            </a:r>
            <a:r>
              <a:rPr lang="ar-SA" dirty="0" smtClean="0"/>
              <a:t> برنامج </a:t>
            </a:r>
            <a:r>
              <a:rPr lang="ar-SA" dirty="0" err="1" smtClean="0"/>
              <a:t>باوربوينت</a:t>
            </a:r>
            <a:r>
              <a:rPr lang="ar-SA" dirty="0" smtClean="0"/>
              <a:t> على خيار دعم احتياطي للمساعدة في تقليل خسائر البيانات التي تعزى إلى أمور مثل شوائب البرامج أو انهيارها أو انقطاع الطاقة أو تعطل مكونات الحاسوب.</a:t>
            </a:r>
            <a:r>
              <a:rPr lang="ar-JO" dirty="0" smtClean="0"/>
              <a:t> </a:t>
            </a:r>
            <a:r>
              <a:rPr lang="ar-SA" dirty="0" smtClean="0"/>
              <a:t>ومن أجل تعديل خيارات الاسترداد التلقائي، قم بالنقر على </a:t>
            </a:r>
            <a:r>
              <a:rPr lang="ar-SA" dirty="0" err="1" smtClean="0"/>
              <a:t>ملف </a:t>
            </a:r>
            <a:r>
              <a:rPr lang="ar-SA" dirty="0" smtClean="0"/>
              <a:t>← </a:t>
            </a:r>
            <a:r>
              <a:rPr lang="ar-SA" dirty="0" err="1" smtClean="0"/>
              <a:t>خيارات </a:t>
            </a:r>
            <a:r>
              <a:rPr lang="ar-SA" dirty="0" smtClean="0"/>
              <a:t>– حفظ</a:t>
            </a:r>
            <a:endParaRPr lang="en-US" b="1" dirty="0" smtClean="0"/>
          </a:p>
          <a:p>
            <a:endParaRPr lang="ar-JO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533399"/>
          </a:xfrm>
        </p:spPr>
        <p:txBody>
          <a:bodyPr>
            <a:normAutofit/>
          </a:bodyPr>
          <a:lstStyle/>
          <a:p>
            <a:r>
              <a:rPr lang="ar-SA" sz="2800" dirty="0" smtClean="0"/>
              <a:t>النشر بتنسيق</a:t>
            </a:r>
            <a:r>
              <a:rPr lang="en-US" sz="2800" dirty="0" smtClean="0"/>
              <a:t>PDF </a:t>
            </a:r>
            <a:r>
              <a:rPr lang="ar-SA" sz="2800" dirty="0" smtClean="0"/>
              <a:t> أو </a:t>
            </a:r>
            <a:r>
              <a:rPr lang="en-US" sz="2800" dirty="0" smtClean="0"/>
              <a:t>XPS</a:t>
            </a: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9600"/>
            <a:ext cx="7772400" cy="5410200"/>
          </a:xfrm>
        </p:spPr>
        <p:txBody>
          <a:bodyPr>
            <a:normAutofit fontScale="92500" lnSpcReduction="10000"/>
          </a:bodyPr>
          <a:lstStyle/>
          <a:p>
            <a:r>
              <a:rPr lang="ar-SA" dirty="0" smtClean="0"/>
              <a:t>من المناسب في بعض الأحيان أن تحول العروض </a:t>
            </a:r>
            <a:r>
              <a:rPr lang="ar-SA" dirty="0" err="1" smtClean="0"/>
              <a:t>التقديمية</a:t>
            </a:r>
            <a:r>
              <a:rPr lang="ar-SA" dirty="0" smtClean="0"/>
              <a:t> الخاصة بك إلى تنسيق يلائم التوزيع أو النشر على الإنترنت بشكل </a:t>
            </a:r>
            <a:r>
              <a:rPr lang="ar-SA" dirty="0" err="1" smtClean="0"/>
              <a:t>أفضل.</a:t>
            </a:r>
            <a:r>
              <a:rPr lang="ar-SA" dirty="0" smtClean="0"/>
              <a:t> وغالبا ما تكون العروض </a:t>
            </a:r>
            <a:r>
              <a:rPr lang="ar-SA" dirty="0" err="1" smtClean="0"/>
              <a:t>التقديمية</a:t>
            </a:r>
            <a:r>
              <a:rPr lang="ar-SA" dirty="0" smtClean="0"/>
              <a:t> الموزعة على الانترنت منشورة بتنسيق </a:t>
            </a:r>
            <a:r>
              <a:rPr lang="en-US" dirty="0" smtClean="0"/>
              <a:t>PDF</a:t>
            </a:r>
            <a:r>
              <a:rPr lang="ar-SA" dirty="0" smtClean="0"/>
              <a:t> (تنسيق عرض قابل للنقل</a:t>
            </a:r>
            <a:r>
              <a:rPr lang="ar-SA" dirty="0" err="1" smtClean="0"/>
              <a:t>).</a:t>
            </a:r>
            <a:r>
              <a:rPr lang="ar-SA" dirty="0" smtClean="0"/>
              <a:t> يمكن أن تحتوي ملفات </a:t>
            </a:r>
            <a:r>
              <a:rPr lang="en-US" dirty="0" smtClean="0"/>
              <a:t>PDF</a:t>
            </a:r>
            <a:r>
              <a:rPr lang="ar-SA" dirty="0" smtClean="0"/>
              <a:t> على صور ونص بحجم ملف صغير </a:t>
            </a:r>
            <a:r>
              <a:rPr lang="ar-SA" dirty="0" err="1" smtClean="0"/>
              <a:t>جداً.</a:t>
            </a:r>
            <a:r>
              <a:rPr lang="ar-SA" dirty="0" smtClean="0"/>
              <a:t> وقد أطلقت مايكروسوفت أيضاً تنسيق يسمى </a:t>
            </a:r>
            <a:r>
              <a:rPr lang="en-US" dirty="0" smtClean="0"/>
              <a:t>XML Paper Specification</a:t>
            </a:r>
            <a:r>
              <a:rPr lang="ar-SA" dirty="0" smtClean="0"/>
              <a:t> (يُعرف اختصاراً </a:t>
            </a:r>
            <a:r>
              <a:rPr lang="ar-SA" dirty="0" err="1" smtClean="0"/>
              <a:t>بـ</a:t>
            </a:r>
            <a:r>
              <a:rPr lang="ar-SA" dirty="0" smtClean="0"/>
              <a:t> </a:t>
            </a:r>
            <a:r>
              <a:rPr lang="en-US" dirty="0" smtClean="0"/>
              <a:t>XPS</a:t>
            </a:r>
            <a:r>
              <a:rPr lang="ar-SA" dirty="0" smtClean="0"/>
              <a:t>) وهو مشابه لتنسيق </a:t>
            </a:r>
            <a:r>
              <a:rPr lang="en-US" dirty="0" smtClean="0"/>
              <a:t>PDF</a:t>
            </a:r>
            <a:endParaRPr lang="ar-JO" dirty="0" smtClean="0"/>
          </a:p>
          <a:p>
            <a:endParaRPr lang="en-US" dirty="0" smtClean="0"/>
          </a:p>
          <a:p>
            <a:r>
              <a:rPr lang="ar-SA" sz="3000" b="1" u="sng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تعيين كلمات مرور للملفات</a:t>
            </a:r>
            <a:endParaRPr lang="en-US" sz="3000" b="1" u="sng" dirty="0" smtClean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ar-SA" dirty="0" smtClean="0"/>
              <a:t>لمزيد من الأمن، يمكنك إضافة كلمات مرور للعرض التقديمي الخاص </a:t>
            </a:r>
            <a:r>
              <a:rPr lang="ar-SA" dirty="0" err="1" smtClean="0"/>
              <a:t>بك.</a:t>
            </a:r>
            <a:r>
              <a:rPr lang="ar-SA" dirty="0" smtClean="0"/>
              <a:t> وللبدء، قم بفتح العرض التقديمي وانقر على </a:t>
            </a:r>
            <a:r>
              <a:rPr lang="ar-SA" dirty="0" err="1" smtClean="0"/>
              <a:t>ملف </a:t>
            </a:r>
            <a:r>
              <a:rPr lang="ar-SA" dirty="0" smtClean="0"/>
              <a:t>← حفظ </a:t>
            </a:r>
            <a:r>
              <a:rPr lang="ar-SA" dirty="0" err="1" smtClean="0"/>
              <a:t>باسم.</a:t>
            </a:r>
            <a:r>
              <a:rPr lang="ar-SA" dirty="0" smtClean="0"/>
              <a:t> في مربع حوار حفظ باسم، قم بالنقر على قائمة أدوات في الزاوية اليسرى السفلى وانقر على خيارات عامة</a:t>
            </a:r>
            <a:r>
              <a:rPr lang="en-US" dirty="0" smtClean="0"/>
              <a:t> </a:t>
            </a:r>
            <a:r>
              <a:rPr lang="ar-JO" dirty="0" smtClean="0"/>
              <a:t>، ثم </a:t>
            </a:r>
            <a:r>
              <a:rPr lang="ar-SA" dirty="0" smtClean="0"/>
              <a:t>قم بإدخال كلمة المرور في حقل النص المناسب</a:t>
            </a:r>
            <a:r>
              <a:rPr lang="ar-JO" dirty="0" err="1" smtClean="0"/>
              <a:t>.</a:t>
            </a:r>
            <a:endParaRPr lang="ar-S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3427</TotalTime>
  <Words>8222</Words>
  <Application>Microsoft Office PowerPoint</Application>
  <PresentationFormat>On-screen Show (4:3)</PresentationFormat>
  <Paragraphs>900</Paragraphs>
  <Slides>130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130</vt:i4>
      </vt:variant>
    </vt:vector>
  </HeadingPairs>
  <TitlesOfParts>
    <vt:vector size="131" baseType="lpstr">
      <vt:lpstr>Concourse</vt:lpstr>
      <vt:lpstr>Slide 1</vt:lpstr>
      <vt:lpstr>القسم 1: البدء</vt:lpstr>
      <vt:lpstr>الدرس 1-1: التعرف على مايكروسوفت أوفيس باوربوينت PowerPoint 2010 </vt:lpstr>
      <vt:lpstr>ما هو الجديد في مايكروسوفت أوفيس باوربوينت PowerPoint 2010؟</vt:lpstr>
      <vt:lpstr>فتح برنامج باوربوينت</vt:lpstr>
      <vt:lpstr>نظرة عامة على الواجهة</vt:lpstr>
      <vt:lpstr>التفاعل مع برنامج باوربوينت</vt:lpstr>
      <vt:lpstr>إغلاق برنامج باوربوينت</vt:lpstr>
      <vt:lpstr>الدرس 1-2: إنشاء عرض تقديمي</vt:lpstr>
      <vt:lpstr>إنشاء عرض تقديمي جديد</vt:lpstr>
      <vt:lpstr>إضافة شرائح جديدة</vt:lpstr>
      <vt:lpstr>إضافة محتوى إلى الشرائح</vt:lpstr>
      <vt:lpstr>حذف الشرائح</vt:lpstr>
      <vt:lpstr>الدرس 1-3: العمل على العرض التقديمي الخاص بك</vt:lpstr>
      <vt:lpstr>استخدام قائمة أخير</vt:lpstr>
      <vt:lpstr>إغلاق الملفات </vt:lpstr>
      <vt:lpstr>الدرس 1-4: تحرير العرض التقديمي الخاص بك</vt:lpstr>
      <vt:lpstr>تحرير الشرائح</vt:lpstr>
      <vt:lpstr>الدرس 1-5: ترتيب الشرائح</vt:lpstr>
      <vt:lpstr>إنشاء الأقسام</vt:lpstr>
      <vt:lpstr>نقل الشرائح والأقسام</vt:lpstr>
      <vt:lpstr>الدرس 1-6: الحصول على تعليمات في برنامج باوربوينت</vt:lpstr>
      <vt:lpstr>استخدام شاشة التعليمات</vt:lpstr>
      <vt:lpstr>شريط أدوات التعليمات</vt:lpstr>
      <vt:lpstr>بحث التعليمات</vt:lpstr>
      <vt:lpstr>الحصول على التعليمات في مربع حوار</vt:lpstr>
      <vt:lpstr>القسم 2: فهم وتخصيص واجهة برنامج باوربوينت</vt:lpstr>
      <vt:lpstr>الدرس 2-1: التعريف ببرنامج باوربوينت</vt:lpstr>
      <vt:lpstr>استخدام شريط المعلومات </vt:lpstr>
      <vt:lpstr>استخدام شريط الأدوات المصغر </vt:lpstr>
      <vt:lpstr>استخدام مربعات الحوار </vt:lpstr>
      <vt:lpstr>استخدام قوائم النقر بالزر الأيمن </vt:lpstr>
      <vt:lpstr>اختصارات لوحة المفاتيح</vt:lpstr>
      <vt:lpstr>الدرس 2-2: شريط أدوات الوصول السريع</vt:lpstr>
      <vt:lpstr>نقل شريط أدوات الوصول السريع</vt:lpstr>
      <vt:lpstr>الدرس 2-3: التبويبات والمجموعات</vt:lpstr>
      <vt:lpstr>نبذة عن المجموعات</vt:lpstr>
      <vt:lpstr>نبذة عن أزرار الخيار</vt:lpstr>
      <vt:lpstr>الدرس 2-4: تخصيص الشريط</vt:lpstr>
      <vt:lpstr>ترتيب التبويبات والمجموعات</vt:lpstr>
      <vt:lpstr>إنشاء تبويبات ومجموعات جديدة</vt:lpstr>
      <vt:lpstr>تخصيص أوامر المجموعة</vt:lpstr>
      <vt:lpstr>القسم 3: نظرة عامة على التبويبات، الجزء الأول</vt:lpstr>
      <vt:lpstr>الدرس 3-1: تبويبة الصفحة الرئيسية</vt:lpstr>
      <vt:lpstr>أوامر الخط</vt:lpstr>
      <vt:lpstr>أوامر الرسم</vt:lpstr>
      <vt:lpstr>الدرس 3-2: تبويبة إدراج</vt:lpstr>
      <vt:lpstr>أوامر الرسومات التوضيحية </vt:lpstr>
      <vt:lpstr>أوامر الارتباطات</vt:lpstr>
      <vt:lpstr>أوامر الرموز </vt:lpstr>
      <vt:lpstr>الدرس 3-3: تبويبة عرض</vt:lpstr>
      <vt:lpstr>أوامر التكبير/التصغير</vt:lpstr>
      <vt:lpstr>أوامر وحدات الماكرو</vt:lpstr>
      <vt:lpstr>الدرس 3-4: تبويبة تصميم</vt:lpstr>
      <vt:lpstr>الدرس 3-5: تبويبة الانتقالات</vt:lpstr>
      <vt:lpstr>القسم 4: نظرة عامة على التبويبات، الجزء الثاني</vt:lpstr>
      <vt:lpstr>الدرس 4-1: تبويبة حركات</vt:lpstr>
      <vt:lpstr>أوامر الحركة المخصصة</vt:lpstr>
      <vt:lpstr>الدرس 4-2: تبويبة عرض الشرائح</vt:lpstr>
      <vt:lpstr>الدرس 4-3: تبويبة مراجعة</vt:lpstr>
      <vt:lpstr>أوامر المقارنة</vt:lpstr>
      <vt:lpstr>الدرس 4-4: التبويبات الانسياقية، الجزء الأول</vt:lpstr>
      <vt:lpstr>أدوات الرسم</vt:lpstr>
      <vt:lpstr>أدوات الصورة</vt:lpstr>
      <vt:lpstr>الدرس 4-5: التبويبات الانسياقية، الجزء الثاني</vt:lpstr>
      <vt:lpstr>أدوات الفيديو</vt:lpstr>
      <vt:lpstr>تبويبات الشريحة الرئيسية والنشرات والملاحظات الرئيسية</vt:lpstr>
      <vt:lpstr>القسم 5: إنشاء العروض التقديمية</vt:lpstr>
      <vt:lpstr>الدرس 5-1: استخدام القوالب</vt:lpstr>
      <vt:lpstr>إنشاء عرض تقديمي من القوالب عبر الإنترنت </vt:lpstr>
      <vt:lpstr>إنشاء عرض تقديمي من النُسق </vt:lpstr>
      <vt:lpstr>إنشاء عرض تقديمي من الملفات الموجودة</vt:lpstr>
      <vt:lpstr>الدرس 5-2: العمل على مربعات النص</vt:lpstr>
      <vt:lpstr>إعادة التحكم بحجم مربع النص أو نقله أو حذفه</vt:lpstr>
      <vt:lpstr>تنسيق مربع النص </vt:lpstr>
      <vt:lpstr>الدرس 5-3: أدوات التحرير الأساسية</vt:lpstr>
      <vt:lpstr>استخدام القص والنسخ واللصق</vt:lpstr>
      <vt:lpstr>سحب وإفلات النص</vt:lpstr>
      <vt:lpstr>الدرس 5-4: تنسيق النص، الجزء الأول</vt:lpstr>
      <vt:lpstr>تغيير نمط وحجم ولون الخط</vt:lpstr>
      <vt:lpstr>مسح التنسيق</vt:lpstr>
      <vt:lpstr>الدرس 5-5: تنسيق النص، الجزء الثاني</vt:lpstr>
      <vt:lpstr>تحديد المحاذاة العمودية</vt:lpstr>
      <vt:lpstr>الدرس 5-6: أدوات النص المتقدمة</vt:lpstr>
      <vt:lpstr>استخدام مربع حوار الخط </vt:lpstr>
      <vt:lpstr>استخدام مربع حوار تنسيق التأثيرات النصية </vt:lpstr>
      <vt:lpstr>القسم 6: طباعة وعرض العرض التقديمي الخاص بك</vt:lpstr>
      <vt:lpstr>الدرس 6-1: استخدام التخطيطات وطرق العرض</vt:lpstr>
      <vt:lpstr>استخدام عرض صفحة الملاحظات</vt:lpstr>
      <vt:lpstr>استخدام التكبير/التصغير والاحتواء ضمن النافذة</vt:lpstr>
      <vt:lpstr>الدرس 6-2: رؤية عرض الشرائح</vt:lpstr>
      <vt:lpstr>إظهار شاشة فارغة</vt:lpstr>
      <vt:lpstr>الدرس 6-3: تحضير العرض التقديمي الخاص بك </vt:lpstr>
      <vt:lpstr>إضافة الرأس والتذييل إلى الشرائح </vt:lpstr>
      <vt:lpstr>تغيير اتجاه الشريحة</vt:lpstr>
      <vt:lpstr>الدرس 6-4: طباعة العرض التقديمي الخاص بك</vt:lpstr>
      <vt:lpstr>تعيين خيارات الطباعة</vt:lpstr>
      <vt:lpstr>القسم 7: إدارة الملفات</vt:lpstr>
      <vt:lpstr>النشر بتنسيقPDF  أو XPS</vt:lpstr>
      <vt:lpstr>فتح وتحويل العروض التقديمية بتنسيق أوفيس 2003</vt:lpstr>
      <vt:lpstr>القسم 8: إضافة أشكال وصور ورسومات بيانية ومخططات وجداول</vt:lpstr>
      <vt:lpstr>الدرس 8-1: رسم الأشكال</vt:lpstr>
      <vt:lpstr>مجموعة أنماط الأشكال</vt:lpstr>
      <vt:lpstr>مجموعة ترتيب</vt:lpstr>
      <vt:lpstr>تنسيق الأشكال باستخدام الأنماط</vt:lpstr>
      <vt:lpstr>نقل الأشكال</vt:lpstr>
      <vt:lpstr>الدرس 8-2: إدراج الصور</vt:lpstr>
      <vt:lpstr>اضافة لقطة شاشة</vt:lpstr>
      <vt:lpstr>إضافة ألبوم صور فوتوغرافية</vt:lpstr>
      <vt:lpstr>نظرة عامة على تبويبة أدوات الصورة ← تنسيق</vt:lpstr>
      <vt:lpstr>نظرة عامة على شريط الأدوات المصغر للصور</vt:lpstr>
      <vt:lpstr>الدرس 8-3: إدراج الجداول</vt:lpstr>
      <vt:lpstr>رسم الجداول</vt:lpstr>
      <vt:lpstr>Slide 114</vt:lpstr>
      <vt:lpstr>إضافة جدول بيانات Excel</vt:lpstr>
      <vt:lpstr>الدرس 8-4: تحرير الجداول</vt:lpstr>
      <vt:lpstr>إضافة وحذف الصفوف والأعمدة</vt:lpstr>
      <vt:lpstr>الدرس 8-5: تنسيق الجداول</vt:lpstr>
      <vt:lpstr>تنسيق الجدول يدوياً</vt:lpstr>
      <vt:lpstr>تنسيق نص الجدول باستخدام تبويبة الصفحة الرئيسية وشريط الأدوات المصغر</vt:lpstr>
      <vt:lpstr>الدرس 8-6: إدراج المخططات</vt:lpstr>
      <vt:lpstr>نبذة عن تبويبات أدوات المخطط</vt:lpstr>
      <vt:lpstr>Slide 123</vt:lpstr>
      <vt:lpstr>Slide 124</vt:lpstr>
      <vt:lpstr>تحرير بيانات المخطط</vt:lpstr>
      <vt:lpstr> الدرس 8-7: إدراج SmartArt</vt:lpstr>
      <vt:lpstr>Slide 127</vt:lpstr>
      <vt:lpstr>نقل SmartArt وإعادة التحكم بحجمه وحذفه</vt:lpstr>
      <vt:lpstr>الدرس 8-8: تنسيق SmartArt</vt:lpstr>
      <vt:lpstr>تغيير نمط التأثيرات</vt:lpstr>
    </vt:vector>
  </TitlesOfParts>
  <Company>tago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القسم 1: البداية</dc:title>
  <dc:creator>Oday Al-Qasem</dc:creator>
  <cp:lastModifiedBy>Oday Al-Qasem</cp:lastModifiedBy>
  <cp:revision>293</cp:revision>
  <dcterms:created xsi:type="dcterms:W3CDTF">2011-12-11T15:08:42Z</dcterms:created>
  <dcterms:modified xsi:type="dcterms:W3CDTF">2012-08-01T11:01:27Z</dcterms:modified>
</cp:coreProperties>
</file>