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bookmarkIdSeed="3">
  <p:sldMasterIdLst>
    <p:sldMasterId id="2147483660" r:id="rId1"/>
  </p:sldMasterIdLst>
  <p:sldIdLst>
    <p:sldId id="538" r:id="rId2"/>
    <p:sldId id="256" r:id="rId3"/>
    <p:sldId id="257" r:id="rId4"/>
    <p:sldId id="258" r:id="rId5"/>
    <p:sldId id="259" r:id="rId6"/>
    <p:sldId id="266" r:id="rId7"/>
    <p:sldId id="267" r:id="rId8"/>
    <p:sldId id="268" r:id="rId9"/>
    <p:sldId id="269" r:id="rId10"/>
    <p:sldId id="270" r:id="rId11"/>
    <p:sldId id="542" r:id="rId12"/>
    <p:sldId id="271" r:id="rId13"/>
    <p:sldId id="272" r:id="rId14"/>
    <p:sldId id="273" r:id="rId15"/>
    <p:sldId id="274" r:id="rId16"/>
    <p:sldId id="275" r:id="rId17"/>
    <p:sldId id="543" r:id="rId18"/>
    <p:sldId id="276" r:id="rId19"/>
    <p:sldId id="277" r:id="rId20"/>
    <p:sldId id="278" r:id="rId21"/>
    <p:sldId id="279" r:id="rId22"/>
    <p:sldId id="280" r:id="rId23"/>
    <p:sldId id="295" r:id="rId24"/>
    <p:sldId id="296" r:id="rId25"/>
    <p:sldId id="297" r:id="rId26"/>
    <p:sldId id="298" r:id="rId27"/>
    <p:sldId id="299" r:id="rId28"/>
    <p:sldId id="300" r:id="rId29"/>
    <p:sldId id="301" r:id="rId30"/>
    <p:sldId id="302" r:id="rId31"/>
    <p:sldId id="303" r:id="rId32"/>
    <p:sldId id="305" r:id="rId33"/>
    <p:sldId id="306" r:id="rId34"/>
    <p:sldId id="307" r:id="rId35"/>
    <p:sldId id="544" r:id="rId36"/>
    <p:sldId id="545" r:id="rId37"/>
    <p:sldId id="546" r:id="rId38"/>
    <p:sldId id="547" r:id="rId39"/>
    <p:sldId id="308" r:id="rId40"/>
    <p:sldId id="309" r:id="rId41"/>
    <p:sldId id="310" r:id="rId42"/>
    <p:sldId id="311" r:id="rId43"/>
    <p:sldId id="312" r:id="rId44"/>
    <p:sldId id="548" r:id="rId45"/>
    <p:sldId id="549" r:id="rId46"/>
    <p:sldId id="313" r:id="rId47"/>
    <p:sldId id="314" r:id="rId48"/>
    <p:sldId id="315" r:id="rId49"/>
    <p:sldId id="316" r:id="rId50"/>
    <p:sldId id="317" r:id="rId51"/>
    <p:sldId id="333" r:id="rId52"/>
    <p:sldId id="334" r:id="rId53"/>
    <p:sldId id="335" r:id="rId54"/>
    <p:sldId id="337" r:id="rId55"/>
    <p:sldId id="338" r:id="rId56"/>
    <p:sldId id="340" r:id="rId57"/>
    <p:sldId id="550" r:id="rId58"/>
    <p:sldId id="343" r:id="rId59"/>
    <p:sldId id="345" r:id="rId60"/>
    <p:sldId id="346" r:id="rId61"/>
    <p:sldId id="347" r:id="rId62"/>
    <p:sldId id="551" r:id="rId63"/>
    <p:sldId id="350" r:id="rId64"/>
    <p:sldId id="352" r:id="rId65"/>
    <p:sldId id="552" r:id="rId66"/>
    <p:sldId id="553" r:id="rId67"/>
    <p:sldId id="353" r:id="rId68"/>
    <p:sldId id="354" r:id="rId69"/>
    <p:sldId id="355" r:id="rId70"/>
    <p:sldId id="356" r:id="rId71"/>
    <p:sldId id="357" r:id="rId72"/>
    <p:sldId id="361" r:id="rId73"/>
    <p:sldId id="362" r:id="rId74"/>
    <p:sldId id="363" r:id="rId75"/>
    <p:sldId id="365" r:id="rId76"/>
    <p:sldId id="366" r:id="rId77"/>
    <p:sldId id="367" r:id="rId78"/>
    <p:sldId id="377" r:id="rId79"/>
    <p:sldId id="378" r:id="rId80"/>
    <p:sldId id="379" r:id="rId81"/>
    <p:sldId id="380" r:id="rId82"/>
    <p:sldId id="381" r:id="rId83"/>
    <p:sldId id="384" r:id="rId84"/>
    <p:sldId id="385" r:id="rId85"/>
    <p:sldId id="387" r:id="rId86"/>
    <p:sldId id="388" r:id="rId87"/>
    <p:sldId id="554" r:id="rId88"/>
    <p:sldId id="555" r:id="rId89"/>
    <p:sldId id="389" r:id="rId90"/>
    <p:sldId id="390" r:id="rId91"/>
    <p:sldId id="393" r:id="rId92"/>
    <p:sldId id="394" r:id="rId93"/>
    <p:sldId id="395" r:id="rId94"/>
    <p:sldId id="556" r:id="rId95"/>
    <p:sldId id="396" r:id="rId96"/>
    <p:sldId id="397" r:id="rId97"/>
    <p:sldId id="398" r:id="rId98"/>
    <p:sldId id="399" r:id="rId99"/>
    <p:sldId id="400" r:id="rId100"/>
    <p:sldId id="401" r:id="rId101"/>
    <p:sldId id="402" r:id="rId102"/>
    <p:sldId id="403" r:id="rId103"/>
    <p:sldId id="404" r:id="rId104"/>
    <p:sldId id="405" r:id="rId105"/>
    <p:sldId id="406" r:id="rId106"/>
    <p:sldId id="410" r:id="rId107"/>
    <p:sldId id="411" r:id="rId108"/>
    <p:sldId id="413" r:id="rId109"/>
    <p:sldId id="414" r:id="rId110"/>
    <p:sldId id="415" r:id="rId111"/>
    <p:sldId id="416" r:id="rId112"/>
    <p:sldId id="417" r:id="rId113"/>
    <p:sldId id="418" r:id="rId114"/>
    <p:sldId id="419" r:id="rId115"/>
    <p:sldId id="421" r:id="rId116"/>
    <p:sldId id="422" r:id="rId117"/>
    <p:sldId id="423" r:id="rId118"/>
    <p:sldId id="424" r:id="rId119"/>
    <p:sldId id="427" r:id="rId120"/>
    <p:sldId id="540" r:id="rId121"/>
    <p:sldId id="429" r:id="rId122"/>
    <p:sldId id="430" r:id="rId123"/>
    <p:sldId id="433" r:id="rId124"/>
    <p:sldId id="434" r:id="rId125"/>
    <p:sldId id="435" r:id="rId126"/>
    <p:sldId id="436" r:id="rId127"/>
    <p:sldId id="437" r:id="rId128"/>
    <p:sldId id="451" r:id="rId129"/>
    <p:sldId id="452" r:id="rId130"/>
    <p:sldId id="454" r:id="rId131"/>
    <p:sldId id="455" r:id="rId132"/>
    <p:sldId id="557" r:id="rId133"/>
    <p:sldId id="558" r:id="rId134"/>
    <p:sldId id="559" r:id="rId135"/>
    <p:sldId id="560" r:id="rId136"/>
    <p:sldId id="561" r:id="rId137"/>
    <p:sldId id="562" r:id="rId138"/>
    <p:sldId id="563" r:id="rId139"/>
    <p:sldId id="564" r:id="rId140"/>
    <p:sldId id="565" r:id="rId141"/>
    <p:sldId id="566" r:id="rId142"/>
    <p:sldId id="568" r:id="rId143"/>
    <p:sldId id="567" r:id="rId144"/>
    <p:sldId id="569" r:id="rId145"/>
    <p:sldId id="570" r:id="rId146"/>
    <p:sldId id="571" r:id="rId147"/>
    <p:sldId id="572" r:id="rId148"/>
    <p:sldId id="573" r:id="rId149"/>
    <p:sldId id="574" r:id="rId150"/>
    <p:sldId id="577" r:id="rId151"/>
    <p:sldId id="578" r:id="rId152"/>
    <p:sldId id="579" r:id="rId153"/>
    <p:sldId id="580" r:id="rId154"/>
    <p:sldId id="581" r:id="rId155"/>
    <p:sldId id="582" r:id="rId156"/>
    <p:sldId id="583" r:id="rId157"/>
    <p:sldId id="584" r:id="rId158"/>
    <p:sldId id="585" r:id="rId159"/>
    <p:sldId id="586" r:id="rId160"/>
    <p:sldId id="587" r:id="rId161"/>
    <p:sldId id="588" r:id="rId162"/>
    <p:sldId id="589" r:id="rId163"/>
    <p:sldId id="590" r:id="rId164"/>
    <p:sldId id="591" r:id="rId165"/>
    <p:sldId id="592" r:id="rId166"/>
    <p:sldId id="593" r:id="rId167"/>
    <p:sldId id="594" r:id="rId168"/>
    <p:sldId id="595" r:id="rId169"/>
    <p:sldId id="596" r:id="rId170"/>
    <p:sldId id="597" r:id="rId171"/>
    <p:sldId id="598" r:id="rId172"/>
    <p:sldId id="599" r:id="rId173"/>
    <p:sldId id="600" r:id="rId174"/>
    <p:sldId id="601" r:id="rId175"/>
    <p:sldId id="602" r:id="rId176"/>
    <p:sldId id="603" r:id="rId177"/>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0" autoAdjust="0"/>
    <p:restoredTop sz="94628" autoAdjust="0"/>
  </p:normalViewPr>
  <p:slideViewPr>
    <p:cSldViewPr>
      <p:cViewPr>
        <p:scale>
          <a:sx n="100" d="100"/>
          <a:sy n="100" d="100"/>
        </p:scale>
        <p:origin x="-294" y="-162"/>
      </p:cViewPr>
      <p:guideLst>
        <p:guide orient="horz" pos="2160"/>
        <p:guide pos="2880"/>
      </p:guideLst>
    </p:cSldViewPr>
  </p:slideViewPr>
  <p:outlineViewPr>
    <p:cViewPr>
      <p:scale>
        <a:sx n="33" d="100"/>
        <a:sy n="33" d="100"/>
      </p:scale>
      <p:origin x="0" y="10498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3600" b="1" u="sng">
                <a:solidFill>
                  <a:schemeClr val="tx2"/>
                </a:solidFill>
                <a:effectLst>
                  <a:outerShdw blurRad="31750" dist="25400" dir="5400000" algn="tl" rotWithShape="0">
                    <a:srgbClr val="000000">
                      <a:alpha val="25000"/>
                    </a:srgbClr>
                  </a:outerShdw>
                </a:effectLst>
              </a:defRPr>
            </a:lvl1pPr>
            <a:extLst/>
          </a:lstStyle>
          <a:p>
            <a:r>
              <a:rPr kumimoji="0" lang="en-US" dirty="0" smtClean="0"/>
              <a:t>Click to edit Master title style</a:t>
            </a:r>
            <a:endParaRPr kumimoji="0" lang="en-US" dirty="0"/>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6019800"/>
            <a:ext cx="9147765" cy="8452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6D0153AE-4F0E-4DEF-AB39-190458C68A17}" type="datetimeFigureOut">
              <a:rPr lang="ar-SA" smtClean="0"/>
              <a:pPr/>
              <a:t>22/06/1433</a:t>
            </a:fld>
            <a:endParaRPr lang="ar-SA"/>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ar-SA"/>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3A0EB1C0-FA3A-4485-9C89-742756E44AE0}" type="slidenum">
              <a:rPr lang="ar-SA" smtClean="0"/>
              <a:pPr/>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0153AE-4F0E-4DEF-AB39-190458C68A17}" type="datetimeFigureOut">
              <a:rPr lang="ar-SA" smtClean="0"/>
              <a:pPr/>
              <a:t>22/06/1433</a:t>
            </a:fld>
            <a:endParaRPr lang="ar-SA"/>
          </a:p>
        </p:txBody>
      </p:sp>
      <p:sp>
        <p:nvSpPr>
          <p:cNvPr id="5" name="Footer Placeholder 4"/>
          <p:cNvSpPr>
            <a:spLocks noGrp="1"/>
          </p:cNvSpPr>
          <p:nvPr>
            <p:ph type="ftr" sz="quarter" idx="11"/>
          </p:nvPr>
        </p:nvSpPr>
        <p:spPr/>
        <p:txBody>
          <a:bodyPr/>
          <a:lstStyle>
            <a:extLst/>
          </a:lstStyle>
          <a:p>
            <a:endParaRPr lang="ar-SA"/>
          </a:p>
        </p:txBody>
      </p:sp>
      <p:sp>
        <p:nvSpPr>
          <p:cNvPr id="6" name="Slide Number Placeholder 5"/>
          <p:cNvSpPr>
            <a:spLocks noGrp="1"/>
          </p:cNvSpPr>
          <p:nvPr>
            <p:ph type="sldNum" sz="quarter" idx="12"/>
          </p:nvPr>
        </p:nvSpPr>
        <p:spPr/>
        <p:txBody>
          <a:bodyPr/>
          <a:lstStyle>
            <a:extLst/>
          </a:lstStyle>
          <a:p>
            <a:fld id="{3A0EB1C0-FA3A-4485-9C89-742756E44AE0}" type="slidenum">
              <a:rPr lang="ar-SA" smtClean="0"/>
              <a:pPr/>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0153AE-4F0E-4DEF-AB39-190458C68A17}" type="datetimeFigureOut">
              <a:rPr lang="ar-SA" smtClean="0"/>
              <a:pPr/>
              <a:t>22/06/1433</a:t>
            </a:fld>
            <a:endParaRPr lang="ar-SA"/>
          </a:p>
        </p:txBody>
      </p:sp>
      <p:sp>
        <p:nvSpPr>
          <p:cNvPr id="5" name="Footer Placeholder 4"/>
          <p:cNvSpPr>
            <a:spLocks noGrp="1"/>
          </p:cNvSpPr>
          <p:nvPr>
            <p:ph type="ftr" sz="quarter" idx="11"/>
          </p:nvPr>
        </p:nvSpPr>
        <p:spPr/>
        <p:txBody>
          <a:bodyPr/>
          <a:lstStyle>
            <a:extLst/>
          </a:lstStyle>
          <a:p>
            <a:endParaRPr lang="ar-SA"/>
          </a:p>
        </p:txBody>
      </p:sp>
      <p:sp>
        <p:nvSpPr>
          <p:cNvPr id="6" name="Slide Number Placeholder 5"/>
          <p:cNvSpPr>
            <a:spLocks noGrp="1"/>
          </p:cNvSpPr>
          <p:nvPr>
            <p:ph type="sldNum" sz="quarter" idx="12"/>
          </p:nvPr>
        </p:nvSpPr>
        <p:spPr/>
        <p:txBody>
          <a:bodyPr/>
          <a:lstStyle>
            <a:extLst/>
          </a:lstStyle>
          <a:p>
            <a:fld id="{3A0EB1C0-FA3A-4485-9C89-742756E44AE0}" type="slidenum">
              <a:rPr lang="ar-SA" smtClean="0"/>
              <a:pPr/>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0153AE-4F0E-4DEF-AB39-190458C68A17}" type="datetimeFigureOut">
              <a:rPr lang="ar-SA" smtClean="0"/>
              <a:pPr/>
              <a:t>22/06/1433</a:t>
            </a:fld>
            <a:endParaRPr lang="ar-SA"/>
          </a:p>
        </p:txBody>
      </p:sp>
      <p:sp>
        <p:nvSpPr>
          <p:cNvPr id="5" name="Footer Placeholder 4"/>
          <p:cNvSpPr>
            <a:spLocks noGrp="1"/>
          </p:cNvSpPr>
          <p:nvPr>
            <p:ph type="ftr" sz="quarter" idx="11"/>
          </p:nvPr>
        </p:nvSpPr>
        <p:spPr/>
        <p:txBody>
          <a:bodyPr/>
          <a:lstStyle>
            <a:extLst/>
          </a:lstStyle>
          <a:p>
            <a:endParaRPr lang="ar-SA"/>
          </a:p>
        </p:txBody>
      </p:sp>
      <p:sp>
        <p:nvSpPr>
          <p:cNvPr id="6" name="Slide Number Placeholder 5"/>
          <p:cNvSpPr>
            <a:spLocks noGrp="1"/>
          </p:cNvSpPr>
          <p:nvPr>
            <p:ph type="sldNum" sz="quarter" idx="12"/>
          </p:nvPr>
        </p:nvSpPr>
        <p:spPr/>
        <p:txBody>
          <a:bodyPr/>
          <a:lstStyle>
            <a:extLst/>
          </a:lstStyle>
          <a:p>
            <a:fld id="{3A0EB1C0-FA3A-4485-9C89-742756E44AE0}" type="slidenum">
              <a:rPr lang="ar-SA" smtClean="0"/>
              <a:pPr/>
              <a:t>‹#›</a:t>
            </a:fld>
            <a:endParaRPr lang="ar-SA"/>
          </a:p>
        </p:txBody>
      </p:sp>
      <p:sp>
        <p:nvSpPr>
          <p:cNvPr id="7" name="Title 6"/>
          <p:cNvSpPr>
            <a:spLocks noGrp="1"/>
          </p:cNvSpPr>
          <p:nvPr>
            <p:ph type="title"/>
          </p:nvPr>
        </p:nvSpPr>
        <p:spPr/>
        <p:txBody>
          <a:bodyPr rtlCol="0"/>
          <a:lstStyle>
            <a:extLst/>
          </a:lstStyle>
          <a:p>
            <a:r>
              <a:rPr kumimoji="0" lang="en-US" dirty="0" smtClean="0"/>
              <a:t>Click to edit Master title style</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D0153AE-4F0E-4DEF-AB39-190458C68A17}" type="datetimeFigureOut">
              <a:rPr lang="ar-SA" smtClean="0"/>
              <a:pPr/>
              <a:t>22/06/1433</a:t>
            </a:fld>
            <a:endParaRPr lang="ar-SA"/>
          </a:p>
        </p:txBody>
      </p:sp>
      <p:sp>
        <p:nvSpPr>
          <p:cNvPr id="5" name="Footer Placeholder 4"/>
          <p:cNvSpPr>
            <a:spLocks noGrp="1"/>
          </p:cNvSpPr>
          <p:nvPr>
            <p:ph type="ftr" sz="quarter" idx="11"/>
          </p:nvPr>
        </p:nvSpPr>
        <p:spPr/>
        <p:txBody>
          <a:bodyPr/>
          <a:lstStyle>
            <a:extLst/>
          </a:lstStyle>
          <a:p>
            <a:endParaRPr lang="ar-SA"/>
          </a:p>
        </p:txBody>
      </p:sp>
      <p:sp>
        <p:nvSpPr>
          <p:cNvPr id="6" name="Slide Number Placeholder 5"/>
          <p:cNvSpPr>
            <a:spLocks noGrp="1"/>
          </p:cNvSpPr>
          <p:nvPr>
            <p:ph type="sldNum" sz="quarter" idx="12"/>
          </p:nvPr>
        </p:nvSpPr>
        <p:spPr/>
        <p:txBody>
          <a:bodyPr/>
          <a:lstStyle>
            <a:extLst/>
          </a:lstStyle>
          <a:p>
            <a:fld id="{3A0EB1C0-FA3A-4485-9C89-742756E44AE0}" type="slidenum">
              <a:rPr lang="ar-SA" smtClean="0"/>
              <a:pPr/>
              <a:t>‹#›</a:t>
            </a:fld>
            <a:endParaRPr lang="ar-SA"/>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D0153AE-4F0E-4DEF-AB39-190458C68A17}" type="datetimeFigureOut">
              <a:rPr lang="ar-SA" smtClean="0"/>
              <a:pPr/>
              <a:t>22/06/1433</a:t>
            </a:fld>
            <a:endParaRPr lang="ar-SA"/>
          </a:p>
        </p:txBody>
      </p:sp>
      <p:sp>
        <p:nvSpPr>
          <p:cNvPr id="6" name="Footer Placeholder 5"/>
          <p:cNvSpPr>
            <a:spLocks noGrp="1"/>
          </p:cNvSpPr>
          <p:nvPr>
            <p:ph type="ftr" sz="quarter" idx="11"/>
          </p:nvPr>
        </p:nvSpPr>
        <p:spPr/>
        <p:txBody>
          <a:bodyPr/>
          <a:lstStyle>
            <a:extLst/>
          </a:lstStyle>
          <a:p>
            <a:endParaRPr lang="ar-SA"/>
          </a:p>
        </p:txBody>
      </p:sp>
      <p:sp>
        <p:nvSpPr>
          <p:cNvPr id="7" name="Slide Number Placeholder 6"/>
          <p:cNvSpPr>
            <a:spLocks noGrp="1"/>
          </p:cNvSpPr>
          <p:nvPr>
            <p:ph type="sldNum" sz="quarter" idx="12"/>
          </p:nvPr>
        </p:nvSpPr>
        <p:spPr/>
        <p:txBody>
          <a:bodyPr/>
          <a:lstStyle>
            <a:extLst/>
          </a:lstStyle>
          <a:p>
            <a:fld id="{3A0EB1C0-FA3A-4485-9C89-742756E44AE0}" type="slidenum">
              <a:rPr lang="ar-SA" smtClean="0"/>
              <a:pPr/>
              <a:t>‹#›</a:t>
            </a:fld>
            <a:endParaRPr lang="ar-SA"/>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
        <p:nvSpPr>
          <p:cNvPr id="9" name="Title 7"/>
          <p:cNvSpPr txBox="1">
            <a:spLocks/>
          </p:cNvSpPr>
          <p:nvPr userDrawn="1"/>
        </p:nvSpPr>
        <p:spPr>
          <a:xfrm>
            <a:off x="457200" y="228600"/>
            <a:ext cx="8229600" cy="1143000"/>
          </a:xfrm>
          <a:prstGeom prst="rect">
            <a:avLst/>
          </a:prstGeom>
        </p:spPr>
        <p:txBody>
          <a:bodyPr vert="horz" rtlCol="0" anchor="ctr">
            <a:normAutofit/>
            <a:scene3d>
              <a:camera prst="orthographicFront"/>
              <a:lightRig rig="soft" dir="t"/>
            </a:scene3d>
            <a:sp3d prstMaterial="softEdge">
              <a:bevelT w="25400" h="25400"/>
            </a:sp3d>
          </a:bodyPr>
          <a:lstStyle>
            <a:extLst/>
          </a:lstStyle>
          <a:p>
            <a:pPr marL="0" marR="0" lvl="0" indent="0" algn="l" defTabSz="914400" rtl="1"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Click to edit Master title style</a:t>
            </a:r>
            <a:endParaRPr kumimoji="0" lang="en-US" sz="3600" b="1" i="0" u="none"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D0153AE-4F0E-4DEF-AB39-190458C68A17}" type="datetimeFigureOut">
              <a:rPr lang="ar-SA" smtClean="0"/>
              <a:pPr/>
              <a:t>22/06/1433</a:t>
            </a:fld>
            <a:endParaRPr lang="ar-SA"/>
          </a:p>
        </p:txBody>
      </p:sp>
      <p:sp>
        <p:nvSpPr>
          <p:cNvPr id="8" name="Footer Placeholder 7"/>
          <p:cNvSpPr>
            <a:spLocks noGrp="1"/>
          </p:cNvSpPr>
          <p:nvPr>
            <p:ph type="ftr" sz="quarter" idx="11"/>
          </p:nvPr>
        </p:nvSpPr>
        <p:spPr/>
        <p:txBody>
          <a:bodyPr/>
          <a:lstStyle>
            <a:extLst/>
          </a:lstStyle>
          <a:p>
            <a:endParaRPr lang="ar-SA"/>
          </a:p>
        </p:txBody>
      </p:sp>
      <p:sp>
        <p:nvSpPr>
          <p:cNvPr id="9" name="Slide Number Placeholder 8"/>
          <p:cNvSpPr>
            <a:spLocks noGrp="1"/>
          </p:cNvSpPr>
          <p:nvPr>
            <p:ph type="sldNum" sz="quarter" idx="12"/>
          </p:nvPr>
        </p:nvSpPr>
        <p:spPr/>
        <p:txBody>
          <a:bodyPr/>
          <a:lstStyle>
            <a:extLst/>
          </a:lstStyle>
          <a:p>
            <a:fld id="{3A0EB1C0-FA3A-4485-9C89-742756E44AE0}" type="slidenum">
              <a:rPr lang="ar-SA" smtClean="0"/>
              <a:pPr/>
              <a:t>‹#›</a:t>
            </a:fld>
            <a:endParaRPr lang="ar-SA"/>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6D0153AE-4F0E-4DEF-AB39-190458C68A17}" type="datetimeFigureOut">
              <a:rPr lang="ar-SA" smtClean="0"/>
              <a:pPr/>
              <a:t>22/06/1433</a:t>
            </a:fld>
            <a:endParaRPr lang="ar-SA"/>
          </a:p>
        </p:txBody>
      </p:sp>
      <p:sp>
        <p:nvSpPr>
          <p:cNvPr id="4" name="Footer Placeholder 3"/>
          <p:cNvSpPr>
            <a:spLocks noGrp="1"/>
          </p:cNvSpPr>
          <p:nvPr>
            <p:ph type="ftr" sz="quarter" idx="11"/>
          </p:nvPr>
        </p:nvSpPr>
        <p:spPr/>
        <p:txBody>
          <a:bodyPr/>
          <a:lstStyle>
            <a:extLst/>
          </a:lstStyle>
          <a:p>
            <a:endParaRPr lang="ar-SA"/>
          </a:p>
        </p:txBody>
      </p:sp>
      <p:sp>
        <p:nvSpPr>
          <p:cNvPr id="5" name="Slide Number Placeholder 4"/>
          <p:cNvSpPr>
            <a:spLocks noGrp="1"/>
          </p:cNvSpPr>
          <p:nvPr>
            <p:ph type="sldNum" sz="quarter" idx="12"/>
          </p:nvPr>
        </p:nvSpPr>
        <p:spPr/>
        <p:txBody>
          <a:bodyPr/>
          <a:lstStyle>
            <a:extLst/>
          </a:lstStyle>
          <a:p>
            <a:fld id="{3A0EB1C0-FA3A-4485-9C89-742756E44AE0}" type="slidenum">
              <a:rPr lang="ar-SA" smtClean="0"/>
              <a:pPr/>
              <a:t>‹#›</a:t>
            </a:fld>
            <a:endParaRPr lang="ar-SA"/>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6D0153AE-4F0E-4DEF-AB39-190458C68A17}" type="datetimeFigureOut">
              <a:rPr lang="ar-SA" smtClean="0"/>
              <a:pPr/>
              <a:t>22/06/1433</a:t>
            </a:fld>
            <a:endParaRPr lang="ar-SA"/>
          </a:p>
        </p:txBody>
      </p:sp>
      <p:sp>
        <p:nvSpPr>
          <p:cNvPr id="3" name="Footer Placeholder 2"/>
          <p:cNvSpPr>
            <a:spLocks noGrp="1"/>
          </p:cNvSpPr>
          <p:nvPr>
            <p:ph type="ftr" sz="quarter" idx="11"/>
          </p:nvPr>
        </p:nvSpPr>
        <p:spPr/>
        <p:txBody>
          <a:bodyPr/>
          <a:lstStyle>
            <a:extLst/>
          </a:lstStyle>
          <a:p>
            <a:endParaRPr lang="ar-SA"/>
          </a:p>
        </p:txBody>
      </p:sp>
      <p:sp>
        <p:nvSpPr>
          <p:cNvPr id="4" name="Slide Number Placeholder 3"/>
          <p:cNvSpPr>
            <a:spLocks noGrp="1"/>
          </p:cNvSpPr>
          <p:nvPr>
            <p:ph type="sldNum" sz="quarter" idx="12"/>
          </p:nvPr>
        </p:nvSpPr>
        <p:spPr/>
        <p:txBody>
          <a:bodyPr/>
          <a:lstStyle>
            <a:extLst/>
          </a:lstStyle>
          <a:p>
            <a:fld id="{3A0EB1C0-FA3A-4485-9C89-742756E44AE0}" type="slidenum">
              <a:rPr lang="ar-SA" smtClean="0"/>
              <a:pPr/>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6D0153AE-4F0E-4DEF-AB39-190458C68A17}" type="datetimeFigureOut">
              <a:rPr lang="ar-SA" smtClean="0"/>
              <a:pPr/>
              <a:t>22/06/1433</a:t>
            </a:fld>
            <a:endParaRPr lang="ar-SA"/>
          </a:p>
        </p:txBody>
      </p:sp>
      <p:sp>
        <p:nvSpPr>
          <p:cNvPr id="6" name="Footer Placeholder 5"/>
          <p:cNvSpPr>
            <a:spLocks noGrp="1"/>
          </p:cNvSpPr>
          <p:nvPr>
            <p:ph type="ftr" sz="quarter" idx="11"/>
          </p:nvPr>
        </p:nvSpPr>
        <p:spPr/>
        <p:txBody>
          <a:bodyPr/>
          <a:lstStyle>
            <a:extLst/>
          </a:lstStyle>
          <a:p>
            <a:endParaRPr lang="ar-SA"/>
          </a:p>
        </p:txBody>
      </p:sp>
      <p:sp>
        <p:nvSpPr>
          <p:cNvPr id="7" name="Slide Number Placeholder 6"/>
          <p:cNvSpPr>
            <a:spLocks noGrp="1"/>
          </p:cNvSpPr>
          <p:nvPr>
            <p:ph type="sldNum" sz="quarter" idx="12"/>
          </p:nvPr>
        </p:nvSpPr>
        <p:spPr/>
        <p:txBody>
          <a:bodyPr/>
          <a:lstStyle>
            <a:extLst/>
          </a:lstStyle>
          <a:p>
            <a:fld id="{3A0EB1C0-FA3A-4485-9C89-742756E44AE0}" type="slidenum">
              <a:rPr lang="ar-SA" smtClean="0"/>
              <a:pPr/>
              <a:t>‹#›</a:t>
            </a:fld>
            <a:endParaRPr lang="ar-SA"/>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6D0153AE-4F0E-4DEF-AB39-190458C68A17}" type="datetimeFigureOut">
              <a:rPr lang="ar-SA" smtClean="0"/>
              <a:pPr/>
              <a:t>22/06/1433</a:t>
            </a:fld>
            <a:endParaRPr lang="ar-SA"/>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ar-SA"/>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3A0EB1C0-FA3A-4485-9C89-742756E44AE0}" type="slidenum">
              <a:rPr lang="ar-SA" smtClean="0"/>
              <a:pPr/>
              <a:t>‹#›</a:t>
            </a:fld>
            <a:endParaRPr lang="ar-SA"/>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6D0153AE-4F0E-4DEF-AB39-190458C68A17}" type="datetimeFigureOut">
              <a:rPr lang="ar-SA" smtClean="0"/>
              <a:pPr/>
              <a:t>22/06/1433</a:t>
            </a:fld>
            <a:endParaRPr lang="ar-SA"/>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ar-SA"/>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A0EB1C0-FA3A-4485-9C89-742756E44AE0}" type="slidenum">
              <a:rPr lang="ar-SA" smtClean="0"/>
              <a:pPr/>
              <a:t>‹#›</a:t>
            </a:fld>
            <a:endParaRPr lang="ar-SA"/>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5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
            <a:ext cx="9144000" cy="681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631825"/>
          </a:xfrm>
        </p:spPr>
        <p:txBody>
          <a:bodyPr>
            <a:normAutofit/>
          </a:bodyPr>
          <a:lstStyle/>
          <a:p>
            <a:r>
              <a:rPr lang="ar-SA" sz="2800" dirty="0">
                <a:effectLst/>
              </a:rPr>
              <a:t>استخدام النقر بالزر الأيمن</a:t>
            </a:r>
            <a:endParaRPr lang="en-US" sz="2800" dirty="0">
              <a:effectLst/>
            </a:endParaRPr>
          </a:p>
        </p:txBody>
      </p:sp>
      <p:sp>
        <p:nvSpPr>
          <p:cNvPr id="3" name="Subtitle 2"/>
          <p:cNvSpPr>
            <a:spLocks noGrp="1"/>
          </p:cNvSpPr>
          <p:nvPr>
            <p:ph type="subTitle" idx="1"/>
          </p:nvPr>
        </p:nvSpPr>
        <p:spPr>
          <a:xfrm>
            <a:off x="1371600" y="1143000"/>
            <a:ext cx="6934200" cy="2590800"/>
          </a:xfrm>
        </p:spPr>
        <p:txBody>
          <a:bodyPr>
            <a:normAutofit/>
          </a:bodyPr>
          <a:lstStyle/>
          <a:p>
            <a:r>
              <a:rPr lang="ar-JO" dirty="0"/>
              <a:t>يتم النقر بالزر الأيمن على عنصر ما بنفس الطريقة التي تنقر فيها بالزر الأيسر. فأنت تقوم بنقل المؤشر إلى العنصر وتضغط على الزر الأيمن للماوس ثم تتركه. ويعتبر "النقر بالزر الأيمن" مهارة ينبغي تعلمها لان العديد من اختصارات العمليات موجودة في قائمة الزر الأيمن لأي عنصر. </a:t>
            </a:r>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761999"/>
          </a:xfrm>
        </p:spPr>
        <p:txBody>
          <a:bodyPr>
            <a:normAutofit/>
          </a:bodyPr>
          <a:lstStyle/>
          <a:p>
            <a:pPr algn="ctr"/>
            <a:r>
              <a:rPr lang="ar-SA" dirty="0">
                <a:effectLst/>
              </a:rPr>
              <a:t>القسم 5: الحصول على التعليمات في ويندوز 7</a:t>
            </a:r>
            <a:endParaRPr lang="ar-SA" dirty="0"/>
          </a:p>
        </p:txBody>
      </p:sp>
      <p:sp>
        <p:nvSpPr>
          <p:cNvPr id="3" name="Subtitle 2"/>
          <p:cNvSpPr>
            <a:spLocks noGrp="1"/>
          </p:cNvSpPr>
          <p:nvPr>
            <p:ph type="subTitle" idx="1"/>
          </p:nvPr>
        </p:nvSpPr>
        <p:spPr>
          <a:xfrm>
            <a:off x="1371600" y="1219200"/>
            <a:ext cx="7086600" cy="4800600"/>
          </a:xfrm>
        </p:spPr>
        <p:txBody>
          <a:bodyPr>
            <a:normAutofit lnSpcReduction="10000"/>
          </a:bodyPr>
          <a:lstStyle/>
          <a:p>
            <a:pPr marL="457200" lvl="0" indent="-457200">
              <a:buFont typeface="Wingdings" pitchFamily="2" charset="2"/>
              <a:buChar char="Ø"/>
            </a:pPr>
            <a:r>
              <a:rPr lang="ar-SA" dirty="0"/>
              <a:t>بدء تشغيل التعليمات بطرق مختلفة </a:t>
            </a:r>
            <a:endParaRPr lang="en-US" dirty="0"/>
          </a:p>
          <a:p>
            <a:pPr marL="457200" lvl="0" indent="-457200">
              <a:buFont typeface="Wingdings" pitchFamily="2" charset="2"/>
              <a:buChar char="Ø"/>
            </a:pPr>
            <a:r>
              <a:rPr lang="ar-SA" dirty="0"/>
              <a:t>معرفة الأجزاء المختلفة للتعليمات والدعم </a:t>
            </a:r>
            <a:endParaRPr lang="en-US" dirty="0"/>
          </a:p>
          <a:p>
            <a:pPr marL="457200" lvl="0" indent="-457200">
              <a:buFont typeface="Wingdings" pitchFamily="2" charset="2"/>
              <a:buChar char="Ø"/>
            </a:pPr>
            <a:r>
              <a:rPr lang="ar-SA" dirty="0"/>
              <a:t>البحث عن موضوع التعليمات</a:t>
            </a:r>
            <a:endParaRPr lang="en-US" dirty="0"/>
          </a:p>
          <a:p>
            <a:pPr marL="457200" lvl="0" indent="-457200">
              <a:buFont typeface="Wingdings" pitchFamily="2" charset="2"/>
              <a:buChar char="Ø"/>
            </a:pPr>
            <a:r>
              <a:rPr lang="ar-SA" dirty="0"/>
              <a:t>استعراض مواد ويندوز التعليمية </a:t>
            </a:r>
            <a:endParaRPr lang="en-US" dirty="0"/>
          </a:p>
          <a:p>
            <a:pPr marL="457200" lvl="0" indent="-457200">
              <a:buFont typeface="Wingdings" pitchFamily="2" charset="2"/>
              <a:buChar char="Ø"/>
            </a:pPr>
            <a:r>
              <a:rPr lang="ar-SA" dirty="0"/>
              <a:t>التنقل في ملف التعليمات </a:t>
            </a:r>
            <a:endParaRPr lang="en-US" dirty="0"/>
          </a:p>
          <a:p>
            <a:pPr marL="457200" lvl="0" indent="-457200">
              <a:buFont typeface="Wingdings" pitchFamily="2" charset="2"/>
              <a:buChar char="Ø"/>
            </a:pPr>
            <a:r>
              <a:rPr lang="ar-SA" dirty="0"/>
              <a:t>استخدام جدول المحتويات </a:t>
            </a:r>
            <a:endParaRPr lang="en-US" dirty="0"/>
          </a:p>
          <a:p>
            <a:pPr marL="457200" lvl="0" indent="-457200">
              <a:buFont typeface="Wingdings" pitchFamily="2" charset="2"/>
              <a:buChar char="Ø"/>
            </a:pPr>
            <a:r>
              <a:rPr lang="ar-SA" dirty="0"/>
              <a:t>طباعة موضوع التعليمات </a:t>
            </a:r>
            <a:endParaRPr lang="en-US" dirty="0"/>
          </a:p>
          <a:p>
            <a:pPr marL="457200" lvl="0" indent="-457200">
              <a:buFont typeface="Wingdings" pitchFamily="2" charset="2"/>
              <a:buChar char="Ø"/>
            </a:pPr>
            <a:r>
              <a:rPr lang="ar-SA" dirty="0"/>
              <a:t>طلب التعليمات من خلال المساعدة عن بعد</a:t>
            </a:r>
            <a:endParaRPr lang="en-US" dirty="0"/>
          </a:p>
          <a:p>
            <a:pPr marL="457200" lvl="0" indent="-457200">
              <a:buFont typeface="Wingdings" pitchFamily="2" charset="2"/>
              <a:buChar char="Ø"/>
            </a:pPr>
            <a:r>
              <a:rPr lang="ar-SA" dirty="0"/>
              <a:t>اعداد خيارات التعليمات </a:t>
            </a:r>
            <a:endParaRPr lang="en-US" dirty="0"/>
          </a:p>
          <a:p>
            <a:pPr marL="457200" lvl="0" indent="-457200">
              <a:buFont typeface="Wingdings" pitchFamily="2" charset="2"/>
              <a:buChar char="Ø"/>
            </a:pPr>
            <a:r>
              <a:rPr lang="ar-SA" dirty="0"/>
              <a:t>معرفة الفرق بين التعليمات عبر الانترنت ودون اتصال بالإنترنت </a:t>
            </a:r>
            <a:endParaRPr lang="en-US"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61999"/>
          </a:xfrm>
        </p:spPr>
        <p:txBody>
          <a:bodyPr>
            <a:normAutofit fontScale="90000"/>
          </a:bodyPr>
          <a:lstStyle/>
          <a:p>
            <a:r>
              <a:rPr lang="ar-SA" dirty="0">
                <a:effectLst/>
              </a:rPr>
              <a:t/>
            </a:r>
            <a:br>
              <a:rPr lang="ar-SA" dirty="0">
                <a:effectLst/>
              </a:rPr>
            </a:br>
            <a:r>
              <a:rPr lang="en-US" dirty="0">
                <a:effectLst/>
              </a:rPr>
              <a:t/>
            </a:r>
            <a:br>
              <a:rPr lang="en-US" dirty="0">
                <a:effectLst/>
              </a:rPr>
            </a:br>
            <a:r>
              <a:rPr lang="ar-SA" dirty="0">
                <a:effectLst/>
              </a:rPr>
              <a:t>الدرس 5-1: أساسيات التعليمات </a:t>
            </a:r>
            <a:endParaRPr lang="en-US" dirty="0">
              <a:effectLst/>
            </a:endParaRPr>
          </a:p>
        </p:txBody>
      </p:sp>
      <p:sp>
        <p:nvSpPr>
          <p:cNvPr id="3" name="Subtitle 2"/>
          <p:cNvSpPr>
            <a:spLocks noGrp="1"/>
          </p:cNvSpPr>
          <p:nvPr>
            <p:ph type="subTitle" idx="1"/>
          </p:nvPr>
        </p:nvSpPr>
        <p:spPr>
          <a:xfrm>
            <a:off x="685800" y="1143000"/>
            <a:ext cx="7772400" cy="3048000"/>
          </a:xfrm>
        </p:spPr>
        <p:txBody>
          <a:bodyPr>
            <a:normAutofit/>
          </a:bodyPr>
          <a:lstStyle/>
          <a:p>
            <a:r>
              <a:rPr lang="ar-JO" dirty="0"/>
              <a:t>تم تصميم ويندوز 7 ليكون بديهيا وذا أساس مرئي بحيث يستطيع شخص لم يستخدم أبدا الكمبيوتر من قبل عمل الأمور التي يحتاجها بمجرد فهمه لكيفية التعامل مع لوحة المفاتيح والماوس. وتعطي العديد من السمات والأوامر في ويندوز 7 شرحا مختصرا أو اسم الأمر لمساعدتك كما لاحظت في الصور والتمارين في هذا الدليل. ومع ذلك، فلا شك أنه سيأتي وقت تحتاج فيه إلى المزيد من المساعدة. </a:t>
            </a:r>
            <a:endParaRPr lang="en-U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04800"/>
            <a:ext cx="7772400" cy="533400"/>
          </a:xfrm>
        </p:spPr>
        <p:txBody>
          <a:bodyPr>
            <a:normAutofit/>
          </a:bodyPr>
          <a:lstStyle/>
          <a:p>
            <a:r>
              <a:rPr lang="ar-SA" sz="2800" dirty="0">
                <a:effectLst/>
              </a:rPr>
              <a:t>تشغيل التعليمات من قائمة ابدأ</a:t>
            </a:r>
            <a:endParaRPr lang="ar-SA" sz="2800" dirty="0"/>
          </a:p>
        </p:txBody>
      </p:sp>
      <p:sp>
        <p:nvSpPr>
          <p:cNvPr id="3" name="Subtitle 2"/>
          <p:cNvSpPr>
            <a:spLocks noGrp="1"/>
          </p:cNvSpPr>
          <p:nvPr>
            <p:ph type="subTitle" idx="1"/>
          </p:nvPr>
        </p:nvSpPr>
        <p:spPr>
          <a:xfrm>
            <a:off x="685800" y="990600"/>
            <a:ext cx="7772400" cy="4953000"/>
          </a:xfrm>
        </p:spPr>
        <p:txBody>
          <a:bodyPr>
            <a:normAutofit/>
          </a:bodyPr>
          <a:lstStyle/>
          <a:p>
            <a:r>
              <a:rPr lang="ar-JO" dirty="0"/>
              <a:t>يضع ويندوز 7 جميع ملفات التعليمات في مكان واحد وهو مركز التعليمات والدعم. قم بالنقر على ابدأ</a:t>
            </a:r>
            <a:r>
              <a:rPr lang="ar-JO" b="1" dirty="0"/>
              <a:t>        </a:t>
            </a:r>
            <a:r>
              <a:rPr lang="ar-JO" dirty="0"/>
              <a:t>التعليمات والدعم لفتح المركز.</a:t>
            </a:r>
            <a:endParaRPr lang="en-US" dirty="0"/>
          </a:p>
        </p:txBody>
      </p:sp>
      <p:sp>
        <p:nvSpPr>
          <p:cNvPr id="4" name="Line 6"/>
          <p:cNvSpPr>
            <a:spLocks noChangeShapeType="1"/>
          </p:cNvSpPr>
          <p:nvPr/>
        </p:nvSpPr>
        <p:spPr bwMode="auto">
          <a:xfrm flipH="1">
            <a:off x="4038600" y="1676400"/>
            <a:ext cx="2286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صورة 4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7425" y="2552700"/>
            <a:ext cx="4629150" cy="17526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09601"/>
          </a:xfrm>
        </p:spPr>
        <p:txBody>
          <a:bodyPr>
            <a:normAutofit/>
          </a:bodyPr>
          <a:lstStyle/>
          <a:p>
            <a:r>
              <a:rPr lang="ar-SA" sz="2800" dirty="0">
                <a:effectLst/>
              </a:rPr>
              <a:t>تشغيل التعليمات من داخل برنامج ما في ويندوز</a:t>
            </a:r>
            <a:endParaRPr lang="en-US" sz="2800" dirty="0">
              <a:effectLst/>
            </a:endParaRPr>
          </a:p>
        </p:txBody>
      </p:sp>
      <p:sp>
        <p:nvSpPr>
          <p:cNvPr id="3" name="Subtitle 2"/>
          <p:cNvSpPr>
            <a:spLocks noGrp="1"/>
          </p:cNvSpPr>
          <p:nvPr>
            <p:ph type="subTitle" idx="1"/>
          </p:nvPr>
        </p:nvSpPr>
        <p:spPr>
          <a:xfrm>
            <a:off x="762000" y="1143000"/>
            <a:ext cx="7620000" cy="4724400"/>
          </a:xfrm>
        </p:spPr>
        <p:txBody>
          <a:bodyPr>
            <a:normAutofit/>
          </a:bodyPr>
          <a:lstStyle/>
          <a:p>
            <a:r>
              <a:rPr lang="ar-JO" dirty="0"/>
              <a:t>يختلف كل برنامج عن الآخر بطريقة ما، غير أن لمعظم التطبيقات على سطح المكتب ملف تعليمات يمكن الوصول اليه بنفس الطريقة تقريبا. وبإمكانك عادة فتح هذا الملف بالضغط على </a:t>
            </a:r>
            <a:r>
              <a:rPr lang="en-US" dirty="0"/>
              <a:t>F1</a:t>
            </a:r>
            <a:r>
              <a:rPr lang="ar-JO" dirty="0"/>
              <a:t> على لوحة المفاتيح أو النقر على تعليمات       محتويات (أو تعليمات        مواضيع التعليمات) أو بالنقر على رمز التعليمات في الإطار، والذي يكون بالعادة على شكل علامة سؤال. </a:t>
            </a:r>
            <a:endParaRPr lang="en-US" dirty="0"/>
          </a:p>
        </p:txBody>
      </p:sp>
      <p:grpSp>
        <p:nvGrpSpPr>
          <p:cNvPr id="5" name="Group 10"/>
          <p:cNvGrpSpPr>
            <a:grpSpLocks/>
          </p:cNvGrpSpPr>
          <p:nvPr/>
        </p:nvGrpSpPr>
        <p:grpSpPr bwMode="auto">
          <a:xfrm>
            <a:off x="1524000" y="2666999"/>
            <a:ext cx="3451225" cy="45719"/>
            <a:chOff x="2828" y="4990"/>
            <a:chExt cx="2915" cy="0"/>
          </a:xfrm>
        </p:grpSpPr>
        <p:sp>
          <p:nvSpPr>
            <p:cNvPr id="6" name="Line 8"/>
            <p:cNvSpPr>
              <a:spLocks noChangeShapeType="1"/>
            </p:cNvSpPr>
            <p:nvPr/>
          </p:nvSpPr>
          <p:spPr bwMode="auto">
            <a:xfrm flipH="1">
              <a:off x="5383" y="4990"/>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Line 4"/>
            <p:cNvSpPr>
              <a:spLocks noChangeShapeType="1"/>
            </p:cNvSpPr>
            <p:nvPr/>
          </p:nvSpPr>
          <p:spPr bwMode="auto">
            <a:xfrm flipH="1">
              <a:off x="2828" y="4990"/>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8" name="صورة 2400" descr="الوصف: icon help"/>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22700" y="3324225"/>
            <a:ext cx="317500" cy="29845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609600"/>
          </a:xfrm>
        </p:spPr>
        <p:txBody>
          <a:bodyPr>
            <a:normAutofit/>
          </a:bodyPr>
          <a:lstStyle/>
          <a:p>
            <a:r>
              <a:rPr lang="ar-SA" sz="2800" dirty="0">
                <a:effectLst/>
              </a:rPr>
              <a:t>نظرة عامة على إطار التعليمات والدعم </a:t>
            </a:r>
            <a:endParaRPr lang="en-US" sz="2800" dirty="0">
              <a:effectLst/>
            </a:endParaRPr>
          </a:p>
        </p:txBody>
      </p:sp>
      <p:sp>
        <p:nvSpPr>
          <p:cNvPr id="3" name="Subtitle 2"/>
          <p:cNvSpPr>
            <a:spLocks noGrp="1"/>
          </p:cNvSpPr>
          <p:nvPr>
            <p:ph type="subTitle" idx="1"/>
          </p:nvPr>
        </p:nvSpPr>
        <p:spPr>
          <a:xfrm>
            <a:off x="685800" y="1066800"/>
            <a:ext cx="7772400" cy="4876800"/>
          </a:xfrm>
        </p:spPr>
        <p:txBody>
          <a:bodyPr>
            <a:normAutofit/>
          </a:bodyPr>
          <a:lstStyle/>
          <a:p>
            <a:r>
              <a:rPr lang="ar-JO" dirty="0"/>
              <a:t>يظهر في أعلى الإطار أزرار التنقل للخلف وللأمام القياسية بالإضافة إلى بعض الأوامر الاخرى وصندوق نص البحث:</a:t>
            </a:r>
            <a:endParaRPr lang="en-US" dirty="0"/>
          </a:p>
        </p:txBody>
      </p:sp>
      <p:pic>
        <p:nvPicPr>
          <p:cNvPr id="5" name="صورة 40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6750" y="2438400"/>
            <a:ext cx="5270500" cy="9017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533400"/>
          </a:xfrm>
        </p:spPr>
        <p:txBody>
          <a:bodyPr>
            <a:normAutofit/>
          </a:bodyPr>
          <a:lstStyle/>
          <a:p>
            <a:r>
              <a:rPr lang="ar-SA" sz="2800" dirty="0">
                <a:effectLst/>
              </a:rPr>
              <a:t>البحث عن موضوع تعليمات ما</a:t>
            </a:r>
            <a:endParaRPr lang="en-US" sz="2800" dirty="0">
              <a:effectLst/>
            </a:endParaRPr>
          </a:p>
        </p:txBody>
      </p:sp>
      <p:sp>
        <p:nvSpPr>
          <p:cNvPr id="3" name="Subtitle 2"/>
          <p:cNvSpPr>
            <a:spLocks noGrp="1"/>
          </p:cNvSpPr>
          <p:nvPr>
            <p:ph type="subTitle" idx="1"/>
          </p:nvPr>
        </p:nvSpPr>
        <p:spPr>
          <a:xfrm>
            <a:off x="685800" y="1066800"/>
            <a:ext cx="7772400" cy="4953000"/>
          </a:xfrm>
        </p:spPr>
        <p:txBody>
          <a:bodyPr>
            <a:normAutofit/>
          </a:bodyPr>
          <a:lstStyle/>
          <a:p>
            <a:r>
              <a:rPr lang="ar-JO" dirty="0"/>
              <a:t>عندما تفتح مركز التعليمات والدعم لأول مرة، يمكنك ادخال مصطلح البحث في صندوق نص البحث والضغط على مفتاح التنفيذ </a:t>
            </a:r>
            <a:r>
              <a:rPr lang="en-US" dirty="0"/>
              <a:t>Enter</a:t>
            </a:r>
            <a:r>
              <a:rPr lang="ar-SA" dirty="0"/>
              <a:t>. سيظهر لك بعد ذلك قائمة بالنتائج المطابقة. على سبيل المثال، إذا بحثنا عن "القرص الصلب"، فسيظهر لنا عددا من المواضيع المتعلقة بالمصطلح.</a:t>
            </a:r>
            <a:endParaRPr lang="en-US" dirty="0"/>
          </a:p>
        </p:txBody>
      </p:sp>
      <p:pic>
        <p:nvPicPr>
          <p:cNvPr id="5" name="صورة 3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3048000"/>
            <a:ext cx="3655060" cy="2880995"/>
          </a:xfrm>
          <a:prstGeom prst="rect">
            <a:avLst/>
          </a:prstGeom>
          <a:noFill/>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1"/>
            <a:ext cx="7772400" cy="685799"/>
          </a:xfrm>
        </p:spPr>
        <p:txBody>
          <a:bodyPr>
            <a:normAutofit/>
          </a:bodyPr>
          <a:lstStyle/>
          <a:p>
            <a:r>
              <a:rPr lang="ar-SA" sz="3200" dirty="0">
                <a:effectLst/>
              </a:rPr>
              <a:t>الدرس 5-2: استخدام أساسيات برنامج ويندوز</a:t>
            </a:r>
            <a:endParaRPr lang="ar-SA" sz="3200" dirty="0"/>
          </a:p>
        </p:txBody>
      </p:sp>
      <p:sp>
        <p:nvSpPr>
          <p:cNvPr id="3" name="Subtitle 2"/>
          <p:cNvSpPr>
            <a:spLocks noGrp="1"/>
          </p:cNvSpPr>
          <p:nvPr>
            <p:ph type="subTitle" idx="1"/>
          </p:nvPr>
        </p:nvSpPr>
        <p:spPr>
          <a:xfrm>
            <a:off x="685800" y="990600"/>
            <a:ext cx="7772400" cy="5029200"/>
          </a:xfrm>
        </p:spPr>
        <p:txBody>
          <a:bodyPr>
            <a:normAutofit/>
          </a:bodyPr>
          <a:lstStyle/>
          <a:p>
            <a:r>
              <a:rPr lang="ar-JO" dirty="0"/>
              <a:t>سواء كنت مستخدما مبتدئا أو مستخدما متمرسا للكمبيوتر، فإن اخذ مساق تذكير حول موضوع معين لن يضرك أبدا. ويحتوي مركز التعليمات والدعم في ويندوز على عدد من المواد التعليمية حول القيام بالمهمات الأساسية في ويندوز.</a:t>
            </a:r>
            <a:endParaRPr lang="en-US"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1"/>
            <a:ext cx="7772400" cy="533399"/>
          </a:xfrm>
        </p:spPr>
        <p:txBody>
          <a:bodyPr>
            <a:normAutofit/>
          </a:bodyPr>
          <a:lstStyle/>
          <a:p>
            <a:r>
              <a:rPr lang="ar-SA" sz="2800" dirty="0">
                <a:effectLst/>
              </a:rPr>
              <a:t>استخدام موضوع معد مسبقا</a:t>
            </a:r>
            <a:endParaRPr lang="en-US" sz="2800" dirty="0">
              <a:effectLst/>
            </a:endParaRPr>
          </a:p>
        </p:txBody>
      </p:sp>
      <p:sp>
        <p:nvSpPr>
          <p:cNvPr id="3" name="Subtitle 2"/>
          <p:cNvSpPr>
            <a:spLocks noGrp="1"/>
          </p:cNvSpPr>
          <p:nvPr>
            <p:ph type="subTitle" idx="1"/>
          </p:nvPr>
        </p:nvSpPr>
        <p:spPr>
          <a:xfrm>
            <a:off x="457200" y="914400"/>
            <a:ext cx="8077200" cy="914400"/>
          </a:xfrm>
        </p:spPr>
        <p:txBody>
          <a:bodyPr/>
          <a:lstStyle/>
          <a:p>
            <a:r>
              <a:rPr lang="ar-SA" dirty="0"/>
              <a:t>افتح مركز التعليمات والدعم وانقر على التعرف على أساسيات ويندوز : </a:t>
            </a:r>
            <a:endParaRPr lang="en-US" dirty="0"/>
          </a:p>
        </p:txBody>
      </p:sp>
      <p:pic>
        <p:nvPicPr>
          <p:cNvPr id="9" name="صورة 40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0" y="1971675"/>
            <a:ext cx="2527300" cy="142875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09600"/>
          </a:xfrm>
        </p:spPr>
        <p:txBody>
          <a:bodyPr>
            <a:normAutofit/>
          </a:bodyPr>
          <a:lstStyle/>
          <a:p>
            <a:r>
              <a:rPr lang="ar-SA" sz="2800" dirty="0">
                <a:effectLst/>
              </a:rPr>
              <a:t>اختيار المواضيع الفرعية</a:t>
            </a:r>
            <a:endParaRPr lang="en-US" sz="2800" dirty="0">
              <a:effectLst/>
            </a:endParaRPr>
          </a:p>
        </p:txBody>
      </p:sp>
      <p:sp>
        <p:nvSpPr>
          <p:cNvPr id="3" name="Subtitle 2"/>
          <p:cNvSpPr>
            <a:spLocks noGrp="1"/>
          </p:cNvSpPr>
          <p:nvPr>
            <p:ph type="subTitle" idx="1"/>
          </p:nvPr>
        </p:nvSpPr>
        <p:spPr>
          <a:xfrm>
            <a:off x="685800" y="838200"/>
            <a:ext cx="7772400" cy="5181600"/>
          </a:xfrm>
        </p:spPr>
        <p:txBody>
          <a:bodyPr>
            <a:normAutofit/>
          </a:bodyPr>
          <a:lstStyle/>
          <a:p>
            <a:r>
              <a:rPr lang="ar-JO" dirty="0"/>
              <a:t>قم بالنقر على أي من الروابط الموجودة في الأقسام المختلفة لقراءة المزيد حول موضوع معين:</a:t>
            </a:r>
            <a:endParaRPr lang="en-US" dirty="0"/>
          </a:p>
        </p:txBody>
      </p:sp>
      <p:pic>
        <p:nvPicPr>
          <p:cNvPr id="5" name="صورة 40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2133600"/>
            <a:ext cx="2266950" cy="175260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09600"/>
          </a:xfrm>
        </p:spPr>
        <p:txBody>
          <a:bodyPr>
            <a:normAutofit/>
          </a:bodyPr>
          <a:lstStyle/>
          <a:p>
            <a:r>
              <a:rPr lang="ar-SA" sz="2800" dirty="0">
                <a:effectLst/>
              </a:rPr>
              <a:t>التنقل للأمام وللخلف</a:t>
            </a:r>
            <a:endParaRPr lang="en-US" sz="2800" dirty="0">
              <a:effectLst/>
            </a:endParaRPr>
          </a:p>
        </p:txBody>
      </p:sp>
      <p:sp>
        <p:nvSpPr>
          <p:cNvPr id="3" name="Subtitle 2"/>
          <p:cNvSpPr>
            <a:spLocks noGrp="1"/>
          </p:cNvSpPr>
          <p:nvPr>
            <p:ph type="subTitle" idx="1"/>
          </p:nvPr>
        </p:nvSpPr>
        <p:spPr>
          <a:xfrm>
            <a:off x="685800" y="914400"/>
            <a:ext cx="7772400" cy="5029200"/>
          </a:xfrm>
        </p:spPr>
        <p:txBody>
          <a:bodyPr>
            <a:normAutofit/>
          </a:bodyPr>
          <a:lstStyle/>
          <a:p>
            <a:r>
              <a:rPr lang="ar-JO" dirty="0"/>
              <a:t>أثناء قيامك بالبحث عن موضوع معين أو بسبب اهتماماتك الخاصة، فقد تجد انك قد تقدمت كثيرا أو تراجعت كثيرا أو انك اتخذت مسارا خاطئا. قم بالنقر على زر </a:t>
            </a:r>
            <a:r>
              <a:rPr lang="ar-JO" b="1" dirty="0"/>
              <a:t>للخلف</a:t>
            </a:r>
            <a:r>
              <a:rPr lang="ar-JO" dirty="0"/>
              <a:t> للرجوع إلى الصفحة السابقة التي زرتها أو على زر </a:t>
            </a:r>
            <a:r>
              <a:rPr lang="ar-JO" b="1" dirty="0"/>
              <a:t>للأمام</a:t>
            </a:r>
            <a:r>
              <a:rPr lang="ar-JO" dirty="0"/>
              <a:t> لتتبع خطواتك إذا كنت قد نقرت على زر </a:t>
            </a:r>
            <a:r>
              <a:rPr lang="ar-JO" b="1" dirty="0"/>
              <a:t>للخلف.</a:t>
            </a:r>
            <a:endParaRPr lang="en-US" dirty="0"/>
          </a:p>
          <a:p>
            <a:r>
              <a:rPr lang="ar-JO" dirty="0"/>
              <a:t>يمكنك أيضاً النقر على رمز الصفحة الرئيسية أو على رمز الكتاب لزيارة صفحة الترحيب أو جدول المحتويات على التوالي:</a:t>
            </a:r>
            <a:endParaRPr lang="en-US" dirty="0"/>
          </a:p>
        </p:txBody>
      </p:sp>
      <p:pic>
        <p:nvPicPr>
          <p:cNvPr id="5" name="صورة 41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6310" y="4343400"/>
            <a:ext cx="4729480" cy="60579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631825"/>
          </a:xfrm>
        </p:spPr>
        <p:txBody>
          <a:bodyPr>
            <a:normAutofit/>
          </a:bodyPr>
          <a:lstStyle/>
          <a:p>
            <a:r>
              <a:rPr lang="ar-SA" sz="2800" dirty="0">
                <a:effectLst/>
              </a:rPr>
              <a:t>استخدام لوحة المفاتيح</a:t>
            </a:r>
            <a:endParaRPr lang="en-US" sz="2800" dirty="0">
              <a:effectLst/>
            </a:endParaRPr>
          </a:p>
        </p:txBody>
      </p:sp>
      <p:sp>
        <p:nvSpPr>
          <p:cNvPr id="3" name="Subtitle 2"/>
          <p:cNvSpPr>
            <a:spLocks noGrp="1"/>
          </p:cNvSpPr>
          <p:nvPr>
            <p:ph type="subTitle" idx="1"/>
          </p:nvPr>
        </p:nvSpPr>
        <p:spPr>
          <a:xfrm>
            <a:off x="1371600" y="1143000"/>
            <a:ext cx="6934200" cy="1524000"/>
          </a:xfrm>
        </p:spPr>
        <p:txBody>
          <a:bodyPr>
            <a:normAutofit/>
          </a:bodyPr>
          <a:lstStyle/>
          <a:p>
            <a:r>
              <a:rPr lang="ar-JO" dirty="0"/>
              <a:t>تبدو لوحة مفاتيح الكمبيوتر القياسية كما في الشكل المبين أدناه. وتكون لوحة مفاتيح الكمبيوتر المحمول أصغر حجما وعادة لا يوجد فيها اللوحة العددية المبينة على اليمين:</a:t>
            </a:r>
            <a:endParaRPr lang="en-US" dirty="0"/>
          </a:p>
        </p:txBody>
      </p:sp>
      <p:pic>
        <p:nvPicPr>
          <p:cNvPr id="4" name="صورة 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2971800"/>
            <a:ext cx="5237480" cy="1901825"/>
          </a:xfrm>
          <a:prstGeom prst="rect">
            <a:avLst/>
          </a:prstGeom>
          <a:noFill/>
          <a:ln>
            <a:noFill/>
          </a:ln>
        </p:spPr>
      </p:pic>
    </p:spTree>
    <p:extLst>
      <p:ext uri="{BB962C8B-B14F-4D97-AF65-F5344CB8AC3E}">
        <p14:creationId xmlns:p14="http://schemas.microsoft.com/office/powerpoint/2010/main" val="259732901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09601"/>
          </a:xfrm>
        </p:spPr>
        <p:txBody>
          <a:bodyPr>
            <a:normAutofit/>
          </a:bodyPr>
          <a:lstStyle/>
          <a:p>
            <a:r>
              <a:rPr lang="ar-SA" sz="2800" dirty="0">
                <a:effectLst/>
              </a:rPr>
              <a:t>طباعة موضوع معين</a:t>
            </a:r>
            <a:endParaRPr lang="en-US" sz="2800" dirty="0">
              <a:effectLst/>
            </a:endParaRPr>
          </a:p>
        </p:txBody>
      </p:sp>
      <p:sp>
        <p:nvSpPr>
          <p:cNvPr id="3" name="Subtitle 2"/>
          <p:cNvSpPr>
            <a:spLocks noGrp="1"/>
          </p:cNvSpPr>
          <p:nvPr>
            <p:ph type="subTitle" idx="1"/>
          </p:nvPr>
        </p:nvSpPr>
        <p:spPr>
          <a:xfrm>
            <a:off x="685800" y="914400"/>
            <a:ext cx="7772400" cy="5105400"/>
          </a:xfrm>
        </p:spPr>
        <p:txBody>
          <a:bodyPr>
            <a:normAutofit/>
          </a:bodyPr>
          <a:lstStyle/>
          <a:p>
            <a:r>
              <a:rPr lang="ar-JO" dirty="0"/>
              <a:t>إذا مررت على موضوع مفيد ، فإنك قد ترغب بطباعة نسخة ورقية منه للحصول على مرجع سريع وسهل. قم ببساطة بالانتقال إلى الموضوع الذي تريد طباعته وقم بعد ذلك بالنقر على رمز طباعة:</a:t>
            </a:r>
            <a:endParaRPr lang="en-US" dirty="0"/>
          </a:p>
        </p:txBody>
      </p:sp>
      <p:pic>
        <p:nvPicPr>
          <p:cNvPr id="5" name="صورة 41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2514600"/>
            <a:ext cx="5270500" cy="282575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685799"/>
          </a:xfrm>
        </p:spPr>
        <p:txBody>
          <a:bodyPr>
            <a:normAutofit/>
          </a:bodyPr>
          <a:lstStyle/>
          <a:p>
            <a:r>
              <a:rPr lang="ar-SA" sz="3200" dirty="0">
                <a:effectLst/>
              </a:rPr>
              <a:t>الدرس 5-3: استخدام جدول المحتويات</a:t>
            </a:r>
            <a:endParaRPr lang="ar-SA" sz="3200" dirty="0"/>
          </a:p>
        </p:txBody>
      </p:sp>
      <p:sp>
        <p:nvSpPr>
          <p:cNvPr id="3" name="Subtitle 2"/>
          <p:cNvSpPr>
            <a:spLocks noGrp="1"/>
          </p:cNvSpPr>
          <p:nvPr>
            <p:ph type="subTitle" idx="1"/>
          </p:nvPr>
        </p:nvSpPr>
        <p:spPr>
          <a:xfrm>
            <a:off x="685800" y="990600"/>
            <a:ext cx="7772400" cy="5029200"/>
          </a:xfrm>
        </p:spPr>
        <p:txBody>
          <a:bodyPr>
            <a:normAutofit/>
          </a:bodyPr>
          <a:lstStyle/>
          <a:p>
            <a:r>
              <a:rPr lang="ar-JO" sz="2500" dirty="0"/>
              <a:t>يتيح لك جدول المحتويات الوصول إلى كامل ملف التعليمات في ويندوز 7. وهناك مجموعة كبيرة من الفئات لمساعدتك في العثور على إجابة عن كل سمة في ويندوز تقريبا. </a:t>
            </a:r>
            <a:endParaRPr lang="en-US" sz="2500" dirty="0"/>
          </a:p>
          <a:p>
            <a:r>
              <a:rPr lang="ar-SA" sz="2500" b="1" dirty="0"/>
              <a:t>فتح جدول المحتويات </a:t>
            </a:r>
            <a:endParaRPr lang="en-US" sz="2500" b="1" dirty="0"/>
          </a:p>
          <a:p>
            <a:r>
              <a:rPr lang="ar-JO" sz="2500" dirty="0"/>
              <a:t>انقر على تصفح مواضيع التعليمات في شاشة الصفحة الرئيسية للتعليمات والدعم او انقر على الكتاب الأزرق في أعلى الإطار.</a:t>
            </a:r>
            <a:endParaRPr lang="en-US" sz="2500" dirty="0"/>
          </a:p>
        </p:txBody>
      </p:sp>
      <p:pic>
        <p:nvPicPr>
          <p:cNvPr id="4" name="صورة 41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3524250"/>
            <a:ext cx="5270500" cy="226695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534362"/>
          </a:xfrm>
        </p:spPr>
        <p:txBody>
          <a:bodyPr>
            <a:normAutofit/>
          </a:bodyPr>
          <a:lstStyle/>
          <a:p>
            <a:r>
              <a:rPr lang="ar-SA" sz="2800" dirty="0">
                <a:effectLst/>
              </a:rPr>
              <a:t>اختيار موضوع معين</a:t>
            </a:r>
            <a:endParaRPr lang="en-US" sz="2800" dirty="0">
              <a:effectLst/>
            </a:endParaRPr>
          </a:p>
        </p:txBody>
      </p:sp>
      <p:sp>
        <p:nvSpPr>
          <p:cNvPr id="3" name="Subtitle 2"/>
          <p:cNvSpPr>
            <a:spLocks noGrp="1"/>
          </p:cNvSpPr>
          <p:nvPr>
            <p:ph type="subTitle" idx="1"/>
          </p:nvPr>
        </p:nvSpPr>
        <p:spPr>
          <a:xfrm>
            <a:off x="685800" y="762000"/>
            <a:ext cx="7772400" cy="5181600"/>
          </a:xfrm>
        </p:spPr>
        <p:txBody>
          <a:bodyPr>
            <a:normAutofit/>
          </a:bodyPr>
          <a:lstStyle/>
          <a:p>
            <a:r>
              <a:rPr lang="ar-JO" dirty="0"/>
              <a:t>لاختيار موضوع معين، قم ببساطة بالنقر على رمز الكتاب الذي يحتوي على معلومات الموضوع الذي يهمك. ويعمل كل كتاب كفئة وكل فئة لها مواضيعها الخاصة بها:</a:t>
            </a:r>
            <a:endParaRPr lang="en-US" dirty="0"/>
          </a:p>
        </p:txBody>
      </p:sp>
      <p:pic>
        <p:nvPicPr>
          <p:cNvPr id="4" name="صورة 41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0560" y="2158682"/>
            <a:ext cx="5262880" cy="2540635"/>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708025"/>
          </a:xfrm>
        </p:spPr>
        <p:txBody>
          <a:bodyPr>
            <a:normAutofit/>
          </a:bodyPr>
          <a:lstStyle/>
          <a:p>
            <a:r>
              <a:rPr lang="ar-SA" sz="2800" dirty="0">
                <a:effectLst/>
              </a:rPr>
              <a:t>التنقل للأمام وللخلف</a:t>
            </a:r>
            <a:endParaRPr lang="en-US" sz="2800" dirty="0">
              <a:effectLst/>
            </a:endParaRPr>
          </a:p>
        </p:txBody>
      </p:sp>
      <p:sp>
        <p:nvSpPr>
          <p:cNvPr id="3" name="Subtitle 2"/>
          <p:cNvSpPr>
            <a:spLocks noGrp="1"/>
          </p:cNvSpPr>
          <p:nvPr>
            <p:ph type="subTitle" idx="1"/>
          </p:nvPr>
        </p:nvSpPr>
        <p:spPr>
          <a:xfrm>
            <a:off x="1447800" y="1066800"/>
            <a:ext cx="6858000" cy="4876800"/>
          </a:xfrm>
        </p:spPr>
        <p:txBody>
          <a:bodyPr>
            <a:normAutofit/>
          </a:bodyPr>
          <a:lstStyle/>
          <a:p>
            <a:r>
              <a:rPr lang="ar-JO" dirty="0"/>
              <a:t>كما هو متوقع. تنقلك ازرار التنقل في أعلى الصفحة للخلف وللأمام عبر المسار الذي اتبعته في مركز التعليمات والدعم. ويمكنك دائما النقر على زر الصفحة الرئيسية او استخدام جدول المحتويات للانتقال سريعا إلى موضوع </a:t>
            </a:r>
            <a:r>
              <a:rPr lang="ar-JO" dirty="0" smtClean="0"/>
              <a:t>معين.</a:t>
            </a:r>
            <a:endParaRPr lang="ar-SA" dirty="0"/>
          </a:p>
        </p:txBody>
      </p:sp>
      <p:pic>
        <p:nvPicPr>
          <p:cNvPr id="5" name="صورة 41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6750" y="3051175"/>
            <a:ext cx="5270500" cy="75565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52400"/>
            <a:ext cx="7772400" cy="534362"/>
          </a:xfrm>
        </p:spPr>
        <p:txBody>
          <a:bodyPr>
            <a:normAutofit/>
          </a:bodyPr>
          <a:lstStyle/>
          <a:p>
            <a:r>
              <a:rPr lang="ar-SA" sz="2800" dirty="0">
                <a:effectLst/>
              </a:rPr>
              <a:t>طباعة موضوع معين </a:t>
            </a:r>
            <a:endParaRPr lang="en-US" sz="2800" dirty="0">
              <a:effectLst/>
            </a:endParaRPr>
          </a:p>
        </p:txBody>
      </p:sp>
      <p:sp>
        <p:nvSpPr>
          <p:cNvPr id="3" name="Subtitle 2"/>
          <p:cNvSpPr>
            <a:spLocks noGrp="1"/>
          </p:cNvSpPr>
          <p:nvPr>
            <p:ph type="subTitle" idx="1"/>
          </p:nvPr>
        </p:nvSpPr>
        <p:spPr>
          <a:xfrm>
            <a:off x="685800" y="838200"/>
            <a:ext cx="7772400" cy="5181600"/>
          </a:xfrm>
        </p:spPr>
        <p:txBody>
          <a:bodyPr/>
          <a:lstStyle/>
          <a:p>
            <a:r>
              <a:rPr lang="ar-JO" dirty="0"/>
              <a:t>إذا رغبت بنسخة ورقية من موضوع تعليمات ما، افتح اي موضوع يهمك وانقر على طباعة.</a:t>
            </a:r>
            <a:endParaRPr lang="en-US" dirty="0"/>
          </a:p>
        </p:txBody>
      </p:sp>
      <p:pic>
        <p:nvPicPr>
          <p:cNvPr id="5" name="صورة 41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7275" y="1752600"/>
            <a:ext cx="4489450" cy="409575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10562"/>
          </a:xfrm>
        </p:spPr>
        <p:txBody>
          <a:bodyPr>
            <a:normAutofit/>
          </a:bodyPr>
          <a:lstStyle/>
          <a:p>
            <a:r>
              <a:rPr lang="ar-SA" sz="3200" dirty="0">
                <a:effectLst/>
              </a:rPr>
              <a:t>الدرس 5-4: ادوات التعليمات والدعم المتقدمة </a:t>
            </a:r>
            <a:endParaRPr lang="ar-SA" sz="3200" dirty="0"/>
          </a:p>
        </p:txBody>
      </p:sp>
      <p:sp>
        <p:nvSpPr>
          <p:cNvPr id="3" name="Subtitle 2"/>
          <p:cNvSpPr>
            <a:spLocks noGrp="1"/>
          </p:cNvSpPr>
          <p:nvPr>
            <p:ph type="subTitle" idx="1"/>
          </p:nvPr>
        </p:nvSpPr>
        <p:spPr>
          <a:xfrm>
            <a:off x="685800" y="914400"/>
            <a:ext cx="7772400" cy="2209800"/>
          </a:xfrm>
        </p:spPr>
        <p:txBody>
          <a:bodyPr>
            <a:normAutofit/>
          </a:bodyPr>
          <a:lstStyle/>
          <a:p>
            <a:r>
              <a:rPr lang="ar-JO" dirty="0"/>
              <a:t>لقد تعرفنا بشكل موجز على بعض مواضيع التعليمات المتقدمة مثل المساعدة عن بعد. وفي هذا الدرس، سننهي فحصنا لويندوز 7 من خلال استكشاف خيارات التعليمات المتقدمة. </a:t>
            </a:r>
            <a:endParaRPr lang="en-US"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86762"/>
          </a:xfrm>
        </p:spPr>
        <p:txBody>
          <a:bodyPr>
            <a:normAutofit/>
          </a:bodyPr>
          <a:lstStyle/>
          <a:p>
            <a:r>
              <a:rPr lang="ar-SA" sz="2800" dirty="0">
                <a:effectLst/>
              </a:rPr>
              <a:t>المساعدة عن بعد</a:t>
            </a:r>
            <a:endParaRPr lang="en-US" sz="2800" dirty="0">
              <a:effectLst/>
            </a:endParaRPr>
          </a:p>
        </p:txBody>
      </p:sp>
      <p:sp>
        <p:nvSpPr>
          <p:cNvPr id="3" name="Subtitle 2"/>
          <p:cNvSpPr>
            <a:spLocks noGrp="1"/>
          </p:cNvSpPr>
          <p:nvPr>
            <p:ph type="subTitle" idx="1"/>
          </p:nvPr>
        </p:nvSpPr>
        <p:spPr>
          <a:xfrm>
            <a:off x="685800" y="990600"/>
            <a:ext cx="7772400" cy="5029200"/>
          </a:xfrm>
        </p:spPr>
        <p:txBody>
          <a:bodyPr>
            <a:normAutofit/>
          </a:bodyPr>
          <a:lstStyle/>
          <a:p>
            <a:r>
              <a:rPr lang="ar-JO" sz="2500" dirty="0"/>
              <a:t>تعتبر المساعدة عن بعد كرابط تخيلي بين جهازي كمبيوتر. فيرسل المضيف دعوة إلى مستخدم اخر يقوم بدوره بالاتصال بجهاز الكمبيوتر الخاص بالمضيف. ويصبح للمستخدم الاخر عندئذ تحكم كامل بلوحة المفاتيح والماوس في جهاز كمبيوتر المضيف. يمكنك ان تطلب المساعدة من مستخدم ويندوز 7 اخر او تقديم المساعدة لشخص اخر. </a:t>
            </a:r>
            <a:endParaRPr lang="en-US" sz="2500" dirty="0"/>
          </a:p>
          <a:p>
            <a:r>
              <a:rPr lang="ar-JO" sz="2500" dirty="0"/>
              <a:t>لنتفحص الخطوات المطلوبة لدعوة شخص ما لمساعدتك. اولا، قم ببدء تشغيل المساعدة عن بعد لويندوز من خلال النقر على ابدأ       كافة البرامج       الصيانة       المساعدة عن بعد لويندوز</a:t>
            </a:r>
            <a:r>
              <a:rPr lang="ar-JO" sz="2500" dirty="0" smtClean="0"/>
              <a:t>.</a:t>
            </a:r>
            <a:endParaRPr lang="en-US" sz="2500" dirty="0"/>
          </a:p>
        </p:txBody>
      </p:sp>
      <p:cxnSp>
        <p:nvCxnSpPr>
          <p:cNvPr id="368" name="AutoShape 11"/>
          <p:cNvCxnSpPr>
            <a:cxnSpLocks noChangeShapeType="1"/>
          </p:cNvCxnSpPr>
          <p:nvPr/>
        </p:nvCxnSpPr>
        <p:spPr bwMode="auto">
          <a:xfrm flipH="1">
            <a:off x="2209800" y="3581400"/>
            <a:ext cx="45720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 name="AutoShape 11"/>
          <p:cNvCxnSpPr>
            <a:cxnSpLocks noChangeShapeType="1"/>
          </p:cNvCxnSpPr>
          <p:nvPr/>
        </p:nvCxnSpPr>
        <p:spPr bwMode="auto">
          <a:xfrm flipH="1">
            <a:off x="7258050" y="3962400"/>
            <a:ext cx="19050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7" name="AutoShape 11"/>
          <p:cNvCxnSpPr>
            <a:cxnSpLocks noChangeShapeType="1"/>
          </p:cNvCxnSpPr>
          <p:nvPr/>
        </p:nvCxnSpPr>
        <p:spPr bwMode="auto">
          <a:xfrm flipH="1">
            <a:off x="533400" y="3581400"/>
            <a:ext cx="19050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pic>
        <p:nvPicPr>
          <p:cNvPr id="9" name="صورة 41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4286250"/>
            <a:ext cx="4095750" cy="158115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686762"/>
          </a:xfrm>
        </p:spPr>
        <p:txBody>
          <a:bodyPr>
            <a:normAutofit/>
          </a:bodyPr>
          <a:lstStyle/>
          <a:p>
            <a:r>
              <a:rPr lang="ar-SA" sz="2800" dirty="0">
                <a:effectLst/>
              </a:rPr>
              <a:t>اعداد خيارات التعليمات </a:t>
            </a:r>
            <a:endParaRPr lang="en-US" sz="2800" dirty="0">
              <a:effectLst/>
            </a:endParaRPr>
          </a:p>
        </p:txBody>
      </p:sp>
      <p:sp>
        <p:nvSpPr>
          <p:cNvPr id="3" name="Subtitle 2"/>
          <p:cNvSpPr>
            <a:spLocks noGrp="1"/>
          </p:cNvSpPr>
          <p:nvPr>
            <p:ph type="subTitle" idx="1"/>
          </p:nvPr>
        </p:nvSpPr>
        <p:spPr>
          <a:xfrm>
            <a:off x="685800" y="1066800"/>
            <a:ext cx="7772400" cy="4953000"/>
          </a:xfrm>
        </p:spPr>
        <p:txBody>
          <a:bodyPr/>
          <a:lstStyle/>
          <a:p>
            <a:r>
              <a:rPr lang="ar-SA" dirty="0"/>
              <a:t>في أعلى الزاوية اليسرى من مركز التعليمات والدعم، ربما لاحظت قائمة اخيرة وهي قائمة خيارات. تقدم هذه القائمة خيارات لتسهيل استخدام التعليمات والدعم. </a:t>
            </a:r>
            <a:endParaRPr lang="en-US" dirty="0"/>
          </a:p>
        </p:txBody>
      </p:sp>
      <p:pic>
        <p:nvPicPr>
          <p:cNvPr id="5" name="صورة 42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6000" y="2746375"/>
            <a:ext cx="2032000" cy="136525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8600"/>
            <a:ext cx="7772400" cy="686762"/>
          </a:xfrm>
        </p:spPr>
        <p:txBody>
          <a:bodyPr>
            <a:normAutofit/>
          </a:bodyPr>
          <a:lstStyle/>
          <a:p>
            <a:r>
              <a:rPr lang="ar-SA" sz="2800" dirty="0">
                <a:effectLst/>
              </a:rPr>
              <a:t>التعليمات عبر الإنترنت ودون اتصال بالإنترنت </a:t>
            </a:r>
            <a:endParaRPr lang="en-US" sz="2800" dirty="0">
              <a:effectLst/>
            </a:endParaRPr>
          </a:p>
        </p:txBody>
      </p:sp>
      <p:sp>
        <p:nvSpPr>
          <p:cNvPr id="3" name="Subtitle 2"/>
          <p:cNvSpPr>
            <a:spLocks noGrp="1"/>
          </p:cNvSpPr>
          <p:nvPr>
            <p:ph type="subTitle" idx="1"/>
          </p:nvPr>
        </p:nvSpPr>
        <p:spPr>
          <a:xfrm>
            <a:off x="685800" y="1066800"/>
            <a:ext cx="7772400" cy="4876800"/>
          </a:xfrm>
        </p:spPr>
        <p:txBody>
          <a:bodyPr>
            <a:normAutofit/>
          </a:bodyPr>
          <a:lstStyle/>
          <a:p>
            <a:r>
              <a:rPr lang="ar-SA" dirty="0"/>
              <a:t>في أسفل مركز التعليمات والدعم يوجد صندوق يستخدم لتحديد ما إذا كنت ترغب بالحصول على التعليمات عبر الانترنت أو دون اتصال بالإنترنت. وتقتضي التعليمات عبر الإنترنت وجود اتصال بالإنترنت غير أنها ستحتوي على احدث المعلومات. في حين تكون التعليمات دون اتصال بالإنترنت اسرع في البحث غير انك قد لا تحصل على معلومات كاملة أو دقيقة في حال حدوث تغييرات على نظام التشغيل ويندوز 7 وملف التعليمات في المستقبل.</a:t>
            </a:r>
            <a:endParaRPr lang="en-US" dirty="0"/>
          </a:p>
        </p:txBody>
      </p:sp>
      <p:pic>
        <p:nvPicPr>
          <p:cNvPr id="5" name="صورة 42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4343400"/>
            <a:ext cx="2413000" cy="79375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860425"/>
          </a:xfrm>
        </p:spPr>
        <p:txBody>
          <a:bodyPr>
            <a:normAutofit/>
          </a:bodyPr>
          <a:lstStyle/>
          <a:p>
            <a:pPr algn="ctr"/>
            <a:r>
              <a:rPr lang="ar-SA" sz="3200" dirty="0">
                <a:effectLst/>
              </a:rPr>
              <a:t>القسم 6: الدرس 6-1: استخدام سلة المحذوفات </a:t>
            </a:r>
            <a:endParaRPr lang="ar-SA" sz="3200" dirty="0"/>
          </a:p>
        </p:txBody>
      </p:sp>
      <p:sp>
        <p:nvSpPr>
          <p:cNvPr id="3" name="Subtitle 2"/>
          <p:cNvSpPr>
            <a:spLocks noGrp="1"/>
          </p:cNvSpPr>
          <p:nvPr>
            <p:ph type="subTitle" idx="1"/>
          </p:nvPr>
        </p:nvSpPr>
        <p:spPr>
          <a:xfrm>
            <a:off x="457200" y="1219200"/>
            <a:ext cx="8305800" cy="4724400"/>
          </a:xfrm>
        </p:spPr>
        <p:txBody>
          <a:bodyPr>
            <a:noAutofit/>
          </a:bodyPr>
          <a:lstStyle/>
          <a:p>
            <a:r>
              <a:rPr lang="ar-SA" sz="2500" dirty="0"/>
              <a:t>عندما تقوم بحذف عنصر ما من جهاز الكمبيوتر، فإنه يتم تخزينه فعليا في سلة المحذوفات قبل مسحه نهائيا من جهاز الكمبيوتر. وسوف نتعلم في هذا الدرس كيفية استخدام سلة المحذوفات واسترجاع شيء تم حذفه بالخطأ. </a:t>
            </a:r>
            <a:endParaRPr lang="en-US" sz="2500" dirty="0"/>
          </a:p>
          <a:p>
            <a:r>
              <a:rPr lang="ar-SA" sz="2500" b="1" dirty="0"/>
              <a:t>فتح سلة المحذوفات</a:t>
            </a:r>
            <a:endParaRPr lang="en-US" sz="2500" b="1" dirty="0"/>
          </a:p>
          <a:p>
            <a:r>
              <a:rPr lang="ar-SA" sz="2500" dirty="0"/>
              <a:t>تكون سلة المحذوفات ظاهرة على سطح المكتب. قم بالنقر على رمزها بشكل مزدوج لفتحها وعرض الملفات أو المجلدات الموجودة بداخلها:</a:t>
            </a:r>
            <a:endParaRPr lang="en-US" sz="2500" dirty="0"/>
          </a:p>
        </p:txBody>
      </p:sp>
      <p:pic>
        <p:nvPicPr>
          <p:cNvPr id="4" name="صورة 42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5800" y="3841750"/>
            <a:ext cx="5270500" cy="21018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85799"/>
          </a:xfrm>
        </p:spPr>
        <p:txBody>
          <a:bodyPr>
            <a:noAutofit/>
          </a:bodyPr>
          <a:lstStyle/>
          <a:p>
            <a:pPr algn="ctr"/>
            <a:r>
              <a:rPr lang="en-US" sz="2800" b="1" dirty="0" smtClean="0"/>
              <a:t> </a:t>
            </a:r>
            <a:r>
              <a:rPr lang="ar-JO" sz="2800" b="1" dirty="0" smtClean="0"/>
              <a:t>الدرس 1-3: </a:t>
            </a:r>
            <a:r>
              <a:rPr lang="ar-SA" sz="2800" dirty="0">
                <a:effectLst/>
              </a:rPr>
              <a:t>نظرة سريعة على ويندوز 7 </a:t>
            </a:r>
            <a:endParaRPr lang="ar-SA" sz="2800" dirty="0"/>
          </a:p>
        </p:txBody>
      </p:sp>
      <p:sp>
        <p:nvSpPr>
          <p:cNvPr id="3" name="Subtitle 2"/>
          <p:cNvSpPr>
            <a:spLocks noGrp="1"/>
          </p:cNvSpPr>
          <p:nvPr>
            <p:ph type="subTitle" idx="1"/>
          </p:nvPr>
        </p:nvSpPr>
        <p:spPr>
          <a:xfrm>
            <a:off x="762000" y="1143000"/>
            <a:ext cx="7772400" cy="3352800"/>
          </a:xfrm>
        </p:spPr>
        <p:txBody>
          <a:bodyPr>
            <a:normAutofit/>
          </a:bodyPr>
          <a:lstStyle/>
          <a:p>
            <a:r>
              <a:rPr lang="en-US" dirty="0"/>
              <a:t> </a:t>
            </a:r>
            <a:r>
              <a:rPr lang="ar-JO" dirty="0" smtClean="0"/>
              <a:t>الآن </a:t>
            </a:r>
            <a:r>
              <a:rPr lang="ar-JO" dirty="0"/>
              <a:t>وقد أصبحت لديك فكرة أساسية عن كيفية التفاعل مع جهاز الكمبيوتر الخاص بك، فقد حان الوقت للتفاعل! سوف تستخدم في هذا الدرس مهاراتك الجديدة في التعامل مع الماوس ولوحة المفاتيح لتتعلم كيفية عمل ويندوز 7. وسوف نقوم بتغطية مركز الترحيب وكيف تستخدم عناصر على سطح المكتب ونتعلم عن الأجزاء المختلفة في قائمة ابدأ ونتعلم عن أشرطة الأدوات الأخرى على سطح المكتب. </a:t>
            </a:r>
            <a:endParaRPr lang="ar-SA"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685800" y="228600"/>
            <a:ext cx="7772400" cy="838200"/>
          </a:xfrm>
        </p:spPr>
        <p:txBody>
          <a:bodyPr>
            <a:normAutofit/>
          </a:bodyPr>
          <a:lstStyle/>
          <a:p>
            <a:r>
              <a:rPr lang="ar-SA" sz="3200" dirty="0">
                <a:effectLst/>
              </a:rPr>
              <a:t>استعادة العناصر</a:t>
            </a:r>
            <a:endParaRPr lang="en-US" sz="3200" dirty="0">
              <a:effectLst/>
            </a:endParaRPr>
          </a:p>
        </p:txBody>
      </p:sp>
      <p:sp>
        <p:nvSpPr>
          <p:cNvPr id="7" name="Subtitle 2"/>
          <p:cNvSpPr>
            <a:spLocks noGrp="1"/>
          </p:cNvSpPr>
          <p:nvPr>
            <p:ph type="subTitle" idx="1"/>
          </p:nvPr>
        </p:nvSpPr>
        <p:spPr>
          <a:xfrm>
            <a:off x="685800" y="1219200"/>
            <a:ext cx="7772400" cy="4724400"/>
          </a:xfrm>
        </p:spPr>
        <p:txBody>
          <a:bodyPr>
            <a:normAutofit/>
          </a:bodyPr>
          <a:lstStyle/>
          <a:p>
            <a:r>
              <a:rPr lang="ar-SA" dirty="0"/>
              <a:t>لاستعادة (إلغاء حذف) كافة العناصر في سلة المحذوفات، انقر على "استعادة كافة العناصر" في أعلى الإطار</a:t>
            </a:r>
            <a:endParaRPr lang="en-US" dirty="0"/>
          </a:p>
        </p:txBody>
      </p:sp>
      <p:pic>
        <p:nvPicPr>
          <p:cNvPr id="4" name="صورة 43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8975" y="2667000"/>
            <a:ext cx="5264150" cy="666750"/>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08025"/>
          </a:xfrm>
        </p:spPr>
        <p:txBody>
          <a:bodyPr>
            <a:normAutofit/>
          </a:bodyPr>
          <a:lstStyle/>
          <a:p>
            <a:r>
              <a:rPr lang="ar-SA" sz="2800" dirty="0">
                <a:effectLst/>
              </a:rPr>
              <a:t>إفراغ سلة المحذوفات</a:t>
            </a:r>
            <a:endParaRPr lang="en-US" sz="2800" dirty="0">
              <a:effectLst/>
            </a:endParaRPr>
          </a:p>
        </p:txBody>
      </p:sp>
      <p:sp>
        <p:nvSpPr>
          <p:cNvPr id="3" name="Subtitle 2"/>
          <p:cNvSpPr>
            <a:spLocks noGrp="1"/>
          </p:cNvSpPr>
          <p:nvPr>
            <p:ph type="subTitle" idx="1"/>
          </p:nvPr>
        </p:nvSpPr>
        <p:spPr>
          <a:xfrm>
            <a:off x="1066800" y="1066800"/>
            <a:ext cx="7239000" cy="4953000"/>
          </a:xfrm>
        </p:spPr>
        <p:txBody>
          <a:bodyPr>
            <a:normAutofit/>
          </a:bodyPr>
          <a:lstStyle/>
          <a:p>
            <a:r>
              <a:rPr lang="ar-SA" dirty="0"/>
              <a:t>لحذف الملفات الموجودة في سلة المحذوفات بشكل نهائي، قم بالنقر على إفراغ سلة المحذوفات في أعلى الإطار:</a:t>
            </a:r>
            <a:endParaRPr lang="en-US" dirty="0"/>
          </a:p>
        </p:txBody>
      </p:sp>
      <p:pic>
        <p:nvPicPr>
          <p:cNvPr id="6" name="صورة 43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2438400"/>
            <a:ext cx="5276850" cy="660400"/>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8600"/>
            <a:ext cx="7772400" cy="685800"/>
          </a:xfrm>
        </p:spPr>
        <p:txBody>
          <a:bodyPr>
            <a:normAutofit/>
          </a:bodyPr>
          <a:lstStyle/>
          <a:p>
            <a:r>
              <a:rPr lang="ar-SA" sz="2800" dirty="0">
                <a:effectLst/>
              </a:rPr>
              <a:t>إغلاق إطار سلة المحذوفات</a:t>
            </a:r>
            <a:endParaRPr lang="en-US" sz="2800" dirty="0">
              <a:effectLst/>
            </a:endParaRPr>
          </a:p>
        </p:txBody>
      </p:sp>
      <p:sp>
        <p:nvSpPr>
          <p:cNvPr id="3" name="Subtitle 2"/>
          <p:cNvSpPr>
            <a:spLocks noGrp="1"/>
          </p:cNvSpPr>
          <p:nvPr>
            <p:ph type="subTitle" idx="1"/>
          </p:nvPr>
        </p:nvSpPr>
        <p:spPr>
          <a:xfrm>
            <a:off x="685800" y="1066800"/>
            <a:ext cx="7772400" cy="4876800"/>
          </a:xfrm>
        </p:spPr>
        <p:txBody>
          <a:bodyPr>
            <a:normAutofit/>
          </a:bodyPr>
          <a:lstStyle/>
          <a:p>
            <a:r>
              <a:rPr lang="ar-SA" dirty="0"/>
              <a:t>لإغلاق سلة المحذوفات، قم بالنقر على زر إغلاق في أعلى الزاوية اليسرى. </a:t>
            </a:r>
            <a:endParaRPr lang="en-US" dirty="0"/>
          </a:p>
        </p:txBody>
      </p:sp>
      <p:pic>
        <p:nvPicPr>
          <p:cNvPr id="5" name="صورة 43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9450" y="2133600"/>
            <a:ext cx="5264150" cy="577850"/>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762000"/>
          </a:xfrm>
        </p:spPr>
        <p:txBody>
          <a:bodyPr>
            <a:normAutofit/>
          </a:bodyPr>
          <a:lstStyle/>
          <a:p>
            <a:r>
              <a:rPr lang="ar-SA" dirty="0">
                <a:effectLst/>
              </a:rPr>
              <a:t>الدرس 6-2: استخدام الأدوات الذكية </a:t>
            </a:r>
            <a:endParaRPr lang="ar-SA" sz="3200" dirty="0"/>
          </a:p>
        </p:txBody>
      </p:sp>
      <p:sp>
        <p:nvSpPr>
          <p:cNvPr id="3" name="Subtitle 2"/>
          <p:cNvSpPr>
            <a:spLocks noGrp="1"/>
          </p:cNvSpPr>
          <p:nvPr>
            <p:ph type="subTitle" idx="1"/>
          </p:nvPr>
        </p:nvSpPr>
        <p:spPr>
          <a:xfrm>
            <a:off x="685800" y="1066800"/>
            <a:ext cx="7772400" cy="4953000"/>
          </a:xfrm>
        </p:spPr>
        <p:txBody>
          <a:bodyPr>
            <a:normAutofit/>
          </a:bodyPr>
          <a:lstStyle/>
          <a:p>
            <a:r>
              <a:rPr lang="ar-JO" dirty="0"/>
              <a:t>طرح ويندوز فيستا الشريط الجانبي، وهي منطقة على أحد جوانب الشاشة يمكن تعبئتها ببرامج بسيطة تسمى بالأدوات</a:t>
            </a:r>
            <a:r>
              <a:rPr lang="ar-JO" b="1" dirty="0"/>
              <a:t> </a:t>
            </a:r>
            <a:r>
              <a:rPr lang="ar-JO" dirty="0"/>
              <a:t>الذكية لاستخدامها أو تشغيلها أثناء قيامك بأمور أخرى. وشعر العديد من المستخدمين أن هذا الشريط يستغرق وقتا طويلا في التحميل عند تشغيل جهاز الكمبيوتر ويشغل مساحة كبيرة على الشاشة.  لذلك، فإن ويندوز 7 لا يحتوي على شريط جانبي غير انه يحتوي على أدوات ذكية. وسنتعلم في هذا الدرس ما هي الأدوات الذكية وكيفية استخدامها وتخصيصها. </a:t>
            </a:r>
            <a:endParaRPr lang="en-US" dirty="0"/>
          </a:p>
          <a:p>
            <a:r>
              <a:rPr lang="ar-JO" dirty="0"/>
              <a:t> </a:t>
            </a:r>
            <a:endParaRPr lang="en-US"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52400"/>
            <a:ext cx="7772400" cy="686762"/>
          </a:xfrm>
        </p:spPr>
        <p:txBody>
          <a:bodyPr>
            <a:normAutofit/>
          </a:bodyPr>
          <a:lstStyle/>
          <a:p>
            <a:r>
              <a:rPr lang="ar-SA" sz="2800" dirty="0">
                <a:effectLst/>
              </a:rPr>
              <a:t>ما هي الأدوات الذكية؟</a:t>
            </a:r>
            <a:endParaRPr lang="en-US" sz="2800" dirty="0">
              <a:effectLst/>
            </a:endParaRPr>
          </a:p>
        </p:txBody>
      </p:sp>
      <p:sp>
        <p:nvSpPr>
          <p:cNvPr id="3" name="Subtitle 2"/>
          <p:cNvSpPr>
            <a:spLocks noGrp="1"/>
          </p:cNvSpPr>
          <p:nvPr>
            <p:ph type="subTitle" idx="1"/>
          </p:nvPr>
        </p:nvSpPr>
        <p:spPr>
          <a:xfrm>
            <a:off x="1371600" y="990600"/>
            <a:ext cx="7086600" cy="4648200"/>
          </a:xfrm>
        </p:spPr>
        <p:txBody>
          <a:bodyPr>
            <a:normAutofit/>
          </a:bodyPr>
          <a:lstStyle/>
          <a:p>
            <a:r>
              <a:rPr lang="ar-JO" dirty="0"/>
              <a:t>الأدوات الذكية عبارة عن برامج بسيطة مصممة لأداء مهمة محددة. ويمكنها تشغيل عرض شرائح بسيط وإظهار ساعة وتقويم وعرض معلومات الطقس والمزيد من الأمور. لنتعرف بشكل موجز على كافة الأدوات الذكية المتوفرة في ويندوز 7.</a:t>
            </a:r>
            <a:endParaRPr lang="en-US"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8600"/>
            <a:ext cx="7772400" cy="685800"/>
          </a:xfrm>
        </p:spPr>
        <p:txBody>
          <a:bodyPr>
            <a:normAutofit/>
          </a:bodyPr>
          <a:lstStyle/>
          <a:p>
            <a:r>
              <a:rPr lang="ar-SA" sz="2800" dirty="0">
                <a:effectLst/>
              </a:rPr>
              <a:t>إضافة الأدوات الذكية إلى الشريط الجانبي</a:t>
            </a:r>
            <a:endParaRPr lang="en-US" sz="2800" dirty="0">
              <a:effectLst/>
            </a:endParaRPr>
          </a:p>
        </p:txBody>
      </p:sp>
      <p:sp>
        <p:nvSpPr>
          <p:cNvPr id="3" name="Subtitle 2"/>
          <p:cNvSpPr>
            <a:spLocks noGrp="1"/>
          </p:cNvSpPr>
          <p:nvPr>
            <p:ph type="subTitle" idx="1"/>
          </p:nvPr>
        </p:nvSpPr>
        <p:spPr>
          <a:xfrm>
            <a:off x="685800" y="1066800"/>
            <a:ext cx="7772400" cy="4953000"/>
          </a:xfrm>
        </p:spPr>
        <p:txBody>
          <a:bodyPr>
            <a:normAutofit/>
          </a:bodyPr>
          <a:lstStyle/>
          <a:p>
            <a:r>
              <a:rPr lang="ar-JO" dirty="0"/>
              <a:t>لفتح معرض الأدوات الذكية لسطح المكتب وقم بالنقر على ابدأ </a:t>
            </a:r>
            <a:r>
              <a:rPr lang="ar-JO" dirty="0" smtClean="0"/>
              <a:t>     </a:t>
            </a:r>
            <a:r>
              <a:rPr lang="ar-JO" dirty="0"/>
              <a:t>كافة البرامج     معرض الأدوات الذكية لسطح المكتب</a:t>
            </a:r>
            <a:endParaRPr lang="en-US" dirty="0"/>
          </a:p>
        </p:txBody>
      </p:sp>
      <p:cxnSp>
        <p:nvCxnSpPr>
          <p:cNvPr id="369" name="AutoShape 5"/>
          <p:cNvCxnSpPr>
            <a:cxnSpLocks noChangeShapeType="1"/>
          </p:cNvCxnSpPr>
          <p:nvPr/>
        </p:nvCxnSpPr>
        <p:spPr bwMode="auto">
          <a:xfrm flipH="1">
            <a:off x="1295400" y="1295400"/>
            <a:ext cx="26670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7" name="AutoShape 6"/>
          <p:cNvCxnSpPr>
            <a:cxnSpLocks noChangeShapeType="1"/>
          </p:cNvCxnSpPr>
          <p:nvPr/>
        </p:nvCxnSpPr>
        <p:spPr bwMode="auto">
          <a:xfrm flipH="1">
            <a:off x="6705600" y="1752600"/>
            <a:ext cx="30480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pic>
        <p:nvPicPr>
          <p:cNvPr id="12" name="صورة 43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0300" y="2286000"/>
            <a:ext cx="4343400" cy="2686050"/>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8600"/>
            <a:ext cx="7772400" cy="609599"/>
          </a:xfrm>
        </p:spPr>
        <p:txBody>
          <a:bodyPr>
            <a:normAutofit/>
          </a:bodyPr>
          <a:lstStyle/>
          <a:p>
            <a:r>
              <a:rPr lang="ar-SA" sz="2800" dirty="0">
                <a:effectLst/>
              </a:rPr>
              <a:t>تخصيص الأدوات الذكية </a:t>
            </a:r>
            <a:endParaRPr lang="en-US" sz="2800" dirty="0">
              <a:effectLst/>
            </a:endParaRPr>
          </a:p>
        </p:txBody>
      </p:sp>
      <p:sp>
        <p:nvSpPr>
          <p:cNvPr id="3" name="Subtitle 2"/>
          <p:cNvSpPr>
            <a:spLocks noGrp="1"/>
          </p:cNvSpPr>
          <p:nvPr>
            <p:ph type="subTitle" idx="1"/>
          </p:nvPr>
        </p:nvSpPr>
        <p:spPr>
          <a:xfrm>
            <a:off x="685800" y="1066800"/>
            <a:ext cx="7772400" cy="4953000"/>
          </a:xfrm>
        </p:spPr>
        <p:txBody>
          <a:bodyPr/>
          <a:lstStyle/>
          <a:p>
            <a:r>
              <a:rPr lang="ar-JO" dirty="0"/>
              <a:t>تحتوي كافة الأدوات الذكية  على شريط أدوات يصبح ظاهرا عندما تقوم بتحريك الماوس فوق الأداة الذكية. ويبدو شريط الأدوات مثل الشريط المبين في الصورة التالية: </a:t>
            </a:r>
            <a:endParaRPr lang="en-US" dirty="0"/>
          </a:p>
          <a:p>
            <a:endParaRPr lang="ar-SA" dirty="0"/>
          </a:p>
        </p:txBody>
      </p:sp>
      <p:pic>
        <p:nvPicPr>
          <p:cNvPr id="5" name="صورة 43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2650" y="2514600"/>
            <a:ext cx="4838700" cy="2152650"/>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533400"/>
          </a:xfrm>
        </p:spPr>
        <p:txBody>
          <a:bodyPr>
            <a:normAutofit/>
          </a:bodyPr>
          <a:lstStyle/>
          <a:p>
            <a:r>
              <a:rPr lang="ar-SA" sz="2800" dirty="0">
                <a:effectLst/>
              </a:rPr>
              <a:t>الحصول على المزيد من الأدوات الذكية عبر الإنترنت </a:t>
            </a:r>
            <a:endParaRPr lang="en-US" sz="2800" dirty="0">
              <a:effectLst/>
            </a:endParaRPr>
          </a:p>
        </p:txBody>
      </p:sp>
      <p:sp>
        <p:nvSpPr>
          <p:cNvPr id="3" name="Subtitle 2"/>
          <p:cNvSpPr>
            <a:spLocks noGrp="1"/>
          </p:cNvSpPr>
          <p:nvPr>
            <p:ph type="subTitle" idx="1"/>
          </p:nvPr>
        </p:nvSpPr>
        <p:spPr>
          <a:xfrm>
            <a:off x="685800" y="914400"/>
            <a:ext cx="7772400" cy="5029200"/>
          </a:xfrm>
        </p:spPr>
        <p:txBody>
          <a:bodyPr>
            <a:normAutofit/>
          </a:bodyPr>
          <a:lstStyle/>
          <a:p>
            <a:r>
              <a:rPr lang="ar-SA" dirty="0"/>
              <a:t>هناك عدد من الأدوات الذكية التي يمكنك تنزيلها من موقع مايكروسوفت على الإنترنت. افتح معرض الأدوات الذكية لسطح المكتب وانقر على "الحصول على المزيد من الأدوات الذكية عبر الإنترنت".</a:t>
            </a:r>
            <a:endParaRPr lang="en-US" dirty="0"/>
          </a:p>
        </p:txBody>
      </p:sp>
      <p:pic>
        <p:nvPicPr>
          <p:cNvPr id="5" name="صورة 44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324" y="3022600"/>
            <a:ext cx="3470275" cy="812800"/>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1"/>
            <a:ext cx="7772400" cy="838200"/>
          </a:xfrm>
        </p:spPr>
        <p:txBody>
          <a:bodyPr>
            <a:normAutofit fontScale="90000"/>
          </a:bodyPr>
          <a:lstStyle/>
          <a:p>
            <a:r>
              <a:rPr lang="en-US" dirty="0">
                <a:effectLst/>
              </a:rPr>
              <a:t/>
            </a:r>
            <a:br>
              <a:rPr lang="en-US" dirty="0">
                <a:effectLst/>
              </a:rPr>
            </a:br>
            <a:r>
              <a:rPr lang="ar-SA" dirty="0">
                <a:effectLst/>
              </a:rPr>
              <a:t>القسم 7: تطبيقات ويندوز 7</a:t>
            </a:r>
            <a:endParaRPr lang="en-US" dirty="0">
              <a:effectLst/>
            </a:endParaRPr>
          </a:p>
        </p:txBody>
      </p:sp>
      <p:sp>
        <p:nvSpPr>
          <p:cNvPr id="3" name="Subtitle 2"/>
          <p:cNvSpPr>
            <a:spLocks noGrp="1"/>
          </p:cNvSpPr>
          <p:nvPr>
            <p:ph type="subTitle" idx="1"/>
          </p:nvPr>
        </p:nvSpPr>
        <p:spPr>
          <a:xfrm>
            <a:off x="685800" y="1143000"/>
            <a:ext cx="7772400" cy="4876800"/>
          </a:xfrm>
        </p:spPr>
        <p:txBody>
          <a:bodyPr>
            <a:normAutofit fontScale="85000" lnSpcReduction="20000"/>
          </a:bodyPr>
          <a:lstStyle/>
          <a:p>
            <a:r>
              <a:rPr lang="ar-SA" dirty="0"/>
              <a:t>ستتعلم في هذا القسم كيفية:</a:t>
            </a:r>
            <a:endParaRPr lang="en-US" dirty="0"/>
          </a:p>
          <a:p>
            <a:pPr marL="457200" lvl="0" indent="-457200">
              <a:buFont typeface="Wingdings" pitchFamily="2" charset="2"/>
              <a:buChar char="Ø"/>
            </a:pPr>
            <a:r>
              <a:rPr lang="ar-SA" dirty="0"/>
              <a:t>إعداد </a:t>
            </a:r>
            <a:r>
              <a:rPr lang="en-US" dirty="0"/>
              <a:t>Windows Media Center</a:t>
            </a:r>
            <a:r>
              <a:rPr lang="ar-SA" dirty="0"/>
              <a:t> و</a:t>
            </a:r>
            <a:r>
              <a:rPr lang="en-US" dirty="0"/>
              <a:t>Windows Media Player</a:t>
            </a:r>
          </a:p>
          <a:p>
            <a:pPr marL="457200" lvl="0" indent="-457200">
              <a:buFont typeface="Wingdings" pitchFamily="2" charset="2"/>
              <a:buChar char="Ø"/>
            </a:pPr>
            <a:r>
              <a:rPr lang="ar-SA" dirty="0"/>
              <a:t>التنقل في </a:t>
            </a:r>
            <a:r>
              <a:rPr lang="en-US" dirty="0"/>
              <a:t>Windows Media Center </a:t>
            </a:r>
          </a:p>
          <a:p>
            <a:pPr marL="457200" lvl="0" indent="-457200">
              <a:buFont typeface="Wingdings" pitchFamily="2" charset="2"/>
              <a:buChar char="Ø"/>
            </a:pPr>
            <a:r>
              <a:rPr lang="ar-SA" dirty="0"/>
              <a:t>استخدام </a:t>
            </a:r>
            <a:r>
              <a:rPr lang="en-US" dirty="0"/>
              <a:t>Windows Media Center</a:t>
            </a:r>
            <a:r>
              <a:rPr lang="ar-SA" dirty="0"/>
              <a:t> لتشغيل مختلف أنواع الوسائط </a:t>
            </a:r>
            <a:endParaRPr lang="en-US" dirty="0"/>
          </a:p>
          <a:p>
            <a:pPr marL="457200" lvl="0" indent="-457200">
              <a:buFont typeface="Wingdings" pitchFamily="2" charset="2"/>
              <a:buChar char="Ø"/>
            </a:pPr>
            <a:r>
              <a:rPr lang="ar-SA" dirty="0"/>
              <a:t>فتح وتشغيل الوسائط باستخدام </a:t>
            </a:r>
            <a:r>
              <a:rPr lang="en-US" dirty="0"/>
              <a:t>Windows Media Player </a:t>
            </a:r>
          </a:p>
          <a:p>
            <a:pPr marL="457200" lvl="0" indent="-457200">
              <a:buFont typeface="Wingdings" pitchFamily="2" charset="2"/>
              <a:buChar char="Ø"/>
            </a:pPr>
            <a:r>
              <a:rPr lang="ar-SA" dirty="0"/>
              <a:t>تشغيل ونسخ الأقراص المضغوطة باستخدام </a:t>
            </a:r>
            <a:r>
              <a:rPr lang="en-US" dirty="0"/>
              <a:t>Windows Media Player </a:t>
            </a:r>
          </a:p>
          <a:p>
            <a:pPr marL="457200" lvl="0" indent="-457200">
              <a:buFont typeface="Wingdings" pitchFamily="2" charset="2"/>
              <a:buChar char="Ø"/>
            </a:pPr>
            <a:r>
              <a:rPr lang="ar-SA" dirty="0"/>
              <a:t>إنشاء أقراصك الرقمية المضغوطة عن طريق أداة إنشاء الأقراص الرقمية المضغوطة </a:t>
            </a:r>
            <a:endParaRPr lang="en-US" dirty="0"/>
          </a:p>
          <a:p>
            <a:pPr marL="457200" lvl="0" indent="-457200">
              <a:buFont typeface="Wingdings" pitchFamily="2" charset="2"/>
              <a:buChar char="Ø"/>
            </a:pPr>
            <a:r>
              <a:rPr lang="ar-SA" dirty="0"/>
              <a:t>تخصيص القوائم وعروض الشرائح للأقراص الرقمية المضغوطة </a:t>
            </a:r>
            <a:endParaRPr lang="en-US" dirty="0"/>
          </a:p>
          <a:p>
            <a:pPr marL="457200" lvl="0" indent="-457200">
              <a:buFont typeface="Wingdings" pitchFamily="2" charset="2"/>
              <a:buChar char="Ø"/>
            </a:pPr>
            <a:r>
              <a:rPr lang="ar-SA" dirty="0"/>
              <a:t>إعداد حساب الفاكس </a:t>
            </a:r>
            <a:endParaRPr lang="en-US" dirty="0"/>
          </a:p>
          <a:p>
            <a:pPr marL="457200" lvl="0" indent="-457200">
              <a:buFont typeface="Wingdings" pitchFamily="2" charset="2"/>
              <a:buChar char="Ø"/>
            </a:pPr>
            <a:r>
              <a:rPr lang="ar-SA" dirty="0"/>
              <a:t>إرسال فاكس عن طريق الفاكس والمسح الضوئي في ويندوز </a:t>
            </a:r>
            <a:endParaRPr lang="en-US" dirty="0"/>
          </a:p>
          <a:p>
            <a:pPr marL="457200" lvl="0" indent="-457200">
              <a:buFont typeface="Wingdings" pitchFamily="2" charset="2"/>
              <a:buChar char="Ø"/>
            </a:pPr>
            <a:r>
              <a:rPr lang="ar-SA" dirty="0"/>
              <a:t>إنشاء صفحات غلاف فاكس مخصصة </a:t>
            </a:r>
            <a:endParaRPr lang="en-US" dirty="0"/>
          </a:p>
          <a:p>
            <a:pPr marL="457200" lvl="0" indent="-457200">
              <a:buFont typeface="Wingdings" pitchFamily="2" charset="2"/>
              <a:buChar char="Ø"/>
            </a:pPr>
            <a:r>
              <a:rPr lang="ar-SA" dirty="0"/>
              <a:t>مسح الصور ضوئيا باستخدام الفاكس والمسح الضوئي في ويندوز </a:t>
            </a:r>
            <a:endParaRPr lang="en-US"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10562"/>
          </a:xfrm>
        </p:spPr>
        <p:txBody>
          <a:bodyPr>
            <a:normAutofit/>
          </a:bodyPr>
          <a:lstStyle/>
          <a:p>
            <a:r>
              <a:rPr lang="ar-JO" sz="2800" dirty="0">
                <a:effectLst/>
              </a:rPr>
              <a:t>الدرس 7-1: </a:t>
            </a:r>
            <a:r>
              <a:rPr lang="en-US" sz="2800" dirty="0">
                <a:effectLst/>
              </a:rPr>
              <a:t>Windows Media Center </a:t>
            </a:r>
            <a:endParaRPr lang="ar-SA" sz="2800" dirty="0"/>
          </a:p>
        </p:txBody>
      </p:sp>
      <p:sp>
        <p:nvSpPr>
          <p:cNvPr id="3" name="Subtitle 2"/>
          <p:cNvSpPr>
            <a:spLocks noGrp="1"/>
          </p:cNvSpPr>
          <p:nvPr>
            <p:ph type="subTitle" idx="1"/>
          </p:nvPr>
        </p:nvSpPr>
        <p:spPr>
          <a:xfrm>
            <a:off x="685800" y="914400"/>
            <a:ext cx="7772400" cy="5029200"/>
          </a:xfrm>
        </p:spPr>
        <p:txBody>
          <a:bodyPr>
            <a:normAutofit lnSpcReduction="10000"/>
          </a:bodyPr>
          <a:lstStyle/>
          <a:p>
            <a:r>
              <a:rPr lang="ar-SA" dirty="0"/>
              <a:t>تم إدخال </a:t>
            </a:r>
            <a:r>
              <a:rPr lang="en-US" dirty="0"/>
              <a:t>Windows Media Player</a:t>
            </a:r>
            <a:r>
              <a:rPr lang="ar-SA" dirty="0"/>
              <a:t> لأول مرة في نسخة مركز الوسائط في ويندوز اكس بي. ومركز الوسائط عبارة عن برنامج لكافة الوسائط الرقمية يمكنك استخدامها على الكمبيوتر أو التلفاز. ويضم ويندوز 7 نسخة جديدة من هذا البرنامج تشمل تحسينات في مجال الترفيه والتقنية.</a:t>
            </a:r>
            <a:endParaRPr lang="en-US" dirty="0"/>
          </a:p>
          <a:p>
            <a:r>
              <a:rPr lang="ar-JO" dirty="0"/>
              <a:t>يعتبر </a:t>
            </a:r>
            <a:r>
              <a:rPr lang="en-US" dirty="0"/>
              <a:t>Windows Media Center</a:t>
            </a:r>
            <a:r>
              <a:rPr lang="ar-JO" dirty="0"/>
              <a:t> برنامجا مصمما </a:t>
            </a:r>
            <a:r>
              <a:rPr lang="ar-SA" dirty="0"/>
              <a:t>لعرض </a:t>
            </a:r>
            <a:r>
              <a:rPr lang="ar-JO" dirty="0"/>
              <a:t>الصور والموسيقى وملفات الفيديو على التلفاز. ويملك بعض الناس جهاز كمبيوتر مخصص في غرف المعيشة (مثل جهاز كمبيوتر يدعم مركز الوسائط  </a:t>
            </a:r>
            <a:r>
              <a:rPr lang="en-US" dirty="0"/>
              <a:t>Media center PC</a:t>
            </a:r>
            <a:r>
              <a:rPr lang="ar-SA" dirty="0"/>
              <a:t> أو </a:t>
            </a:r>
            <a:r>
              <a:rPr lang="ar-JO" dirty="0"/>
              <a:t>جهاز كمبيوتر يدعم الوسائط  </a:t>
            </a:r>
            <a:r>
              <a:rPr lang="en-US" dirty="0"/>
              <a:t>Media center PC </a:t>
            </a:r>
            <a:r>
              <a:rPr lang="ar-SA" dirty="0"/>
              <a:t>أو خادم وسائط </a:t>
            </a:r>
            <a:r>
              <a:rPr lang="en-US" dirty="0"/>
              <a:t>Media server</a:t>
            </a:r>
            <a:r>
              <a:rPr lang="ar-SA" dirty="0"/>
              <a:t>) يستخدم لتشغيل الأقراص المضغوطة الرقمية وأقراص بلو راي </a:t>
            </a:r>
            <a:r>
              <a:rPr lang="en-US" dirty="0"/>
              <a:t>Blu- ray</a:t>
            </a:r>
            <a:r>
              <a:rPr lang="ar-SA" dirty="0"/>
              <a:t> وتشغيل الألعاب وعرض محتويات الوسائط ومشاهدة / تسجيل برامج التلفاز (بوجود المكونات المادية الصحيحة). </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04801"/>
            <a:ext cx="7772400" cy="685800"/>
          </a:xfrm>
        </p:spPr>
        <p:txBody>
          <a:bodyPr>
            <a:normAutofit/>
          </a:bodyPr>
          <a:lstStyle/>
          <a:p>
            <a:r>
              <a:rPr lang="ar-SA" sz="2800" dirty="0">
                <a:effectLst/>
              </a:rPr>
              <a:t>استخدام مركز الشروع في العمل</a:t>
            </a:r>
            <a:endParaRPr lang="ar-SA" sz="2800" dirty="0"/>
          </a:p>
        </p:txBody>
      </p:sp>
      <p:sp>
        <p:nvSpPr>
          <p:cNvPr id="3" name="Subtitle 2"/>
          <p:cNvSpPr>
            <a:spLocks noGrp="1"/>
          </p:cNvSpPr>
          <p:nvPr>
            <p:ph type="subTitle" idx="1"/>
          </p:nvPr>
        </p:nvSpPr>
        <p:spPr>
          <a:xfrm>
            <a:off x="1371600" y="1295400"/>
            <a:ext cx="6934200" cy="4724400"/>
          </a:xfrm>
        </p:spPr>
        <p:txBody>
          <a:bodyPr>
            <a:normAutofit/>
          </a:bodyPr>
          <a:lstStyle/>
          <a:p>
            <a:r>
              <a:rPr lang="ar-JO" dirty="0"/>
              <a:t>لاستعراض مركز الشروع في العمل، انقر على زر ابدأ. ويجب أن يكون عنصر الشروع في العمل موجودا بالقرب من أعلى القائمة. انقر على هذا العنصر لفتح مركز الشروع في العمل. </a:t>
            </a:r>
            <a:endParaRPr lang="en-US" dirty="0"/>
          </a:p>
          <a:p>
            <a:endParaRPr lang="ar-SA" dirty="0"/>
          </a:p>
        </p:txBody>
      </p:sp>
      <p:pic>
        <p:nvPicPr>
          <p:cNvPr id="5" name="صورة 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3200400"/>
            <a:ext cx="2444115" cy="1541145"/>
          </a:xfrm>
          <a:prstGeom prst="rect">
            <a:avLst/>
          </a:prstGeom>
          <a:noFill/>
          <a:ln>
            <a:noFill/>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28601"/>
            <a:ext cx="7772400" cy="609600"/>
          </a:xfrm>
        </p:spPr>
        <p:txBody>
          <a:bodyPr>
            <a:normAutofit/>
          </a:bodyPr>
          <a:lstStyle/>
          <a:p>
            <a:r>
              <a:rPr lang="ar-SA" sz="2800" dirty="0">
                <a:effectLst/>
              </a:rPr>
              <a:t>إعداد </a:t>
            </a:r>
            <a:r>
              <a:rPr lang="en-US" sz="2800" dirty="0">
                <a:effectLst/>
              </a:rPr>
              <a:t>Windows Media Center </a:t>
            </a:r>
          </a:p>
        </p:txBody>
      </p:sp>
      <p:sp>
        <p:nvSpPr>
          <p:cNvPr id="3" name="Subtitle 2"/>
          <p:cNvSpPr>
            <a:spLocks noGrp="1"/>
          </p:cNvSpPr>
          <p:nvPr>
            <p:ph type="subTitle" idx="1"/>
          </p:nvPr>
        </p:nvSpPr>
        <p:spPr>
          <a:xfrm>
            <a:off x="1371600" y="1066800"/>
            <a:ext cx="6858000" cy="4800600"/>
          </a:xfrm>
        </p:spPr>
        <p:txBody>
          <a:bodyPr>
            <a:normAutofit/>
          </a:bodyPr>
          <a:lstStyle/>
          <a:p>
            <a:r>
              <a:rPr lang="ar-JO" dirty="0"/>
              <a:t>يعتبر </a:t>
            </a:r>
            <a:r>
              <a:rPr lang="en-US" dirty="0"/>
              <a:t>Windows Media Center</a:t>
            </a:r>
            <a:r>
              <a:rPr lang="ar-JO" dirty="0"/>
              <a:t> مصمما للتشغيل بطريقة عرض ملء الشاشة لإعطاء افضل جودة لملفات الفيديو على التلفاز. وإذا لم تكن متصلا بالتلفاز فلا تقلق، فالوظيفية هي نفسها عندما تستخدم لوحة المفاتيح والماوس دون جهاز تحكم عن بعد.</a:t>
            </a:r>
            <a:endParaRPr lang="en-US" dirty="0"/>
          </a:p>
        </p:txBody>
      </p:sp>
      <p:pic>
        <p:nvPicPr>
          <p:cNvPr id="5" name="صورة 46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3352800"/>
            <a:ext cx="3923030" cy="2264410"/>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31825"/>
          </a:xfrm>
        </p:spPr>
        <p:txBody>
          <a:bodyPr>
            <a:normAutofit/>
          </a:bodyPr>
          <a:lstStyle/>
          <a:p>
            <a:r>
              <a:rPr lang="ar-JO" sz="2800" dirty="0">
                <a:effectLst/>
              </a:rPr>
              <a:t>التنقل في </a:t>
            </a:r>
            <a:r>
              <a:rPr lang="en-US" sz="2800" dirty="0">
                <a:effectLst/>
              </a:rPr>
              <a:t>Windows Media Center </a:t>
            </a:r>
          </a:p>
        </p:txBody>
      </p:sp>
      <p:sp>
        <p:nvSpPr>
          <p:cNvPr id="3" name="Subtitle 2"/>
          <p:cNvSpPr>
            <a:spLocks noGrp="1"/>
          </p:cNvSpPr>
          <p:nvPr>
            <p:ph type="subTitle" idx="1"/>
          </p:nvPr>
        </p:nvSpPr>
        <p:spPr>
          <a:xfrm>
            <a:off x="1066800" y="1066800"/>
            <a:ext cx="7315200" cy="4724400"/>
          </a:xfrm>
        </p:spPr>
        <p:txBody>
          <a:bodyPr>
            <a:normAutofit/>
          </a:bodyPr>
          <a:lstStyle/>
          <a:p>
            <a:r>
              <a:rPr lang="ar-JO" dirty="0"/>
              <a:t>تم تصميم </a:t>
            </a:r>
            <a:r>
              <a:rPr lang="en-US" dirty="0"/>
              <a:t>Windows Media Center</a:t>
            </a:r>
            <a:r>
              <a:rPr lang="ar-JO" dirty="0"/>
              <a:t> للاستخدام مع التلفاز أو شاشة كبيرة وبالتالي إنشاء تحكم عن بعد. ولكن إذا كان لديك فقط لوحة مفاتيح وماوس، فبإمكانك أيضاً القيام بكل شيء كما لو كان لديك جهاز تحكم عن بعد. (فعليا، فإنه من الأسهل استخدام الماوس لأنك تقوم بالنقر فقط على العنصر بدلا من المرور على التوالي عبر الخيارات). </a:t>
            </a:r>
            <a:endParaRPr lang="en-US" dirty="0"/>
          </a:p>
          <a:p>
            <a:r>
              <a:rPr lang="ar-JO" dirty="0"/>
              <a:t>يمكنك استخدام دولاب الماوس للتمرير إلى الأعلى والأسفل عبر الخيارات أو استخدام مفاتيح الأسهم على لوحة المفاتيح. لعمل اختيار معين، قم إما بالنقر عليه أو الضغط على مفتاح التنفيذ</a:t>
            </a:r>
            <a:r>
              <a:rPr lang="en-US" dirty="0"/>
              <a:t>Enter </a:t>
            </a:r>
            <a:r>
              <a:rPr lang="ar-SA" dirty="0"/>
              <a:t> على لوحة المفاتيح. ويوجد في معظم فئات القوائم، مثل التلفزيون والأفلام العديد من الخيارات. </a:t>
            </a:r>
            <a:endParaRPr lang="en-US"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31825"/>
          </a:xfrm>
        </p:spPr>
        <p:txBody>
          <a:bodyPr>
            <a:normAutofit/>
          </a:bodyPr>
          <a:lstStyle/>
          <a:p>
            <a:r>
              <a:rPr lang="ar-JO" sz="2800" dirty="0">
                <a:effectLst/>
              </a:rPr>
              <a:t>استخدام المهام </a:t>
            </a:r>
            <a:endParaRPr lang="en-US" sz="2800" dirty="0">
              <a:effectLst/>
            </a:endParaRPr>
          </a:p>
        </p:txBody>
      </p:sp>
      <p:sp>
        <p:nvSpPr>
          <p:cNvPr id="3" name="Subtitle 2"/>
          <p:cNvSpPr>
            <a:spLocks noGrp="1"/>
          </p:cNvSpPr>
          <p:nvPr>
            <p:ph type="subTitle" idx="1"/>
          </p:nvPr>
        </p:nvSpPr>
        <p:spPr>
          <a:xfrm>
            <a:off x="1066800" y="1066800"/>
            <a:ext cx="7315200" cy="4724400"/>
          </a:xfrm>
        </p:spPr>
        <p:txBody>
          <a:bodyPr>
            <a:normAutofit/>
          </a:bodyPr>
          <a:lstStyle/>
          <a:p>
            <a:r>
              <a:rPr lang="ar-SA" dirty="0"/>
              <a:t>يمكن مقارنة فئة المهام مع قائمة الملف في معظم البرامج. وهناك 7 خيارات مختلفة في فئة المهام.</a:t>
            </a:r>
            <a:endParaRPr lang="en-US" dirty="0"/>
          </a:p>
        </p:txBody>
      </p:sp>
    </p:spTree>
    <p:extLst>
      <p:ext uri="{BB962C8B-B14F-4D97-AF65-F5344CB8AC3E}">
        <p14:creationId xmlns:p14="http://schemas.microsoft.com/office/powerpoint/2010/main" val="122749431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31825"/>
          </a:xfrm>
        </p:spPr>
        <p:txBody>
          <a:bodyPr>
            <a:normAutofit/>
          </a:bodyPr>
          <a:lstStyle/>
          <a:p>
            <a:r>
              <a:rPr lang="ar-SA" sz="2800" dirty="0">
                <a:effectLst/>
              </a:rPr>
              <a:t>استخدام التلفزيون والأفلام </a:t>
            </a:r>
            <a:endParaRPr lang="en-US" sz="2800" dirty="0">
              <a:effectLst/>
            </a:endParaRPr>
          </a:p>
        </p:txBody>
      </p:sp>
      <p:sp>
        <p:nvSpPr>
          <p:cNvPr id="3" name="Subtitle 2"/>
          <p:cNvSpPr>
            <a:spLocks noGrp="1"/>
          </p:cNvSpPr>
          <p:nvPr>
            <p:ph type="subTitle" idx="1"/>
          </p:nvPr>
        </p:nvSpPr>
        <p:spPr>
          <a:xfrm>
            <a:off x="1066800" y="1066800"/>
            <a:ext cx="7315200" cy="4724400"/>
          </a:xfrm>
        </p:spPr>
        <p:txBody>
          <a:bodyPr>
            <a:normAutofit/>
          </a:bodyPr>
          <a:lstStyle/>
          <a:p>
            <a:r>
              <a:rPr lang="ar-SA" dirty="0"/>
              <a:t>إذا كان الكمبيوتر مجهزا ببطاقة تشغيل التلفزيون، فيمكنك تسجيل الفيديو من معظم مصادر المدخلات ثنائية المحور أو الفيديو المنفصل أو الثلاثية أو الرقمية. ويعني هذا انه بإمكانك التسجيل من جهاز الفيديو أو التلفزيون عبر الكابل. وما أن يتم تسجيل المعلومات على الكمبيوتر، يصبح من الممكن استخدام أقسام التلفزيون والأفلام في </a:t>
            </a:r>
            <a:r>
              <a:rPr lang="en-US" dirty="0"/>
              <a:t>Windows Media Center</a:t>
            </a:r>
            <a:r>
              <a:rPr lang="ar-SA" dirty="0"/>
              <a:t> لإعادة عرض محتوى الفيديو. </a:t>
            </a:r>
            <a:endParaRPr lang="en-US" dirty="0"/>
          </a:p>
        </p:txBody>
      </p:sp>
    </p:spTree>
    <p:extLst>
      <p:ext uri="{BB962C8B-B14F-4D97-AF65-F5344CB8AC3E}">
        <p14:creationId xmlns:p14="http://schemas.microsoft.com/office/powerpoint/2010/main" val="389524419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31825"/>
          </a:xfrm>
        </p:spPr>
        <p:txBody>
          <a:bodyPr>
            <a:normAutofit fontScale="90000"/>
          </a:bodyPr>
          <a:lstStyle/>
          <a:p>
            <a:r>
              <a:rPr lang="en-US" sz="2800" dirty="0">
                <a:effectLst/>
              </a:rPr>
              <a:t/>
            </a:r>
            <a:br>
              <a:rPr lang="en-US" sz="2800" dirty="0">
                <a:effectLst/>
              </a:rPr>
            </a:br>
            <a:r>
              <a:rPr lang="ar-SA" sz="2800" dirty="0">
                <a:effectLst/>
              </a:rPr>
              <a:t>الدرس 7-2: تخصيص شريط المهام </a:t>
            </a:r>
            <a:endParaRPr lang="en-US" sz="2800" dirty="0">
              <a:effectLst/>
            </a:endParaRPr>
          </a:p>
        </p:txBody>
      </p:sp>
      <p:sp>
        <p:nvSpPr>
          <p:cNvPr id="3" name="Subtitle 2"/>
          <p:cNvSpPr>
            <a:spLocks noGrp="1"/>
          </p:cNvSpPr>
          <p:nvPr>
            <p:ph type="subTitle" idx="1"/>
          </p:nvPr>
        </p:nvSpPr>
        <p:spPr>
          <a:xfrm>
            <a:off x="1066800" y="1066800"/>
            <a:ext cx="7315200" cy="2514600"/>
          </a:xfrm>
        </p:spPr>
        <p:txBody>
          <a:bodyPr>
            <a:normAutofit fontScale="92500" lnSpcReduction="20000"/>
          </a:bodyPr>
          <a:lstStyle/>
          <a:p>
            <a:r>
              <a:rPr lang="ar-SA" dirty="0"/>
              <a:t>الآن وقد تعلمنا المزيد عن البرامج التي تأتي مع ويندوز 7 وكيفية استخدامها، فقد حان الوقت لتعلم المزيد عن كيفية إعداد ويندوز 7 نفسه. أن التخطيط الافتراضي مصمم للعمل مع معظم الناس وفي معظم الحالات، إلا انه من غير الضروري أن يحب الجميع طريقة عمله أو يرغبون بجميع ما يعرضه التخطيط الافتراضي. </a:t>
            </a:r>
            <a:endParaRPr lang="en-US" dirty="0"/>
          </a:p>
          <a:p>
            <a:r>
              <a:rPr lang="ar-SA" dirty="0"/>
              <a:t>سوف نتعلم في هذا الدرس والدروس المقبلة في هذا القسم كيفية تخصيص ويندوز 7 مثل العديد من البرامج الأخرى. </a:t>
            </a:r>
            <a:endParaRPr lang="en-US" dirty="0"/>
          </a:p>
        </p:txBody>
      </p:sp>
    </p:spTree>
    <p:extLst>
      <p:ext uri="{BB962C8B-B14F-4D97-AF65-F5344CB8AC3E}">
        <p14:creationId xmlns:p14="http://schemas.microsoft.com/office/powerpoint/2010/main" val="23873238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31825"/>
          </a:xfrm>
        </p:spPr>
        <p:txBody>
          <a:bodyPr>
            <a:normAutofit/>
          </a:bodyPr>
          <a:lstStyle/>
          <a:p>
            <a:r>
              <a:rPr lang="ar-SA" sz="2800" dirty="0">
                <a:effectLst/>
              </a:rPr>
              <a:t>تأمين وإلغاء تأمين شريط المهام</a:t>
            </a:r>
            <a:endParaRPr lang="en-US" sz="2800" dirty="0">
              <a:effectLst/>
            </a:endParaRPr>
          </a:p>
        </p:txBody>
      </p:sp>
      <p:sp>
        <p:nvSpPr>
          <p:cNvPr id="3" name="Subtitle 2"/>
          <p:cNvSpPr>
            <a:spLocks noGrp="1"/>
          </p:cNvSpPr>
          <p:nvPr>
            <p:ph type="subTitle" idx="1"/>
          </p:nvPr>
        </p:nvSpPr>
        <p:spPr>
          <a:xfrm>
            <a:off x="1066800" y="1066800"/>
            <a:ext cx="7315200" cy="4724400"/>
          </a:xfrm>
        </p:spPr>
        <p:txBody>
          <a:bodyPr>
            <a:normAutofit/>
          </a:bodyPr>
          <a:lstStyle/>
          <a:p>
            <a:r>
              <a:rPr lang="ar-SA" dirty="0"/>
              <a:t>نعرف انه يوجد في شريط المهام زر ابدأ ويعرض رموزا لأي برامج مفتوحة ويخبرنا بالوقت ويعرض معلومات أخرى عن الكمبيوتر. </a:t>
            </a:r>
            <a:endParaRPr lang="en-US" dirty="0"/>
          </a:p>
        </p:txBody>
      </p:sp>
      <p:pic>
        <p:nvPicPr>
          <p:cNvPr id="4" name="صورة 47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2508885"/>
            <a:ext cx="4646295" cy="293370"/>
          </a:xfrm>
          <a:prstGeom prst="rect">
            <a:avLst/>
          </a:prstGeom>
          <a:noFill/>
          <a:ln>
            <a:noFill/>
          </a:ln>
        </p:spPr>
      </p:pic>
    </p:spTree>
    <p:extLst>
      <p:ext uri="{BB962C8B-B14F-4D97-AF65-F5344CB8AC3E}">
        <p14:creationId xmlns:p14="http://schemas.microsoft.com/office/powerpoint/2010/main" val="23873238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31825"/>
          </a:xfrm>
        </p:spPr>
        <p:txBody>
          <a:bodyPr>
            <a:normAutofit/>
          </a:bodyPr>
          <a:lstStyle/>
          <a:p>
            <a:r>
              <a:rPr lang="ar-SA" sz="2800" dirty="0">
                <a:effectLst/>
              </a:rPr>
              <a:t>نقل شريط المهام</a:t>
            </a:r>
            <a:endParaRPr lang="en-US" sz="2800" dirty="0">
              <a:effectLst/>
            </a:endParaRPr>
          </a:p>
        </p:txBody>
      </p:sp>
      <p:sp>
        <p:nvSpPr>
          <p:cNvPr id="3" name="Subtitle 2"/>
          <p:cNvSpPr>
            <a:spLocks noGrp="1"/>
          </p:cNvSpPr>
          <p:nvPr>
            <p:ph type="subTitle" idx="1"/>
          </p:nvPr>
        </p:nvSpPr>
        <p:spPr>
          <a:xfrm>
            <a:off x="1066800" y="1066800"/>
            <a:ext cx="7315200" cy="4724400"/>
          </a:xfrm>
        </p:spPr>
        <p:txBody>
          <a:bodyPr>
            <a:normAutofit/>
          </a:bodyPr>
          <a:lstStyle/>
          <a:p>
            <a:r>
              <a:rPr lang="ar-SA" sz="2500" dirty="0"/>
              <a:t>يعتبر شريط المهام سمة موجودة في ويندوز منذ طرح ويندوز 95. ويكون شريط المهام معروضا بشكل افتراضي في أسفل الشاشة دائما. ومع ذلك فمن الممكن أن يكون معروضا على الجانب الأيسر أو الأيمن أو في أعلى الشاشة أيضاً وفقا للكيفية التي ترغب بإعداد شاشتك عليها. </a:t>
            </a:r>
            <a:endParaRPr lang="en-US" sz="2500" dirty="0"/>
          </a:p>
          <a:p>
            <a:r>
              <a:rPr lang="ar-SA" sz="2500" dirty="0"/>
              <a:t>ومن السهل نقل شريط المهام. فما عليك سوى النقر بالزر الأيمن في مساحة فارغة من شريط المهام وإلغاء التأمين عن شريط المهام وبعد ذلك النقر وسحب الجزء الذي تريده من شريط الأدوات إلى الجانب الذي تريده من الشاشة، كالجانب الأيمن:</a:t>
            </a:r>
            <a:endParaRPr lang="en-US" sz="2500" dirty="0"/>
          </a:p>
        </p:txBody>
      </p:sp>
      <p:pic>
        <p:nvPicPr>
          <p:cNvPr id="4" name="صورة 47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514157"/>
            <a:ext cx="675640" cy="3848735"/>
          </a:xfrm>
          <a:prstGeom prst="rect">
            <a:avLst/>
          </a:prstGeom>
          <a:noFill/>
          <a:ln>
            <a:noFill/>
          </a:ln>
        </p:spPr>
      </p:pic>
    </p:spTree>
    <p:extLst>
      <p:ext uri="{BB962C8B-B14F-4D97-AF65-F5344CB8AC3E}">
        <p14:creationId xmlns:p14="http://schemas.microsoft.com/office/powerpoint/2010/main" val="23873238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31825"/>
          </a:xfrm>
        </p:spPr>
        <p:txBody>
          <a:bodyPr>
            <a:normAutofit/>
          </a:bodyPr>
          <a:lstStyle/>
          <a:p>
            <a:r>
              <a:rPr lang="ar-SA" sz="2800" dirty="0">
                <a:effectLst/>
              </a:rPr>
              <a:t>إعادة التحكم بحجم شريط المهام</a:t>
            </a:r>
            <a:endParaRPr lang="en-US" sz="2800" dirty="0">
              <a:effectLst/>
            </a:endParaRPr>
          </a:p>
        </p:txBody>
      </p:sp>
      <p:sp>
        <p:nvSpPr>
          <p:cNvPr id="3" name="Subtitle 2"/>
          <p:cNvSpPr>
            <a:spLocks noGrp="1"/>
          </p:cNvSpPr>
          <p:nvPr>
            <p:ph type="subTitle" idx="1"/>
          </p:nvPr>
        </p:nvSpPr>
        <p:spPr>
          <a:xfrm>
            <a:off x="1066800" y="1066800"/>
            <a:ext cx="7315200" cy="4724400"/>
          </a:xfrm>
        </p:spPr>
        <p:txBody>
          <a:bodyPr>
            <a:normAutofit/>
          </a:bodyPr>
          <a:lstStyle/>
          <a:p>
            <a:r>
              <a:rPr lang="ar-SA" dirty="0"/>
              <a:t>إذا كنت تستخدم العديد من البرامج دفعة واحدة أو تستخدم دقة شاشة متدنية، فإن شريط المهام سيبدو مكتظا. ويقود هذا الأمر إلى جعل التنقل بين البرامج أمرا صعبا. بوجود شريط المهام بوضعية إلغاء التأمين، قم بتحريك الماوس إلى أعلى الحافة إلى أن يتغير شكل المؤشر إلى سهم برأسين. عندئذ قم بالنقر والسحب لزيادة أو تقليص ارتفاع شريط المهام كما تريد.</a:t>
            </a:r>
            <a:endParaRPr lang="en-US" dirty="0"/>
          </a:p>
        </p:txBody>
      </p:sp>
      <p:pic>
        <p:nvPicPr>
          <p:cNvPr id="4" name="صورة 47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3810000"/>
            <a:ext cx="4608830" cy="1264920"/>
          </a:xfrm>
          <a:prstGeom prst="rect">
            <a:avLst/>
          </a:prstGeom>
          <a:noFill/>
          <a:ln>
            <a:noFill/>
          </a:ln>
        </p:spPr>
      </p:pic>
    </p:spTree>
    <p:extLst>
      <p:ext uri="{BB962C8B-B14F-4D97-AF65-F5344CB8AC3E}">
        <p14:creationId xmlns:p14="http://schemas.microsoft.com/office/powerpoint/2010/main" val="23873238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31825"/>
          </a:xfrm>
        </p:spPr>
        <p:txBody>
          <a:bodyPr>
            <a:normAutofit/>
          </a:bodyPr>
          <a:lstStyle/>
          <a:p>
            <a:r>
              <a:rPr lang="ar-SA" sz="2800" dirty="0">
                <a:effectLst/>
              </a:rPr>
              <a:t>خيارات شريط المهام الأخرى  </a:t>
            </a:r>
            <a:endParaRPr lang="en-US" sz="2800" dirty="0">
              <a:effectLst/>
            </a:endParaRPr>
          </a:p>
        </p:txBody>
      </p:sp>
      <p:sp>
        <p:nvSpPr>
          <p:cNvPr id="3" name="Subtitle 2"/>
          <p:cNvSpPr>
            <a:spLocks noGrp="1"/>
          </p:cNvSpPr>
          <p:nvPr>
            <p:ph type="subTitle" idx="1"/>
          </p:nvPr>
        </p:nvSpPr>
        <p:spPr>
          <a:xfrm>
            <a:off x="1066800" y="1066800"/>
            <a:ext cx="7315200" cy="4724400"/>
          </a:xfrm>
        </p:spPr>
        <p:txBody>
          <a:bodyPr>
            <a:normAutofit/>
          </a:bodyPr>
          <a:lstStyle/>
          <a:p>
            <a:r>
              <a:rPr lang="ar-SA" dirty="0"/>
              <a:t>قم بالنقر بالزر الأيمن على مساحة فارغة على شريط المهام وانقر بعدها على خصائص. وسيظهر صندوق حوار خصائص شريط المهام والقائمة ابدأ:</a:t>
            </a:r>
            <a:endParaRPr lang="en-US" dirty="0"/>
          </a:p>
        </p:txBody>
      </p:sp>
      <p:pic>
        <p:nvPicPr>
          <p:cNvPr id="5" name="صورة 47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1725" y="2438400"/>
            <a:ext cx="3763645" cy="3573780"/>
          </a:xfrm>
          <a:prstGeom prst="rect">
            <a:avLst/>
          </a:prstGeom>
          <a:noFill/>
          <a:ln>
            <a:noFill/>
          </a:ln>
        </p:spPr>
      </p:pic>
    </p:spTree>
    <p:extLst>
      <p:ext uri="{BB962C8B-B14F-4D97-AF65-F5344CB8AC3E}">
        <p14:creationId xmlns:p14="http://schemas.microsoft.com/office/powerpoint/2010/main" val="257386889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31825"/>
          </a:xfrm>
        </p:spPr>
        <p:txBody>
          <a:bodyPr>
            <a:normAutofit fontScale="90000"/>
          </a:bodyPr>
          <a:lstStyle/>
          <a:p>
            <a:r>
              <a:rPr lang="en-US" sz="2800" dirty="0">
                <a:effectLst/>
              </a:rPr>
              <a:t/>
            </a:r>
            <a:br>
              <a:rPr lang="en-US" sz="2800" dirty="0">
                <a:effectLst/>
              </a:rPr>
            </a:br>
            <a:r>
              <a:rPr lang="ar-SA" sz="2800" dirty="0">
                <a:effectLst/>
              </a:rPr>
              <a:t>الدرس 7-3: تخصيص قائمة ابدأ</a:t>
            </a:r>
            <a:endParaRPr lang="en-US" sz="2800" dirty="0">
              <a:effectLst/>
            </a:endParaRPr>
          </a:p>
        </p:txBody>
      </p:sp>
      <p:sp>
        <p:nvSpPr>
          <p:cNvPr id="3" name="Subtitle 2"/>
          <p:cNvSpPr>
            <a:spLocks noGrp="1"/>
          </p:cNvSpPr>
          <p:nvPr>
            <p:ph type="subTitle" idx="1"/>
          </p:nvPr>
        </p:nvSpPr>
        <p:spPr>
          <a:xfrm>
            <a:off x="1066800" y="1066800"/>
            <a:ext cx="7315200" cy="4724400"/>
          </a:xfrm>
        </p:spPr>
        <p:txBody>
          <a:bodyPr>
            <a:normAutofit/>
          </a:bodyPr>
          <a:lstStyle/>
          <a:p>
            <a:r>
              <a:rPr lang="ar-SA" dirty="0"/>
              <a:t>تعتبر قائمة ابدأ البوابة الرئيسية لكل شيء يقدمه جهاز الكمبيوتر الخاص بك. ويمكن الوصول إلى كل البرامج المثبتة من هنا ، ويمكنك عرض المواقع المختلفة في جهاز الكمبيوتر ، ويمكنك استخدامها لإيجاد ملفات في جهاز الكمبيوتر الخاص بك</a:t>
            </a:r>
            <a:endParaRPr lang="en-US" dirty="0"/>
          </a:p>
        </p:txBody>
      </p:sp>
    </p:spTree>
    <p:extLst>
      <p:ext uri="{BB962C8B-B14F-4D97-AF65-F5344CB8AC3E}">
        <p14:creationId xmlns:p14="http://schemas.microsoft.com/office/powerpoint/2010/main" val="2573868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762000"/>
          </a:xfrm>
        </p:spPr>
        <p:txBody>
          <a:bodyPr>
            <a:normAutofit/>
          </a:bodyPr>
          <a:lstStyle/>
          <a:p>
            <a:r>
              <a:rPr lang="ar-SA" sz="2800" dirty="0">
                <a:effectLst/>
              </a:rPr>
              <a:t>استخدام سطح المكتب </a:t>
            </a:r>
            <a:endParaRPr lang="en-US" sz="2800" dirty="0">
              <a:effectLst/>
            </a:endParaRPr>
          </a:p>
        </p:txBody>
      </p:sp>
      <p:sp>
        <p:nvSpPr>
          <p:cNvPr id="3" name="Subtitle 2"/>
          <p:cNvSpPr>
            <a:spLocks noGrp="1"/>
          </p:cNvSpPr>
          <p:nvPr>
            <p:ph type="subTitle" idx="1"/>
          </p:nvPr>
        </p:nvSpPr>
        <p:spPr>
          <a:xfrm>
            <a:off x="762000" y="1371600"/>
            <a:ext cx="7620000" cy="2667000"/>
          </a:xfrm>
        </p:spPr>
        <p:txBody>
          <a:bodyPr>
            <a:normAutofit/>
          </a:bodyPr>
          <a:lstStyle/>
          <a:p>
            <a:r>
              <a:rPr lang="ar-SA" sz="2300" dirty="0"/>
              <a:t>سطح المكتب في </a:t>
            </a:r>
            <a:r>
              <a:rPr lang="ar-JO" sz="2300" dirty="0"/>
              <a:t>ويندوز 7</a:t>
            </a:r>
            <a:r>
              <a:rPr lang="ar-SA" sz="2300" dirty="0"/>
              <a:t> مصمم ليتم استخدامه بالطريقة التي تستخدم بها مكتبك أو طاولتك في العمل. ويمكن ترتيب العناصر بأي طريقة، ويمكن حفظ المجلدات والملفات على سطح المكتب وتعمل معظم البرامج في إطارات مستقلة. </a:t>
            </a:r>
            <a:endParaRPr lang="en-US" sz="2300" dirty="0"/>
          </a:p>
          <a:p>
            <a:r>
              <a:rPr lang="ar-SA" sz="2300" dirty="0"/>
              <a:t>وقد تعلمنا سابقا القليل عن المكونات المختلفة (قائمة ابدأ، شريط المهام، سلة المحذوفات، الخ..) على الشاشة. ويشار إلى هذه المكونات معا بسطح المكتب الخاص بك. غير أننا سنركز الآن على خصائص منطقة العمل على شاشتك. ولنختبر عينة سطح مكتب ما تحتوي على بعض العناصر المختلفة:</a:t>
            </a:r>
            <a:endParaRPr lang="en-US" sz="2300" dirty="0"/>
          </a:p>
        </p:txBody>
      </p:sp>
      <p:pic>
        <p:nvPicPr>
          <p:cNvPr id="5" name="صورة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4191000"/>
            <a:ext cx="2372995" cy="1828800"/>
          </a:xfrm>
          <a:prstGeom prst="rect">
            <a:avLst/>
          </a:prstGeom>
          <a:noFill/>
          <a:ln>
            <a:noFill/>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31825"/>
          </a:xfrm>
        </p:spPr>
        <p:txBody>
          <a:bodyPr>
            <a:normAutofit/>
          </a:bodyPr>
          <a:lstStyle/>
          <a:p>
            <a:r>
              <a:rPr lang="ar-SA" sz="2800" dirty="0">
                <a:effectLst/>
              </a:rPr>
              <a:t>استخدام قائمة ابدأ </a:t>
            </a:r>
            <a:endParaRPr lang="en-US" sz="2800" dirty="0">
              <a:effectLst/>
            </a:endParaRPr>
          </a:p>
        </p:txBody>
      </p:sp>
      <p:sp>
        <p:nvSpPr>
          <p:cNvPr id="3" name="Subtitle 2"/>
          <p:cNvSpPr>
            <a:spLocks noGrp="1"/>
          </p:cNvSpPr>
          <p:nvPr>
            <p:ph type="subTitle" idx="1"/>
          </p:nvPr>
        </p:nvSpPr>
        <p:spPr>
          <a:xfrm>
            <a:off x="1066800" y="1066800"/>
            <a:ext cx="7315200" cy="4724400"/>
          </a:xfrm>
        </p:spPr>
        <p:txBody>
          <a:bodyPr>
            <a:normAutofit/>
          </a:bodyPr>
          <a:lstStyle/>
          <a:p>
            <a:r>
              <a:rPr lang="ar-SA" dirty="0"/>
              <a:t>ينبغي أن تكون الآن مرتاحا أثناء استخدام قائمة ابدأ، ولكن التذكير لا يضر. اضغط على زر ابدأ في أسفل الزاوية اليمنى لشاشتك لعرض قائمة ابدأ:</a:t>
            </a:r>
            <a:endParaRPr lang="en-US" dirty="0"/>
          </a:p>
        </p:txBody>
      </p:sp>
      <p:pic>
        <p:nvPicPr>
          <p:cNvPr id="5" name="صورة 48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2286000"/>
            <a:ext cx="3916680" cy="3598545"/>
          </a:xfrm>
          <a:prstGeom prst="rect">
            <a:avLst/>
          </a:prstGeom>
          <a:noFill/>
          <a:ln>
            <a:noFill/>
          </a:ln>
        </p:spPr>
      </p:pic>
    </p:spTree>
    <p:extLst>
      <p:ext uri="{BB962C8B-B14F-4D97-AF65-F5344CB8AC3E}">
        <p14:creationId xmlns:p14="http://schemas.microsoft.com/office/powerpoint/2010/main" val="257386889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31825"/>
          </a:xfrm>
        </p:spPr>
        <p:txBody>
          <a:bodyPr>
            <a:normAutofit/>
          </a:bodyPr>
          <a:lstStyle/>
          <a:p>
            <a:r>
              <a:rPr lang="ar-SA" sz="2800" dirty="0">
                <a:effectLst/>
              </a:rPr>
              <a:t>تخصيص قائمة ابدأ</a:t>
            </a:r>
            <a:endParaRPr lang="en-US" sz="2800" dirty="0">
              <a:effectLst/>
            </a:endParaRPr>
          </a:p>
        </p:txBody>
      </p:sp>
      <p:sp>
        <p:nvSpPr>
          <p:cNvPr id="3" name="Subtitle 2"/>
          <p:cNvSpPr>
            <a:spLocks noGrp="1"/>
          </p:cNvSpPr>
          <p:nvPr>
            <p:ph type="subTitle" idx="1"/>
          </p:nvPr>
        </p:nvSpPr>
        <p:spPr>
          <a:xfrm>
            <a:off x="1066800" y="1066800"/>
            <a:ext cx="7315200" cy="3276600"/>
          </a:xfrm>
        </p:spPr>
        <p:txBody>
          <a:bodyPr>
            <a:normAutofit lnSpcReduction="10000"/>
          </a:bodyPr>
          <a:lstStyle/>
          <a:p>
            <a:r>
              <a:rPr lang="ar-SA" dirty="0"/>
              <a:t>يجد معظم الناس أن التخطيط الافتراضي لقائمة ابدأ سهل الاستخدام. ومع ذلك، إذا أردت اختصار العديد من الرموز أو الحصول على تخطيط محدد جدا ترغب باستخدامه،  فإن  ويندوز يتيح لك تخصيص أي شيء تقريبا.  ولتخصيص قائمة ابدأ، قم بالنقر بالزر الأيمن على أي مكان فارغ في شريط المهام ثم انقر على خيار خصائص. وعندما يظهر صندوق حوار خصائص شريط المهام والقائمة ابدأ ، أنقر على تبويبة قائمة ابدأ ثم انقر على تخصيص:</a:t>
            </a:r>
            <a:endParaRPr lang="en-US" dirty="0"/>
          </a:p>
        </p:txBody>
      </p:sp>
    </p:spTree>
    <p:extLst>
      <p:ext uri="{BB962C8B-B14F-4D97-AF65-F5344CB8AC3E}">
        <p14:creationId xmlns:p14="http://schemas.microsoft.com/office/powerpoint/2010/main" val="257386889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31825"/>
          </a:xfrm>
        </p:spPr>
        <p:txBody>
          <a:bodyPr>
            <a:normAutofit/>
          </a:bodyPr>
          <a:lstStyle/>
          <a:p>
            <a:r>
              <a:rPr lang="ar-SA" sz="2800" dirty="0">
                <a:effectLst/>
              </a:rPr>
              <a:t>استخدام القائمة المٌثبتة</a:t>
            </a:r>
            <a:endParaRPr lang="en-US" sz="2800" dirty="0">
              <a:effectLst/>
            </a:endParaRPr>
          </a:p>
        </p:txBody>
      </p:sp>
      <p:sp>
        <p:nvSpPr>
          <p:cNvPr id="3" name="Subtitle 2"/>
          <p:cNvSpPr>
            <a:spLocks noGrp="1"/>
          </p:cNvSpPr>
          <p:nvPr>
            <p:ph type="subTitle" idx="1"/>
          </p:nvPr>
        </p:nvSpPr>
        <p:spPr>
          <a:xfrm>
            <a:off x="1066800" y="1066800"/>
            <a:ext cx="7315200" cy="2057400"/>
          </a:xfrm>
        </p:spPr>
        <p:txBody>
          <a:bodyPr>
            <a:normAutofit/>
          </a:bodyPr>
          <a:lstStyle/>
          <a:p>
            <a:r>
              <a:rPr lang="ar-SA" dirty="0"/>
              <a:t>تحتوي قائمة ابدأ على منطقة في الأعلى حيث يمكنك تثبيت البرامج المستخدمة كثيرا. وبشكل افتراضي، لا يوجد أية عناصر مثبتة على القائمة، وبدلا من ذلك فإن ترتيب البرامج عندما تنقر على قائمة ابدأ سيتغير اعتمادا على مدى استخدام البرامج. </a:t>
            </a:r>
            <a:endParaRPr lang="en-US" dirty="0"/>
          </a:p>
        </p:txBody>
      </p:sp>
      <p:pic>
        <p:nvPicPr>
          <p:cNvPr id="4" name="صورة 49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3980" y="2895600"/>
            <a:ext cx="3876040" cy="2638425"/>
          </a:xfrm>
          <a:prstGeom prst="rect">
            <a:avLst/>
          </a:prstGeom>
          <a:noFill/>
          <a:ln>
            <a:noFill/>
          </a:ln>
        </p:spPr>
      </p:pic>
    </p:spTree>
    <p:extLst>
      <p:ext uri="{BB962C8B-B14F-4D97-AF65-F5344CB8AC3E}">
        <p14:creationId xmlns:p14="http://schemas.microsoft.com/office/powerpoint/2010/main" val="205547278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31825"/>
          </a:xfrm>
        </p:spPr>
        <p:txBody>
          <a:bodyPr>
            <a:normAutofit/>
          </a:bodyPr>
          <a:lstStyle/>
          <a:p>
            <a:r>
              <a:rPr lang="ar-SA" sz="2800" dirty="0">
                <a:effectLst/>
              </a:rPr>
              <a:t>خصائص قائمة ابدأ الأخرى </a:t>
            </a:r>
            <a:endParaRPr lang="en-US" sz="2800" dirty="0">
              <a:effectLst/>
            </a:endParaRPr>
          </a:p>
        </p:txBody>
      </p:sp>
      <p:sp>
        <p:nvSpPr>
          <p:cNvPr id="3" name="Subtitle 2"/>
          <p:cNvSpPr>
            <a:spLocks noGrp="1"/>
          </p:cNvSpPr>
          <p:nvPr>
            <p:ph type="subTitle" idx="1"/>
          </p:nvPr>
        </p:nvSpPr>
        <p:spPr>
          <a:xfrm>
            <a:off x="1066800" y="1066800"/>
            <a:ext cx="7315200" cy="3276600"/>
          </a:xfrm>
        </p:spPr>
        <p:txBody>
          <a:bodyPr>
            <a:normAutofit/>
          </a:bodyPr>
          <a:lstStyle/>
          <a:p>
            <a:r>
              <a:rPr lang="ar-JO" dirty="0"/>
              <a:t>هناك بعض الأوامر الأخرى التي يمكنك استخدامها لتعديل قائمة ابدأ. قم بالنقر بالزر الأيمن على شريط المهام وانقر على خصائص ثم انقر على تبويبة القائمة ابدأ. </a:t>
            </a:r>
            <a:endParaRPr lang="en-US" dirty="0"/>
          </a:p>
        </p:txBody>
      </p:sp>
      <p:pic>
        <p:nvPicPr>
          <p:cNvPr id="4" name="صورة 49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0505" y="2590800"/>
            <a:ext cx="3602990" cy="1235075"/>
          </a:xfrm>
          <a:prstGeom prst="rect">
            <a:avLst/>
          </a:prstGeom>
          <a:noFill/>
          <a:ln>
            <a:noFill/>
          </a:ln>
        </p:spPr>
      </p:pic>
    </p:spTree>
    <p:extLst>
      <p:ext uri="{BB962C8B-B14F-4D97-AF65-F5344CB8AC3E}">
        <p14:creationId xmlns:p14="http://schemas.microsoft.com/office/powerpoint/2010/main" val="205547278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31825"/>
          </a:xfrm>
        </p:spPr>
        <p:txBody>
          <a:bodyPr>
            <a:normAutofit fontScale="90000"/>
          </a:bodyPr>
          <a:lstStyle/>
          <a:p>
            <a:r>
              <a:rPr lang="en-US" sz="2800" dirty="0">
                <a:effectLst/>
              </a:rPr>
              <a:t/>
            </a:r>
            <a:br>
              <a:rPr lang="en-US" sz="2800" dirty="0">
                <a:effectLst/>
              </a:rPr>
            </a:br>
            <a:r>
              <a:rPr lang="ar-SA" sz="2800" dirty="0">
                <a:effectLst/>
              </a:rPr>
              <a:t>الدرس 7-4: تخصيص سطح المكتب</a:t>
            </a:r>
            <a:endParaRPr lang="en-US" sz="2800" dirty="0">
              <a:effectLst/>
            </a:endParaRPr>
          </a:p>
        </p:txBody>
      </p:sp>
      <p:sp>
        <p:nvSpPr>
          <p:cNvPr id="3" name="Subtitle 2"/>
          <p:cNvSpPr>
            <a:spLocks noGrp="1"/>
          </p:cNvSpPr>
          <p:nvPr>
            <p:ph type="subTitle" idx="1"/>
          </p:nvPr>
        </p:nvSpPr>
        <p:spPr>
          <a:xfrm>
            <a:off x="1066800" y="1066800"/>
            <a:ext cx="7315200" cy="3276600"/>
          </a:xfrm>
        </p:spPr>
        <p:txBody>
          <a:bodyPr>
            <a:normAutofit/>
          </a:bodyPr>
          <a:lstStyle/>
          <a:p>
            <a:r>
              <a:rPr lang="ar-JO" dirty="0"/>
              <a:t>قمنا حتى الآن في هذا القسم بتغطية جميع الأجزاء الرئيسية لشريط المهام وقائمة ابدأ. وقد حان الوقت لتعلم المزيد عن أحد أهم المناطق العاملة في ويندوز 7 وهو سطح المكتب. لا يتعدى سطح المكتب، بالنسبة لجهاز الكمبيوتر الخاص بك على الأقل، كونه مجلدا يستطيع تخزين المعلومات. لكنه واحد من أسهل المجلدات في الاستخدام لأنه دائما موجود تحت جميع أعمالك الأخرى. </a:t>
            </a:r>
            <a:endParaRPr lang="en-US" dirty="0"/>
          </a:p>
        </p:txBody>
      </p:sp>
    </p:spTree>
    <p:extLst>
      <p:ext uri="{BB962C8B-B14F-4D97-AF65-F5344CB8AC3E}">
        <p14:creationId xmlns:p14="http://schemas.microsoft.com/office/powerpoint/2010/main" val="205547278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31825"/>
          </a:xfrm>
        </p:spPr>
        <p:txBody>
          <a:bodyPr>
            <a:normAutofit/>
          </a:bodyPr>
          <a:lstStyle/>
          <a:p>
            <a:r>
              <a:rPr lang="ar-SA" sz="2400" dirty="0">
                <a:effectLst/>
              </a:rPr>
              <a:t>تغيير خلفية سطح المكتب الخاصة بك</a:t>
            </a:r>
            <a:endParaRPr lang="en-US" sz="2400" dirty="0">
              <a:effectLst/>
            </a:endParaRPr>
          </a:p>
        </p:txBody>
      </p:sp>
      <p:sp>
        <p:nvSpPr>
          <p:cNvPr id="3" name="Subtitle 2"/>
          <p:cNvSpPr>
            <a:spLocks noGrp="1"/>
          </p:cNvSpPr>
          <p:nvPr>
            <p:ph type="subTitle" idx="1"/>
          </p:nvPr>
        </p:nvSpPr>
        <p:spPr>
          <a:xfrm>
            <a:off x="1066800" y="1066800"/>
            <a:ext cx="7315200" cy="3276600"/>
          </a:xfrm>
        </p:spPr>
        <p:txBody>
          <a:bodyPr>
            <a:normAutofit/>
          </a:bodyPr>
          <a:lstStyle/>
          <a:p>
            <a:r>
              <a:rPr lang="ar-JO" dirty="0"/>
              <a:t>يوجد على سطح المكتب صورة خلفية تعرف بصورة  خلفية سطح المكتب. </a:t>
            </a:r>
            <a:endParaRPr lang="en-US" dirty="0"/>
          </a:p>
        </p:txBody>
      </p:sp>
      <p:pic>
        <p:nvPicPr>
          <p:cNvPr id="4" name="صورة 49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1981200"/>
            <a:ext cx="4778375" cy="3615055"/>
          </a:xfrm>
          <a:prstGeom prst="rect">
            <a:avLst/>
          </a:prstGeom>
          <a:noFill/>
          <a:ln>
            <a:noFill/>
          </a:ln>
        </p:spPr>
      </p:pic>
    </p:spTree>
    <p:extLst>
      <p:ext uri="{BB962C8B-B14F-4D97-AF65-F5344CB8AC3E}">
        <p14:creationId xmlns:p14="http://schemas.microsoft.com/office/powerpoint/2010/main" val="242095563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31825"/>
          </a:xfrm>
        </p:spPr>
        <p:txBody>
          <a:bodyPr>
            <a:normAutofit/>
          </a:bodyPr>
          <a:lstStyle/>
          <a:p>
            <a:r>
              <a:rPr lang="ar-SA" sz="2400" dirty="0">
                <a:effectLst/>
              </a:rPr>
              <a:t>نقل الرموز</a:t>
            </a:r>
            <a:endParaRPr lang="en-US" sz="2400" dirty="0">
              <a:effectLst/>
            </a:endParaRPr>
          </a:p>
        </p:txBody>
      </p:sp>
      <p:sp>
        <p:nvSpPr>
          <p:cNvPr id="3" name="Subtitle 2"/>
          <p:cNvSpPr>
            <a:spLocks noGrp="1"/>
          </p:cNvSpPr>
          <p:nvPr>
            <p:ph type="subTitle" idx="1"/>
          </p:nvPr>
        </p:nvSpPr>
        <p:spPr>
          <a:xfrm>
            <a:off x="1066800" y="1066800"/>
            <a:ext cx="7315200" cy="3276600"/>
          </a:xfrm>
        </p:spPr>
        <p:txBody>
          <a:bodyPr>
            <a:normAutofit/>
          </a:bodyPr>
          <a:lstStyle/>
          <a:p>
            <a:r>
              <a:rPr lang="ar-JO" dirty="0"/>
              <a:t>تم تصميم سطح المكتب في ويندوز لكي يستخدم كمكتب أو طاولة لديك. فمن الممكن ترتيب العناصر بأي طريقة ويمكن حفظ المجلدات والملفات على سطح المكتب وكافة البرامج التي تعمل في ويندوز  فإنها تعمل على سطح المكتب. قم بالنظر إلى سطح المكتب التالي: </a:t>
            </a:r>
            <a:endParaRPr lang="en-US" dirty="0"/>
          </a:p>
        </p:txBody>
      </p:sp>
      <p:pic>
        <p:nvPicPr>
          <p:cNvPr id="4" name="صورة 50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3124200"/>
            <a:ext cx="2732405" cy="2423795"/>
          </a:xfrm>
          <a:prstGeom prst="rect">
            <a:avLst/>
          </a:prstGeom>
          <a:noFill/>
          <a:ln>
            <a:noFill/>
          </a:ln>
        </p:spPr>
      </p:pic>
    </p:spTree>
    <p:extLst>
      <p:ext uri="{BB962C8B-B14F-4D97-AF65-F5344CB8AC3E}">
        <p14:creationId xmlns:p14="http://schemas.microsoft.com/office/powerpoint/2010/main" val="242095563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31825"/>
          </a:xfrm>
        </p:spPr>
        <p:txBody>
          <a:bodyPr>
            <a:normAutofit/>
          </a:bodyPr>
          <a:lstStyle/>
          <a:p>
            <a:r>
              <a:rPr lang="ar-SA" sz="2400" dirty="0">
                <a:effectLst/>
              </a:rPr>
              <a:t>فرز الرموز</a:t>
            </a:r>
            <a:endParaRPr lang="en-US" sz="2400" dirty="0">
              <a:effectLst/>
            </a:endParaRPr>
          </a:p>
        </p:txBody>
      </p:sp>
      <p:sp>
        <p:nvSpPr>
          <p:cNvPr id="3" name="Subtitle 2"/>
          <p:cNvSpPr>
            <a:spLocks noGrp="1"/>
          </p:cNvSpPr>
          <p:nvPr>
            <p:ph type="subTitle" idx="1"/>
          </p:nvPr>
        </p:nvSpPr>
        <p:spPr>
          <a:xfrm>
            <a:off x="1066800" y="1066800"/>
            <a:ext cx="7315200" cy="3276600"/>
          </a:xfrm>
        </p:spPr>
        <p:txBody>
          <a:bodyPr>
            <a:normAutofit/>
          </a:bodyPr>
          <a:lstStyle/>
          <a:p>
            <a:r>
              <a:rPr lang="ar-JO" dirty="0"/>
              <a:t>إذا كنت تستخدم سطح المكتب لديك "لإلقاء" الملفات والتعامل لاحقا (كما أفعل أنا)،  فإنه يصبح من المفيد أحيانا أن تقوم بفرز الرموز بطرق مختلفة. قم بدراسة الرموز التالية الموجودة على سطح مكتبي الخاص الآن:</a:t>
            </a:r>
            <a:endParaRPr lang="en-US" dirty="0"/>
          </a:p>
        </p:txBody>
      </p:sp>
      <p:pic>
        <p:nvPicPr>
          <p:cNvPr id="4" name="صورة 50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2819400"/>
            <a:ext cx="4449445" cy="2702560"/>
          </a:xfrm>
          <a:prstGeom prst="rect">
            <a:avLst/>
          </a:prstGeom>
          <a:noFill/>
          <a:ln>
            <a:noFill/>
          </a:ln>
        </p:spPr>
      </p:pic>
    </p:spTree>
    <p:extLst>
      <p:ext uri="{BB962C8B-B14F-4D97-AF65-F5344CB8AC3E}">
        <p14:creationId xmlns:p14="http://schemas.microsoft.com/office/powerpoint/2010/main" val="242095563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31825"/>
          </a:xfrm>
        </p:spPr>
        <p:txBody>
          <a:bodyPr>
            <a:normAutofit/>
          </a:bodyPr>
          <a:lstStyle/>
          <a:p>
            <a:r>
              <a:rPr lang="ar-SA" sz="2400" dirty="0">
                <a:effectLst/>
              </a:rPr>
              <a:t>إعداد خيارات العرض</a:t>
            </a:r>
            <a:endParaRPr lang="en-US" sz="2400" dirty="0">
              <a:effectLst/>
            </a:endParaRPr>
          </a:p>
        </p:txBody>
      </p:sp>
      <p:sp>
        <p:nvSpPr>
          <p:cNvPr id="3" name="Subtitle 2"/>
          <p:cNvSpPr>
            <a:spLocks noGrp="1"/>
          </p:cNvSpPr>
          <p:nvPr>
            <p:ph type="subTitle" idx="1"/>
          </p:nvPr>
        </p:nvSpPr>
        <p:spPr>
          <a:xfrm>
            <a:off x="1066800" y="1066800"/>
            <a:ext cx="7315200" cy="3276600"/>
          </a:xfrm>
        </p:spPr>
        <p:txBody>
          <a:bodyPr>
            <a:normAutofit/>
          </a:bodyPr>
          <a:lstStyle/>
          <a:p>
            <a:r>
              <a:rPr lang="ar-SA" dirty="0"/>
              <a:t>يقوم ويندوز بطريقة افتراضية بعرض رموز متوسطة الحجم ومحاذاة الكائنات في شبكة غير مرئية. غير أن ويندوز يسمح لك حتى بتعديل العديد من خيارات العرض، بما فيها مظهر الرموز نفسها. يمكنك تغيير خيارات العرض بالنقر بالزر الأيمن على سطح المكتب والتأشير على عرض:</a:t>
            </a:r>
            <a:endParaRPr lang="en-US" dirty="0"/>
          </a:p>
        </p:txBody>
      </p:sp>
      <p:pic>
        <p:nvPicPr>
          <p:cNvPr id="6" name="صورة 51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3276600"/>
            <a:ext cx="4617085" cy="2374582"/>
          </a:xfrm>
          <a:prstGeom prst="rect">
            <a:avLst/>
          </a:prstGeom>
          <a:noFill/>
          <a:ln>
            <a:noFill/>
          </a:ln>
        </p:spPr>
      </p:pic>
    </p:spTree>
    <p:extLst>
      <p:ext uri="{BB962C8B-B14F-4D97-AF65-F5344CB8AC3E}">
        <p14:creationId xmlns:p14="http://schemas.microsoft.com/office/powerpoint/2010/main" val="120313362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31825"/>
          </a:xfrm>
        </p:spPr>
        <p:txBody>
          <a:bodyPr>
            <a:normAutofit/>
          </a:bodyPr>
          <a:lstStyle/>
          <a:p>
            <a:r>
              <a:rPr lang="ar-SA" sz="2400" dirty="0">
                <a:effectLst/>
              </a:rPr>
              <a:t>حذف الرموز</a:t>
            </a:r>
            <a:endParaRPr lang="en-US" sz="2400" dirty="0">
              <a:effectLst/>
            </a:endParaRPr>
          </a:p>
        </p:txBody>
      </p:sp>
      <p:sp>
        <p:nvSpPr>
          <p:cNvPr id="3" name="Subtitle 2"/>
          <p:cNvSpPr>
            <a:spLocks noGrp="1"/>
          </p:cNvSpPr>
          <p:nvPr>
            <p:ph type="subTitle" idx="1"/>
          </p:nvPr>
        </p:nvSpPr>
        <p:spPr>
          <a:xfrm>
            <a:off x="1066800" y="1066800"/>
            <a:ext cx="7315200" cy="3276600"/>
          </a:xfrm>
        </p:spPr>
        <p:txBody>
          <a:bodyPr>
            <a:normAutofit/>
          </a:bodyPr>
          <a:lstStyle/>
          <a:p>
            <a:r>
              <a:rPr lang="ar-SA" dirty="0"/>
              <a:t>لحذف شيء عن سطح المكتب، يمكنك النقر على الرمز وسحبه إلى سلة المحذوفات أو النقر بالزر الأيمن على الرمز والنقر على حذف. إذا حاولت إزالة اختصار لبرنامج ما، فسترى تنبيهاً مثل التالي: </a:t>
            </a:r>
            <a:endParaRPr lang="en-US" dirty="0"/>
          </a:p>
        </p:txBody>
      </p:sp>
      <p:pic>
        <p:nvPicPr>
          <p:cNvPr id="5" name="صورة 51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2667000"/>
            <a:ext cx="4469765" cy="2579370"/>
          </a:xfrm>
          <a:prstGeom prst="rect">
            <a:avLst/>
          </a:prstGeom>
          <a:noFill/>
          <a:ln>
            <a:noFill/>
          </a:ln>
        </p:spPr>
      </p:pic>
    </p:spTree>
    <p:extLst>
      <p:ext uri="{BB962C8B-B14F-4D97-AF65-F5344CB8AC3E}">
        <p14:creationId xmlns:p14="http://schemas.microsoft.com/office/powerpoint/2010/main" val="1203133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555625"/>
          </a:xfrm>
        </p:spPr>
        <p:txBody>
          <a:bodyPr>
            <a:normAutofit/>
          </a:bodyPr>
          <a:lstStyle/>
          <a:p>
            <a:r>
              <a:rPr lang="ar-SA" sz="2800" dirty="0">
                <a:effectLst/>
              </a:rPr>
              <a:t>استخدام قائمة ابدأ</a:t>
            </a:r>
            <a:endParaRPr lang="en-US" sz="2800" dirty="0">
              <a:effectLst/>
            </a:endParaRPr>
          </a:p>
        </p:txBody>
      </p:sp>
      <p:sp>
        <p:nvSpPr>
          <p:cNvPr id="3" name="Subtitle 2"/>
          <p:cNvSpPr>
            <a:spLocks noGrp="1"/>
          </p:cNvSpPr>
          <p:nvPr>
            <p:ph type="subTitle" idx="1"/>
          </p:nvPr>
        </p:nvSpPr>
        <p:spPr>
          <a:xfrm>
            <a:off x="990600" y="914400"/>
            <a:ext cx="7467600" cy="2971800"/>
          </a:xfrm>
        </p:spPr>
        <p:txBody>
          <a:bodyPr>
            <a:normAutofit lnSpcReduction="10000"/>
          </a:bodyPr>
          <a:lstStyle/>
          <a:p>
            <a:r>
              <a:rPr lang="ar-SA" dirty="0"/>
              <a:t>تعتبر قائمة ابدأ البوابة الرئيسية لكل شيء موجود في جهاز الكمبيوتر الخاص بك. فيمكن الدخول إلى كافة البرامج المحملة من هنا ويمكن استعراض المواقع المختلفة على جهاز الكمبيوتر الخاص بك ويمكنك استخدامها للبحث عن الملفات الموجودة على الجهاز.</a:t>
            </a:r>
            <a:endParaRPr lang="en-US" dirty="0"/>
          </a:p>
          <a:p>
            <a:r>
              <a:rPr lang="ar-SA" dirty="0"/>
              <a:t> </a:t>
            </a:r>
            <a:endParaRPr lang="en-US" dirty="0"/>
          </a:p>
          <a:p>
            <a:r>
              <a:rPr lang="ar-SA" dirty="0"/>
              <a:t>انقر على الزر الأزرق الكبير في الزاوية السفلى على يمين شاشتك لاستعراض قائمة ابدأ. </a:t>
            </a:r>
            <a:endParaRPr lang="en-US" dirty="0"/>
          </a:p>
        </p:txBody>
      </p:sp>
      <p:pic>
        <p:nvPicPr>
          <p:cNvPr id="4" name="صورة 4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3505200"/>
            <a:ext cx="3842385" cy="2590800"/>
          </a:xfrm>
          <a:prstGeom prst="rect">
            <a:avLst/>
          </a:prstGeom>
          <a:noFill/>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761999"/>
          </a:xfrm>
        </p:spPr>
        <p:txBody>
          <a:bodyPr>
            <a:normAutofit fontScale="90000"/>
          </a:bodyPr>
          <a:lstStyle/>
          <a:p>
            <a:r>
              <a:rPr lang="en-US" dirty="0">
                <a:effectLst/>
              </a:rPr>
              <a:t/>
            </a:r>
            <a:br>
              <a:rPr lang="en-US" dirty="0">
                <a:effectLst/>
              </a:rPr>
            </a:br>
            <a:r>
              <a:rPr lang="ar-SA" dirty="0">
                <a:effectLst/>
              </a:rPr>
              <a:t>القسم 8: مهام الملفات و المجلدات المتقدمة</a:t>
            </a:r>
            <a:endParaRPr lang="en-US" dirty="0">
              <a:effectLst/>
            </a:endParaRPr>
          </a:p>
        </p:txBody>
      </p:sp>
      <p:sp>
        <p:nvSpPr>
          <p:cNvPr id="3" name="Subtitle 2"/>
          <p:cNvSpPr>
            <a:spLocks noGrp="1"/>
          </p:cNvSpPr>
          <p:nvPr>
            <p:ph type="subTitle" idx="1"/>
          </p:nvPr>
        </p:nvSpPr>
        <p:spPr>
          <a:xfrm>
            <a:off x="1371600" y="1219200"/>
            <a:ext cx="7086600" cy="4800600"/>
          </a:xfrm>
        </p:spPr>
        <p:txBody>
          <a:bodyPr>
            <a:normAutofit fontScale="77500" lnSpcReduction="20000"/>
          </a:bodyPr>
          <a:lstStyle/>
          <a:p>
            <a:r>
              <a:rPr lang="ar-SA" dirty="0"/>
              <a:t>سوف نتعلم في هذا القسم كيفية:</a:t>
            </a:r>
            <a:endParaRPr lang="en-US" dirty="0"/>
          </a:p>
          <a:p>
            <a:pPr marL="457200" lvl="0" indent="-457200">
              <a:buFont typeface="Wingdings" pitchFamily="2" charset="2"/>
              <a:buChar char="Ø"/>
            </a:pPr>
            <a:r>
              <a:rPr lang="ar-SA" dirty="0"/>
              <a:t>استخدام صندوق البحث في المجلد وقائمة ابدأ</a:t>
            </a:r>
            <a:endParaRPr lang="en-US" dirty="0"/>
          </a:p>
          <a:p>
            <a:pPr marL="457200" lvl="0" indent="-457200">
              <a:buFont typeface="Wingdings" pitchFamily="2" charset="2"/>
              <a:buChar char="Ø"/>
            </a:pPr>
            <a:r>
              <a:rPr lang="ar-SA" dirty="0"/>
              <a:t>البحث في نتائج البحث الخاصة بك</a:t>
            </a:r>
            <a:endParaRPr lang="en-US" dirty="0"/>
          </a:p>
          <a:p>
            <a:pPr marL="457200" lvl="0" indent="-457200">
              <a:buFont typeface="Wingdings" pitchFamily="2" charset="2"/>
              <a:buChar char="Ø"/>
            </a:pPr>
            <a:r>
              <a:rPr lang="ar-SA" dirty="0"/>
              <a:t>تحسين وصقل بحثك</a:t>
            </a:r>
            <a:endParaRPr lang="en-US" dirty="0"/>
          </a:p>
          <a:p>
            <a:pPr marL="457200" lvl="0" indent="-457200">
              <a:buFont typeface="Wingdings" pitchFamily="2" charset="2"/>
              <a:buChar char="Ø"/>
            </a:pPr>
            <a:r>
              <a:rPr lang="ar-SA" dirty="0"/>
              <a:t>فتح واستخدام مستكشف ويندوز</a:t>
            </a:r>
            <a:endParaRPr lang="en-US" dirty="0"/>
          </a:p>
          <a:p>
            <a:pPr marL="457200" lvl="0" indent="-457200">
              <a:buFont typeface="Wingdings" pitchFamily="2" charset="2"/>
              <a:buChar char="Ø"/>
            </a:pPr>
            <a:r>
              <a:rPr lang="ar-SA" dirty="0"/>
              <a:t>تخصيص تخطيط مستكشف ويندوز</a:t>
            </a:r>
            <a:endParaRPr lang="en-US" dirty="0"/>
          </a:p>
          <a:p>
            <a:pPr marL="457200" lvl="0" indent="-457200">
              <a:buFont typeface="Wingdings" pitchFamily="2" charset="2"/>
              <a:buChar char="Ø"/>
            </a:pPr>
            <a:r>
              <a:rPr lang="ar-SA" dirty="0"/>
              <a:t>تغيير طريقة عرض مستكشف ويندوز</a:t>
            </a:r>
            <a:endParaRPr lang="en-US" dirty="0"/>
          </a:p>
          <a:p>
            <a:pPr marL="457200" lvl="0" indent="-457200">
              <a:buFont typeface="Wingdings" pitchFamily="2" charset="2"/>
              <a:buChar char="Ø"/>
            </a:pPr>
            <a:r>
              <a:rPr lang="ar-SA" dirty="0"/>
              <a:t>إنشاء مكتبة جديدة</a:t>
            </a:r>
            <a:endParaRPr lang="en-US" dirty="0"/>
          </a:p>
          <a:p>
            <a:pPr marL="457200" lvl="0" indent="-457200">
              <a:buFont typeface="Wingdings" pitchFamily="2" charset="2"/>
              <a:buChar char="Ø"/>
            </a:pPr>
            <a:r>
              <a:rPr lang="ar-SA" dirty="0"/>
              <a:t>إنشاء وإدارة الملفات والمجلدات</a:t>
            </a:r>
            <a:endParaRPr lang="en-US" dirty="0"/>
          </a:p>
          <a:p>
            <a:pPr marL="457200" lvl="0" indent="-457200">
              <a:buFont typeface="Wingdings" pitchFamily="2" charset="2"/>
              <a:buChar char="Ø"/>
            </a:pPr>
            <a:r>
              <a:rPr lang="ar-SA" dirty="0"/>
              <a:t>قص ونسخ ولصق الملفات والمجلدات</a:t>
            </a:r>
            <a:endParaRPr lang="en-US" dirty="0"/>
          </a:p>
          <a:p>
            <a:pPr marL="457200" lvl="0" indent="-457200">
              <a:buFont typeface="Wingdings" pitchFamily="2" charset="2"/>
              <a:buChar char="Ø"/>
            </a:pPr>
            <a:r>
              <a:rPr lang="ar-SA" dirty="0"/>
              <a:t>عرض خصائص الملفات والمجلدات</a:t>
            </a:r>
            <a:endParaRPr lang="en-US" dirty="0"/>
          </a:p>
          <a:p>
            <a:pPr marL="457200" lvl="0" indent="-457200">
              <a:buFont typeface="Wingdings" pitchFamily="2" charset="2"/>
              <a:buChar char="Ø"/>
            </a:pPr>
            <a:r>
              <a:rPr lang="ar-SA" dirty="0"/>
              <a:t>مشاركة الملف أو المجلد</a:t>
            </a:r>
            <a:endParaRPr lang="en-US" dirty="0"/>
          </a:p>
          <a:p>
            <a:pPr marL="457200" lvl="0" indent="-457200">
              <a:buFont typeface="Wingdings" pitchFamily="2" charset="2"/>
              <a:buChar char="Ø"/>
            </a:pPr>
            <a:r>
              <a:rPr lang="ar-SA" dirty="0"/>
              <a:t>نسخ الملفات والمجلدات</a:t>
            </a:r>
            <a:endParaRPr lang="en-US" dirty="0"/>
          </a:p>
          <a:p>
            <a:pPr marL="457200" lvl="0" indent="-457200">
              <a:buFont typeface="Wingdings" pitchFamily="2" charset="2"/>
              <a:buChar char="Ø"/>
            </a:pPr>
            <a:r>
              <a:rPr lang="ar-SA" dirty="0"/>
              <a:t>طباعة الملف</a:t>
            </a:r>
            <a:endParaRPr lang="en-US" dirty="0"/>
          </a:p>
          <a:p>
            <a:pPr marL="457200" lvl="0" indent="-457200">
              <a:buFont typeface="Wingdings" pitchFamily="2" charset="2"/>
              <a:buChar char="Ø"/>
            </a:pPr>
            <a:r>
              <a:rPr lang="ar-SA" dirty="0"/>
              <a:t>استخدام موجه الأوامر</a:t>
            </a:r>
            <a:endParaRPr lang="en-US" dirty="0"/>
          </a:p>
        </p:txBody>
      </p:sp>
    </p:spTree>
    <p:extLst>
      <p:ext uri="{BB962C8B-B14F-4D97-AF65-F5344CB8AC3E}">
        <p14:creationId xmlns:p14="http://schemas.microsoft.com/office/powerpoint/2010/main" val="413559731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61999"/>
          </a:xfrm>
        </p:spPr>
        <p:txBody>
          <a:bodyPr vert="horz" anchor="b">
            <a:normAutofit fontScale="90000"/>
            <a:scene3d>
              <a:camera prst="orthographicFront"/>
              <a:lightRig rig="soft" dir="t"/>
            </a:scene3d>
            <a:sp3d prstMaterial="softEdge">
              <a:bevelT w="25400" h="25400"/>
            </a:sp3d>
          </a:bodyPr>
          <a:lstStyle/>
          <a:p>
            <a:r>
              <a:rPr lang="en-US" sz="2800" dirty="0">
                <a:effectLst/>
              </a:rPr>
              <a:t/>
            </a:r>
            <a:br>
              <a:rPr lang="en-US" sz="2800" dirty="0">
                <a:effectLst/>
              </a:rPr>
            </a:br>
            <a:r>
              <a:rPr lang="ar-SA" sz="2800" dirty="0">
                <a:effectLst/>
              </a:rPr>
              <a:t>الدرس 8-1: استخدام البحث</a:t>
            </a:r>
            <a:endParaRPr lang="en-US" sz="2800" dirty="0">
              <a:effectLst/>
            </a:endParaRPr>
          </a:p>
        </p:txBody>
      </p:sp>
      <p:sp>
        <p:nvSpPr>
          <p:cNvPr id="3" name="Subtitle 2"/>
          <p:cNvSpPr>
            <a:spLocks noGrp="1"/>
          </p:cNvSpPr>
          <p:nvPr>
            <p:ph type="subTitle" idx="1"/>
          </p:nvPr>
        </p:nvSpPr>
        <p:spPr>
          <a:xfrm>
            <a:off x="685800" y="1143000"/>
            <a:ext cx="7772400" cy="3048000"/>
          </a:xfrm>
        </p:spPr>
        <p:txBody>
          <a:bodyPr>
            <a:normAutofit/>
          </a:bodyPr>
          <a:lstStyle/>
          <a:p>
            <a:r>
              <a:rPr lang="ar-SA" dirty="0"/>
              <a:t>بالرغم من العدد الهائل لطرق تنظيم الملفات والمجلدات على جهاز الكمبيوتر،  فإن  بعض الأشياء يمكن أن تُفقد أو يتم نسيان مواقع بعض المجلدات. ولحسن الحظ،  فإن  ويندوز يمتلك قدرات بحث هائلة وصندوق البحث أو أداة البحث ليست بعيدة عن متناول يدك. وسوف نتعلم في هذا الدرس كيفية تتبع الملفات التي اختفت عن أعيننا.</a:t>
            </a:r>
            <a:endParaRPr lang="en-US" dirty="0"/>
          </a:p>
        </p:txBody>
      </p:sp>
    </p:spTree>
    <p:extLst>
      <p:ext uri="{BB962C8B-B14F-4D97-AF65-F5344CB8AC3E}">
        <p14:creationId xmlns:p14="http://schemas.microsoft.com/office/powerpoint/2010/main" val="297167028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61999"/>
          </a:xfrm>
        </p:spPr>
        <p:txBody>
          <a:bodyPr vert="horz" anchor="b">
            <a:normAutofit/>
            <a:scene3d>
              <a:camera prst="orthographicFront"/>
              <a:lightRig rig="soft" dir="t"/>
            </a:scene3d>
            <a:sp3d prstMaterial="softEdge">
              <a:bevelT w="25400" h="25400"/>
            </a:sp3d>
          </a:bodyPr>
          <a:lstStyle/>
          <a:p>
            <a:r>
              <a:rPr lang="ar-SA" sz="2800" dirty="0">
                <a:effectLst/>
              </a:rPr>
              <a:t>ما هي فهرسة الملفات؟</a:t>
            </a:r>
            <a:endParaRPr lang="en-US" sz="2800" dirty="0">
              <a:effectLst/>
            </a:endParaRPr>
          </a:p>
        </p:txBody>
      </p:sp>
      <p:sp>
        <p:nvSpPr>
          <p:cNvPr id="3" name="Subtitle 2"/>
          <p:cNvSpPr>
            <a:spLocks noGrp="1"/>
          </p:cNvSpPr>
          <p:nvPr>
            <p:ph type="subTitle" idx="1"/>
          </p:nvPr>
        </p:nvSpPr>
        <p:spPr>
          <a:xfrm>
            <a:off x="685800" y="1143000"/>
            <a:ext cx="7772400" cy="3962400"/>
          </a:xfrm>
        </p:spPr>
        <p:txBody>
          <a:bodyPr>
            <a:normAutofit fontScale="92500" lnSpcReduction="10000"/>
          </a:bodyPr>
          <a:lstStyle/>
          <a:p>
            <a:r>
              <a:rPr lang="ar-SA" dirty="0"/>
              <a:t>يستخدم ويندوز نظام الفهرسة للمساعدة في تعقب الملفات.</a:t>
            </a:r>
            <a:endParaRPr lang="en-US" dirty="0"/>
          </a:p>
          <a:p>
            <a:r>
              <a:rPr lang="ar-SA" dirty="0"/>
              <a:t>يقوم نظام الفهرسة أساسا بعمل لائحة أبجدية بكافة العناصر الموجودة داخل مجلد معين. وفي أي وقت تقوم فيه بالبحث عن عنصر معين موجود داخل مجلد ما باستخدام صندوق البحث،  فإنه سيتم البحث في العناصر الموجودة فقط داخل ذلك المجلد (بدلا من البحث في جميع الملفات الموجودة على جهاز الكمبيوتر الخاص بك دفعة واحدة). إلا أنه يوجد لخدمة الفهرسة سيئة واحدة وهي انه عند فتح المجلد لأول مرة فإنه يتم تحليل كل عنصر فيه. وإذا كان المجلد يحتوي على مئات أو آلاف العناصر،  فإن عمل الكمبيوتر سيصبح بطيئا قليلا لفترة وجيزة أثناء عمل الفهرس. ولكن وما أن يتم انجاز الفهرس،  فإن عملية البحث تصبح أكثر سرعة وبالتالي تسمح بالتنقل في الكمبيوتر بسرعة أكبر. ويعوض هذا الأمر الوقت الذي استغرقته عملية الفهرسة. </a:t>
            </a:r>
            <a:endParaRPr lang="en-US" dirty="0"/>
          </a:p>
        </p:txBody>
      </p:sp>
    </p:spTree>
    <p:extLst>
      <p:ext uri="{BB962C8B-B14F-4D97-AF65-F5344CB8AC3E}">
        <p14:creationId xmlns:p14="http://schemas.microsoft.com/office/powerpoint/2010/main" val="168947394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61999"/>
          </a:xfrm>
        </p:spPr>
        <p:txBody>
          <a:bodyPr vert="horz" anchor="b">
            <a:normAutofit/>
            <a:scene3d>
              <a:camera prst="orthographicFront"/>
              <a:lightRig rig="soft" dir="t"/>
            </a:scene3d>
            <a:sp3d prstMaterial="softEdge">
              <a:bevelT w="25400" h="25400"/>
            </a:sp3d>
          </a:bodyPr>
          <a:lstStyle/>
          <a:p>
            <a:r>
              <a:rPr lang="ar-SA" sz="2800" dirty="0">
                <a:effectLst/>
              </a:rPr>
              <a:t>استخدام صندوق البحث</a:t>
            </a:r>
            <a:endParaRPr lang="en-US" sz="2800" dirty="0">
              <a:effectLst/>
            </a:endParaRPr>
          </a:p>
        </p:txBody>
      </p:sp>
      <p:sp>
        <p:nvSpPr>
          <p:cNvPr id="3" name="Subtitle 2"/>
          <p:cNvSpPr>
            <a:spLocks noGrp="1"/>
          </p:cNvSpPr>
          <p:nvPr>
            <p:ph type="subTitle" idx="1"/>
          </p:nvPr>
        </p:nvSpPr>
        <p:spPr>
          <a:xfrm>
            <a:off x="685800" y="1143000"/>
            <a:ext cx="7772400" cy="3048000"/>
          </a:xfrm>
        </p:spPr>
        <p:txBody>
          <a:bodyPr>
            <a:normAutofit/>
          </a:bodyPr>
          <a:lstStyle/>
          <a:p>
            <a:r>
              <a:rPr lang="ar-SA" dirty="0"/>
              <a:t>يحتوي كل مجلد على صندوق بحث موجود في الجزء العلوي من الإطار عادة. لاستخدام صندوق البحث فقط، اكتب فيه اسم الملف الذي تبحث عنه. ولست بحاجة للضغط على مفتاح </a:t>
            </a:r>
            <a:r>
              <a:rPr lang="ar-SA" b="1" dirty="0"/>
              <a:t>التنفيذ </a:t>
            </a:r>
            <a:r>
              <a:rPr lang="en-US" dirty="0"/>
              <a:t>Enter</a:t>
            </a:r>
            <a:r>
              <a:rPr lang="ar-SA" dirty="0"/>
              <a:t>، حيث يتم تصفية النتائج أكثر فأكثر كلما كانت المعلومات التي يتم إدخالها أكثر. </a:t>
            </a:r>
            <a:endParaRPr lang="en-US" dirty="0"/>
          </a:p>
        </p:txBody>
      </p:sp>
      <p:pic>
        <p:nvPicPr>
          <p:cNvPr id="4" name="صورة 52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2465" y="3124200"/>
            <a:ext cx="5259070" cy="1477645"/>
          </a:xfrm>
          <a:prstGeom prst="rect">
            <a:avLst/>
          </a:prstGeom>
          <a:noFill/>
          <a:ln>
            <a:noFill/>
          </a:ln>
        </p:spPr>
      </p:pic>
    </p:spTree>
    <p:extLst>
      <p:ext uri="{BB962C8B-B14F-4D97-AF65-F5344CB8AC3E}">
        <p14:creationId xmlns:p14="http://schemas.microsoft.com/office/powerpoint/2010/main" val="168947394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61999"/>
          </a:xfrm>
        </p:spPr>
        <p:txBody>
          <a:bodyPr vert="horz" anchor="b">
            <a:normAutofit/>
            <a:scene3d>
              <a:camera prst="orthographicFront"/>
              <a:lightRig rig="soft" dir="t"/>
            </a:scene3d>
            <a:sp3d prstMaterial="softEdge">
              <a:bevelT w="25400" h="25400"/>
            </a:sp3d>
          </a:bodyPr>
          <a:lstStyle/>
          <a:p>
            <a:r>
              <a:rPr lang="ar-SA" sz="2800" dirty="0">
                <a:effectLst/>
              </a:rPr>
              <a:t>استخدام البحث في قائمة ابدأ</a:t>
            </a:r>
            <a:endParaRPr lang="en-US" sz="2800" dirty="0">
              <a:effectLst/>
            </a:endParaRPr>
          </a:p>
        </p:txBody>
      </p:sp>
      <p:sp>
        <p:nvSpPr>
          <p:cNvPr id="3" name="Subtitle 2"/>
          <p:cNvSpPr>
            <a:spLocks noGrp="1"/>
          </p:cNvSpPr>
          <p:nvPr>
            <p:ph type="subTitle" idx="1"/>
          </p:nvPr>
        </p:nvSpPr>
        <p:spPr>
          <a:xfrm>
            <a:off x="685800" y="1143000"/>
            <a:ext cx="7772400" cy="3048000"/>
          </a:xfrm>
        </p:spPr>
        <p:txBody>
          <a:bodyPr>
            <a:normAutofit/>
          </a:bodyPr>
          <a:lstStyle/>
          <a:p>
            <a:r>
              <a:rPr lang="ar-SA" dirty="0"/>
              <a:t>من السهل البحث محليا داخل مجلد باستخدام شريط البحث، لكن هذا الأمر غير مجد إذا كنت لا تعرف المجلد الذي تريد البحث فيه. ولذلك، فإن  ويندوز يحتوي على أداة للبحث الواسع في قائمة ابدأ. قم بالنقر فقط فوق زر ابدأ.</a:t>
            </a:r>
            <a:endParaRPr lang="en-US" dirty="0"/>
          </a:p>
          <a:p>
            <a:r>
              <a:rPr lang="ar-SA" dirty="0"/>
              <a:t>قم بكتابة الأحرف الأولى من اسم الملف أو البرنامج الذي تبحث عنه وسيقوم ويندوز بعرض مجموعة من أفضل النتائج التي تتوافق مع بحثك حسبما كتبت اعتمادا على الملفات المفهرسة</a:t>
            </a:r>
            <a:r>
              <a:rPr lang="ar-SA" dirty="0" smtClean="0"/>
              <a:t>.</a:t>
            </a:r>
            <a:endParaRPr lang="en-US" dirty="0"/>
          </a:p>
        </p:txBody>
      </p:sp>
    </p:spTree>
    <p:extLst>
      <p:ext uri="{BB962C8B-B14F-4D97-AF65-F5344CB8AC3E}">
        <p14:creationId xmlns:p14="http://schemas.microsoft.com/office/powerpoint/2010/main" val="1689473940"/>
      </p:ext>
    </p:extLst>
  </p:cSld>
  <p:clrMapOvr>
    <a:overrideClrMapping bg1="lt1" tx1="dk1" bg2="lt2" tx2="dk2" accent1="accent1" accent2="accent2" accent3="accent3" accent4="accent4" accent5="accent5" accent6="accent6" hlink="hlink" folHlink="folHlink"/>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61999"/>
          </a:xfrm>
        </p:spPr>
        <p:txBody>
          <a:bodyPr vert="horz" anchor="b">
            <a:normAutofit/>
            <a:scene3d>
              <a:camera prst="orthographicFront"/>
              <a:lightRig rig="soft" dir="t"/>
            </a:scene3d>
            <a:sp3d prstMaterial="softEdge">
              <a:bevelT w="25400" h="25400"/>
            </a:sp3d>
          </a:bodyPr>
          <a:lstStyle/>
          <a:p>
            <a:r>
              <a:rPr lang="ar-SA" sz="2800" dirty="0">
                <a:effectLst/>
              </a:rPr>
              <a:t>إطار نتائج البحث</a:t>
            </a:r>
            <a:endParaRPr lang="en-US" sz="2800" dirty="0">
              <a:effectLst/>
            </a:endParaRPr>
          </a:p>
        </p:txBody>
      </p:sp>
      <p:sp>
        <p:nvSpPr>
          <p:cNvPr id="3" name="Subtitle 2"/>
          <p:cNvSpPr>
            <a:spLocks noGrp="1"/>
          </p:cNvSpPr>
          <p:nvPr>
            <p:ph type="subTitle" idx="1"/>
          </p:nvPr>
        </p:nvSpPr>
        <p:spPr>
          <a:xfrm>
            <a:off x="685800" y="1143000"/>
            <a:ext cx="7772400" cy="3048000"/>
          </a:xfrm>
        </p:spPr>
        <p:txBody>
          <a:bodyPr>
            <a:normAutofit/>
          </a:bodyPr>
          <a:lstStyle/>
          <a:p>
            <a:r>
              <a:rPr lang="ar-SA" dirty="0"/>
              <a:t>تعتبر قائمة ابدأ موقعا يسهل الوصول إليه حيث يمكنك البحث عن الاشياء. لكن، في حال وجود العديد من الاجابات على البحث وأنت لا تعتقد أن اي منها هو تبحث عنه تماما، فيمكنك أن ترى قائمة كاملة عن طريق النقر على "الاطلاع على المزيد من النتائج:"</a:t>
            </a:r>
            <a:endParaRPr lang="en-US" dirty="0"/>
          </a:p>
        </p:txBody>
      </p:sp>
      <p:pic>
        <p:nvPicPr>
          <p:cNvPr id="4" name="صورة 52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7475" y="3171824"/>
            <a:ext cx="3371215" cy="2695575"/>
          </a:xfrm>
          <a:prstGeom prst="rect">
            <a:avLst/>
          </a:prstGeom>
          <a:noFill/>
          <a:ln>
            <a:noFill/>
          </a:ln>
        </p:spPr>
      </p:pic>
    </p:spTree>
    <p:extLst>
      <p:ext uri="{BB962C8B-B14F-4D97-AF65-F5344CB8AC3E}">
        <p14:creationId xmlns:p14="http://schemas.microsoft.com/office/powerpoint/2010/main" val="168947394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61999"/>
          </a:xfrm>
        </p:spPr>
        <p:txBody>
          <a:bodyPr vert="horz" anchor="b">
            <a:normAutofit/>
            <a:scene3d>
              <a:camera prst="orthographicFront"/>
              <a:lightRig rig="soft" dir="t"/>
            </a:scene3d>
            <a:sp3d prstMaterial="softEdge">
              <a:bevelT w="25400" h="25400"/>
            </a:sp3d>
          </a:bodyPr>
          <a:lstStyle/>
          <a:p>
            <a:r>
              <a:rPr lang="ar-SA" sz="2800" dirty="0">
                <a:effectLst/>
              </a:rPr>
              <a:t>البحث عن الإرشادات والخدع</a:t>
            </a:r>
            <a:endParaRPr lang="en-US" sz="2800" dirty="0">
              <a:effectLst/>
            </a:endParaRPr>
          </a:p>
        </p:txBody>
      </p:sp>
      <p:sp>
        <p:nvSpPr>
          <p:cNvPr id="3" name="Subtitle 2"/>
          <p:cNvSpPr>
            <a:spLocks noGrp="1"/>
          </p:cNvSpPr>
          <p:nvPr>
            <p:ph type="subTitle" idx="1"/>
          </p:nvPr>
        </p:nvSpPr>
        <p:spPr>
          <a:xfrm>
            <a:off x="685800" y="1143000"/>
            <a:ext cx="7772400" cy="3657600"/>
          </a:xfrm>
        </p:spPr>
        <p:txBody>
          <a:bodyPr>
            <a:normAutofit lnSpcReduction="10000"/>
          </a:bodyPr>
          <a:lstStyle/>
          <a:p>
            <a:r>
              <a:rPr lang="ar-SA" dirty="0"/>
              <a:t>هناك عدد ضخم من الوسائل للمساعدة في تحسين نتائج البحث. تبحث أداة البحث بشكل افتراضي في المواقع المفهرسة فقط، وهي المجلدات شائعة الاستخدام ولكنها تشكل جزءا صغيرا جدا من جهاز الكمبيوتر. ويمكنك أن تحاول ان تكون أكثر تحديدا في مصطلح (مصطلحات) البحث، ولكن التحديد الزائد قد لا يؤدي إلى الحصول على أي نتائج. وقد يؤدي البحث في كامل الكمبيوتر إلى العثور على الملف ولكنه سيستغرقك وقتا طويلا للبحث عنه في نتائج البحث!</a:t>
            </a:r>
            <a:endParaRPr lang="en-US" dirty="0"/>
          </a:p>
          <a:p>
            <a:r>
              <a:rPr lang="ar-SA" dirty="0"/>
              <a:t>ولحسن الحظ هناك عدة عمليات مختلفة يمكنك القيام بها لجعل أمور البحث أكثر كفاءة.</a:t>
            </a:r>
            <a:endParaRPr lang="en-US" dirty="0"/>
          </a:p>
        </p:txBody>
      </p:sp>
    </p:spTree>
    <p:extLst>
      <p:ext uri="{BB962C8B-B14F-4D97-AF65-F5344CB8AC3E}">
        <p14:creationId xmlns:p14="http://schemas.microsoft.com/office/powerpoint/2010/main" val="301057151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61999"/>
          </a:xfrm>
        </p:spPr>
        <p:txBody>
          <a:bodyPr vert="horz" anchor="b">
            <a:normAutofit/>
            <a:scene3d>
              <a:camera prst="orthographicFront"/>
              <a:lightRig rig="soft" dir="t"/>
            </a:scene3d>
            <a:sp3d prstMaterial="softEdge">
              <a:bevelT w="25400" h="25400"/>
            </a:sp3d>
          </a:bodyPr>
          <a:lstStyle/>
          <a:p>
            <a:r>
              <a:rPr lang="ar-SA" sz="2800" dirty="0">
                <a:effectLst/>
              </a:rPr>
              <a:t>إعداد خيارات البحث</a:t>
            </a:r>
            <a:endParaRPr lang="en-US" sz="2800" dirty="0">
              <a:effectLst/>
            </a:endParaRPr>
          </a:p>
        </p:txBody>
      </p:sp>
      <p:sp>
        <p:nvSpPr>
          <p:cNvPr id="3" name="Subtitle 2"/>
          <p:cNvSpPr>
            <a:spLocks noGrp="1"/>
          </p:cNvSpPr>
          <p:nvPr>
            <p:ph type="subTitle" idx="1"/>
          </p:nvPr>
        </p:nvSpPr>
        <p:spPr>
          <a:xfrm>
            <a:off x="685800" y="1143000"/>
            <a:ext cx="7772400" cy="3048000"/>
          </a:xfrm>
        </p:spPr>
        <p:txBody>
          <a:bodyPr>
            <a:normAutofit/>
          </a:bodyPr>
          <a:lstStyle/>
          <a:p>
            <a:r>
              <a:rPr lang="ar-SA" dirty="0"/>
              <a:t>لتحديد كيفية عمل أداة البحث بمزيد من التفصيل، قم بالنقر زر التنظيم ثم النقر على "خيارات المجلد والبحث:"</a:t>
            </a:r>
            <a:endParaRPr lang="en-US" dirty="0"/>
          </a:p>
        </p:txBody>
      </p:sp>
      <p:pic>
        <p:nvPicPr>
          <p:cNvPr id="5" name="صورة 53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88970" y="2209800"/>
            <a:ext cx="2766060" cy="2966085"/>
          </a:xfrm>
          <a:prstGeom prst="rect">
            <a:avLst/>
          </a:prstGeom>
          <a:noFill/>
          <a:ln>
            <a:noFill/>
          </a:ln>
        </p:spPr>
      </p:pic>
    </p:spTree>
    <p:extLst>
      <p:ext uri="{BB962C8B-B14F-4D97-AF65-F5344CB8AC3E}">
        <p14:creationId xmlns:p14="http://schemas.microsoft.com/office/powerpoint/2010/main" val="301057151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61999"/>
          </a:xfrm>
        </p:spPr>
        <p:txBody>
          <a:bodyPr vert="horz" anchor="b">
            <a:normAutofit fontScale="90000"/>
            <a:scene3d>
              <a:camera prst="orthographicFront"/>
              <a:lightRig rig="soft" dir="t"/>
            </a:scene3d>
            <a:sp3d prstMaterial="softEdge">
              <a:bevelT w="25400" h="25400"/>
            </a:sp3d>
          </a:bodyPr>
          <a:lstStyle/>
          <a:p>
            <a:r>
              <a:rPr lang="en-US" sz="2800" dirty="0">
                <a:effectLst/>
              </a:rPr>
              <a:t/>
            </a:r>
            <a:br>
              <a:rPr lang="en-US" sz="2800" dirty="0">
                <a:effectLst/>
              </a:rPr>
            </a:br>
            <a:r>
              <a:rPr lang="ar-SA" sz="2800" dirty="0">
                <a:effectLst/>
              </a:rPr>
              <a:t>الدرس 8-2: استخدام مستكشف ويندوز والمكتبات</a:t>
            </a:r>
            <a:endParaRPr lang="en-US" sz="2800" dirty="0">
              <a:effectLst/>
            </a:endParaRPr>
          </a:p>
        </p:txBody>
      </p:sp>
      <p:sp>
        <p:nvSpPr>
          <p:cNvPr id="3" name="Subtitle 2"/>
          <p:cNvSpPr>
            <a:spLocks noGrp="1"/>
          </p:cNvSpPr>
          <p:nvPr>
            <p:ph type="subTitle" idx="1"/>
          </p:nvPr>
        </p:nvSpPr>
        <p:spPr>
          <a:xfrm>
            <a:off x="685800" y="1143000"/>
            <a:ext cx="7772400" cy="3048000"/>
          </a:xfrm>
        </p:spPr>
        <p:txBody>
          <a:bodyPr>
            <a:normAutofit/>
          </a:bodyPr>
          <a:lstStyle/>
          <a:p>
            <a:r>
              <a:rPr lang="ar-SA" dirty="0"/>
              <a:t>إن مستكشف ويندوز عبارة عن برنامج يستخدم كمجلد للتنقل في الأجزاء المختلفة للكمبيوتر. ويمكنك باستخدام مستكشف ويندوز عرض التدرج الهرمي للملفات ونقل أعداد كبيرة من الملفات في آن واحد وأكثر من ذلك. </a:t>
            </a:r>
            <a:endParaRPr lang="en-US" dirty="0"/>
          </a:p>
          <a:p>
            <a:r>
              <a:rPr lang="ar-SA" dirty="0"/>
              <a:t>يجب أن تكون الآن على دراية بأساسيات مستكشف ويندوز، لذلك سنقوم في هذا الدرس بمراجعة المعلومات بشكل أكثر تفصيلا.</a:t>
            </a:r>
            <a:endParaRPr lang="en-US" dirty="0"/>
          </a:p>
        </p:txBody>
      </p:sp>
    </p:spTree>
    <p:extLst>
      <p:ext uri="{BB962C8B-B14F-4D97-AF65-F5344CB8AC3E}">
        <p14:creationId xmlns:p14="http://schemas.microsoft.com/office/powerpoint/2010/main" val="301057151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61999"/>
          </a:xfrm>
        </p:spPr>
        <p:txBody>
          <a:bodyPr vert="horz" anchor="b">
            <a:normAutofit/>
            <a:scene3d>
              <a:camera prst="orthographicFront"/>
              <a:lightRig rig="soft" dir="t"/>
            </a:scene3d>
            <a:sp3d prstMaterial="softEdge">
              <a:bevelT w="25400" h="25400"/>
            </a:sp3d>
          </a:bodyPr>
          <a:lstStyle/>
          <a:p>
            <a:r>
              <a:rPr lang="ar-SA" sz="2800" dirty="0">
                <a:effectLst/>
              </a:rPr>
              <a:t>تشغيل مستكشف </a:t>
            </a:r>
            <a:r>
              <a:rPr lang="ar-SA" sz="2800" dirty="0" smtClean="0">
                <a:effectLst/>
              </a:rPr>
              <a:t>ويندوز</a:t>
            </a:r>
            <a:endParaRPr lang="en-US" sz="2800" dirty="0">
              <a:effectLst/>
            </a:endParaRPr>
          </a:p>
        </p:txBody>
      </p:sp>
      <p:sp>
        <p:nvSpPr>
          <p:cNvPr id="3" name="Subtitle 2"/>
          <p:cNvSpPr>
            <a:spLocks noGrp="1"/>
          </p:cNvSpPr>
          <p:nvPr>
            <p:ph type="subTitle" idx="1"/>
          </p:nvPr>
        </p:nvSpPr>
        <p:spPr>
          <a:xfrm>
            <a:off x="685800" y="1143000"/>
            <a:ext cx="7772400" cy="3048000"/>
          </a:xfrm>
        </p:spPr>
        <p:txBody>
          <a:bodyPr>
            <a:normAutofit/>
          </a:bodyPr>
          <a:lstStyle/>
          <a:p>
            <a:r>
              <a:rPr lang="ar-SA" dirty="0"/>
              <a:t>يتم العثور على مستكشف ويندوز بالنقر على ابدأ     كافة البرامج     البرامج الملحقة        مستكشف ويندوز. وهو مرفق بشريط المهام بشكل افتراضي:</a:t>
            </a:r>
            <a:endParaRPr lang="en-US" dirty="0"/>
          </a:p>
        </p:txBody>
      </p:sp>
      <p:pic>
        <p:nvPicPr>
          <p:cNvPr id="5" name="صورة 53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4150" y="2251075"/>
            <a:ext cx="3695700" cy="2549525"/>
          </a:xfrm>
          <a:prstGeom prst="rect">
            <a:avLst/>
          </a:prstGeom>
          <a:noFill/>
          <a:ln>
            <a:noFill/>
          </a:ln>
        </p:spPr>
      </p:pic>
      <p:sp>
        <p:nvSpPr>
          <p:cNvPr id="6" name="رابط مستقيم 517"/>
          <p:cNvSpPr>
            <a:spLocks noChangeShapeType="1"/>
          </p:cNvSpPr>
          <p:nvPr/>
        </p:nvSpPr>
        <p:spPr bwMode="auto">
          <a:xfrm flipH="1">
            <a:off x="2895600" y="1371600"/>
            <a:ext cx="2286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رابط مستقيم 517"/>
          <p:cNvSpPr>
            <a:spLocks noChangeShapeType="1"/>
          </p:cNvSpPr>
          <p:nvPr/>
        </p:nvSpPr>
        <p:spPr bwMode="auto">
          <a:xfrm flipH="1">
            <a:off x="6246813" y="1828800"/>
            <a:ext cx="2286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10571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6762"/>
          </a:xfrm>
        </p:spPr>
        <p:txBody>
          <a:bodyPr>
            <a:normAutofit/>
          </a:bodyPr>
          <a:lstStyle/>
          <a:p>
            <a:r>
              <a:rPr lang="ar-SA" sz="2800" dirty="0">
                <a:effectLst/>
              </a:rPr>
              <a:t>استخدام شريط المهام</a:t>
            </a:r>
            <a:r>
              <a:rPr lang="ar-SA" sz="2800" b="0" dirty="0">
                <a:effectLst/>
              </a:rPr>
              <a:t> </a:t>
            </a:r>
            <a:endParaRPr lang="en-US" sz="2800" dirty="0">
              <a:effectLst/>
            </a:endParaRPr>
          </a:p>
        </p:txBody>
      </p:sp>
      <p:sp>
        <p:nvSpPr>
          <p:cNvPr id="3" name="Subtitle 2"/>
          <p:cNvSpPr>
            <a:spLocks noGrp="1"/>
          </p:cNvSpPr>
          <p:nvPr>
            <p:ph type="subTitle" idx="1"/>
          </p:nvPr>
        </p:nvSpPr>
        <p:spPr>
          <a:xfrm>
            <a:off x="685800" y="1219200"/>
            <a:ext cx="7772400" cy="4876800"/>
          </a:xfrm>
        </p:spPr>
        <p:txBody>
          <a:bodyPr>
            <a:normAutofit/>
          </a:bodyPr>
          <a:lstStyle/>
          <a:p>
            <a:r>
              <a:rPr lang="ar-JO" sz="2500" dirty="0"/>
              <a:t>يقع شريط المهام بين قائمة ابدأ وشريط النظام. وهنا تُعرض كافة البرامج والملفات والمجلدات المفتوحة</a:t>
            </a:r>
            <a:r>
              <a:rPr lang="ar-JO" sz="2500" dirty="0" smtClean="0"/>
              <a:t>.</a:t>
            </a:r>
            <a:endParaRPr lang="en-US" sz="2500" dirty="0" smtClean="0"/>
          </a:p>
          <a:p>
            <a:endParaRPr lang="en-US" sz="2500" dirty="0" smtClean="0"/>
          </a:p>
          <a:p>
            <a:r>
              <a:rPr lang="ar-JO" sz="2500" dirty="0"/>
              <a:t>وبشكل افتراضي، يتم عرض الرموز الثلاثة الموجود على يمين الصورة أعلاه. وهي من اليمين إلى اليسار الانترنت إكسبلورر 8 ومستكشف ويندوز و</a:t>
            </a:r>
            <a:r>
              <a:rPr lang="en-US" sz="2500" dirty="0"/>
              <a:t>Windows Media Player</a:t>
            </a:r>
            <a:r>
              <a:rPr lang="ar-JO" sz="2500" dirty="0"/>
              <a:t>. وهناك ثلاثة رموز لبرامج أخرى. ولاحظ أن رمز مستكشف ويندوز له حدان محيطان به يبينان وجود إطاري مستكشف ويندوز مفتوحين.</a:t>
            </a:r>
            <a:endParaRPr lang="en-US" sz="2500" dirty="0"/>
          </a:p>
          <a:p>
            <a:r>
              <a:rPr lang="ar-JO" sz="2500" dirty="0"/>
              <a:t>وإذا قمت بوضع مؤشر الماوس على رمز برنامج لا يعمل حاليا، سيظهر لك اسم البرنامج. </a:t>
            </a:r>
            <a:endParaRPr lang="en-US" sz="2500" dirty="0"/>
          </a:p>
        </p:txBody>
      </p:sp>
      <p:pic>
        <p:nvPicPr>
          <p:cNvPr id="6" name="صورة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2057400"/>
            <a:ext cx="5274310" cy="446405"/>
          </a:xfrm>
          <a:prstGeom prst="rect">
            <a:avLst/>
          </a:prstGeom>
          <a:noFill/>
          <a:ln>
            <a:noFill/>
          </a:ln>
        </p:spPr>
      </p:pic>
      <p:pic>
        <p:nvPicPr>
          <p:cNvPr id="7" name="صورة 3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5105400"/>
            <a:ext cx="1602740" cy="709295"/>
          </a:xfrm>
          <a:prstGeom prst="rect">
            <a:avLst/>
          </a:prstGeom>
          <a:noFill/>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61999"/>
          </a:xfrm>
        </p:spPr>
        <p:txBody>
          <a:bodyPr vert="horz" anchor="b">
            <a:normAutofit/>
            <a:scene3d>
              <a:camera prst="orthographicFront"/>
              <a:lightRig rig="soft" dir="t"/>
            </a:scene3d>
            <a:sp3d prstMaterial="softEdge">
              <a:bevelT w="25400" h="25400"/>
            </a:sp3d>
          </a:bodyPr>
          <a:lstStyle/>
          <a:p>
            <a:r>
              <a:rPr lang="ar-SA" sz="2800" dirty="0">
                <a:effectLst/>
              </a:rPr>
              <a:t>نظرة عامة على مستكشف ويندوز</a:t>
            </a:r>
            <a:endParaRPr lang="en-US" sz="2800" dirty="0">
              <a:effectLst/>
            </a:endParaRPr>
          </a:p>
        </p:txBody>
      </p:sp>
      <p:sp>
        <p:nvSpPr>
          <p:cNvPr id="3" name="Subtitle 2"/>
          <p:cNvSpPr>
            <a:spLocks noGrp="1"/>
          </p:cNvSpPr>
          <p:nvPr>
            <p:ph type="subTitle" idx="1"/>
          </p:nvPr>
        </p:nvSpPr>
        <p:spPr>
          <a:xfrm>
            <a:off x="685800" y="1143000"/>
            <a:ext cx="7772400" cy="3048000"/>
          </a:xfrm>
        </p:spPr>
        <p:txBody>
          <a:bodyPr>
            <a:normAutofit lnSpcReduction="10000"/>
          </a:bodyPr>
          <a:lstStyle/>
          <a:p>
            <a:r>
              <a:rPr lang="ar-SA" dirty="0"/>
              <a:t>تقع منطقة الأمر في الجزء العلوي من الإطار. ويوجد أيضاً أزرار للخف وللأمام وشريط العنوان الذي يُظهر المجلد الحالي أو محرك الأقراص الذي تقوم بعرضه والأوامر الاخرى التي تتغير وفقا للمحتوى الموجود في المجلد.</a:t>
            </a:r>
            <a:endParaRPr lang="en-US" dirty="0"/>
          </a:p>
          <a:p>
            <a:r>
              <a:rPr lang="ar-SA" dirty="0"/>
              <a:t> </a:t>
            </a:r>
            <a:endParaRPr lang="en-US" dirty="0"/>
          </a:p>
          <a:p>
            <a:r>
              <a:rPr lang="ar-SA" dirty="0"/>
              <a:t>على سبيل المثال عندما تقوم بفتح مستكشف ويندوز للمرة الأولى من خلال قائمة ابدأ أو شريط المهام فإن لديك خيار لإنشاء مكتبة جديدة:</a:t>
            </a:r>
            <a:endParaRPr lang="en-US" dirty="0"/>
          </a:p>
        </p:txBody>
      </p:sp>
      <p:pic>
        <p:nvPicPr>
          <p:cNvPr id="8" name="صورة 53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3886200"/>
            <a:ext cx="3039110" cy="1635125"/>
          </a:xfrm>
          <a:prstGeom prst="rect">
            <a:avLst/>
          </a:prstGeom>
          <a:noFill/>
          <a:ln>
            <a:noFill/>
          </a:ln>
        </p:spPr>
      </p:pic>
    </p:spTree>
    <p:extLst>
      <p:ext uri="{BB962C8B-B14F-4D97-AF65-F5344CB8AC3E}">
        <p14:creationId xmlns:p14="http://schemas.microsoft.com/office/powerpoint/2010/main" val="201606095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61999"/>
          </a:xfrm>
        </p:spPr>
        <p:txBody>
          <a:bodyPr vert="horz" anchor="b">
            <a:normAutofit/>
            <a:scene3d>
              <a:camera prst="orthographicFront"/>
              <a:lightRig rig="soft" dir="t"/>
            </a:scene3d>
            <a:sp3d prstMaterial="softEdge">
              <a:bevelT w="25400" h="25400"/>
            </a:sp3d>
          </a:bodyPr>
          <a:lstStyle/>
          <a:p>
            <a:r>
              <a:rPr lang="ar-SA" sz="2800" dirty="0">
                <a:effectLst/>
              </a:rPr>
              <a:t>خيارات العرض</a:t>
            </a:r>
            <a:endParaRPr lang="en-US" sz="2800" dirty="0">
              <a:effectLst/>
            </a:endParaRPr>
          </a:p>
        </p:txBody>
      </p:sp>
      <p:sp>
        <p:nvSpPr>
          <p:cNvPr id="3" name="Subtitle 2"/>
          <p:cNvSpPr>
            <a:spLocks noGrp="1"/>
          </p:cNvSpPr>
          <p:nvPr>
            <p:ph type="subTitle" idx="1"/>
          </p:nvPr>
        </p:nvSpPr>
        <p:spPr>
          <a:xfrm>
            <a:off x="685800" y="1143000"/>
            <a:ext cx="7772400" cy="3048000"/>
          </a:xfrm>
        </p:spPr>
        <p:txBody>
          <a:bodyPr>
            <a:normAutofit/>
          </a:bodyPr>
          <a:lstStyle/>
          <a:p>
            <a:r>
              <a:rPr lang="ar-SA" dirty="0"/>
              <a:t>يتيح ويندوز عرض معلومات الملف بمجموعة من الطرق. قم بتجربة هذه الخيارات عند عرض المجلد الذي يحتوي العديد من الملفات. لاستكشاف أوامر العرض انقر أمر "المزيد من الخيارات":</a:t>
            </a:r>
            <a:endParaRPr lang="en-US" dirty="0"/>
          </a:p>
        </p:txBody>
      </p:sp>
      <p:pic>
        <p:nvPicPr>
          <p:cNvPr id="8" name="صورة 55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6165" y="2756217"/>
            <a:ext cx="1931670" cy="1345565"/>
          </a:xfrm>
          <a:prstGeom prst="rect">
            <a:avLst/>
          </a:prstGeom>
          <a:noFill/>
          <a:ln>
            <a:noFill/>
          </a:ln>
        </p:spPr>
      </p:pic>
    </p:spTree>
    <p:extLst>
      <p:ext uri="{BB962C8B-B14F-4D97-AF65-F5344CB8AC3E}">
        <p14:creationId xmlns:p14="http://schemas.microsoft.com/office/powerpoint/2010/main" val="201606095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61999"/>
          </a:xfrm>
        </p:spPr>
        <p:txBody>
          <a:bodyPr vert="horz" anchor="b">
            <a:normAutofit/>
            <a:scene3d>
              <a:camera prst="orthographicFront"/>
              <a:lightRig rig="soft" dir="t"/>
            </a:scene3d>
            <a:sp3d prstMaterial="softEdge">
              <a:bevelT w="25400" h="25400"/>
            </a:sp3d>
          </a:bodyPr>
          <a:lstStyle/>
          <a:p>
            <a:r>
              <a:rPr lang="ar-SA" sz="2800" dirty="0">
                <a:effectLst/>
              </a:rPr>
              <a:t>إنشاء مكتبة جديدة</a:t>
            </a:r>
            <a:endParaRPr lang="en-US" sz="2800" dirty="0">
              <a:effectLst/>
            </a:endParaRPr>
          </a:p>
        </p:txBody>
      </p:sp>
      <p:sp>
        <p:nvSpPr>
          <p:cNvPr id="3" name="Subtitle 2"/>
          <p:cNvSpPr>
            <a:spLocks noGrp="1"/>
          </p:cNvSpPr>
          <p:nvPr>
            <p:ph type="subTitle" idx="1"/>
          </p:nvPr>
        </p:nvSpPr>
        <p:spPr>
          <a:xfrm>
            <a:off x="685800" y="1143000"/>
            <a:ext cx="7772400" cy="3048000"/>
          </a:xfrm>
        </p:spPr>
        <p:txBody>
          <a:bodyPr>
            <a:normAutofit/>
          </a:bodyPr>
          <a:lstStyle/>
          <a:p>
            <a:r>
              <a:rPr lang="ar-SA" dirty="0"/>
              <a:t>لإنشاء مكتبة جديدة افتح مستكشف ويندوز أو انقر على رابط المكتبات في جزء التنقل.</a:t>
            </a:r>
            <a:endParaRPr lang="en-US" dirty="0"/>
          </a:p>
          <a:p>
            <a:r>
              <a:rPr lang="ar-SA" dirty="0"/>
              <a:t>ثم انقر على أمر "مكتبة جديدة":</a:t>
            </a:r>
            <a:endParaRPr lang="en-US" dirty="0"/>
          </a:p>
        </p:txBody>
      </p:sp>
      <p:pic>
        <p:nvPicPr>
          <p:cNvPr id="8" name="صورة 55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5340" y="2594610"/>
            <a:ext cx="4973320" cy="1748790"/>
          </a:xfrm>
          <a:prstGeom prst="rect">
            <a:avLst/>
          </a:prstGeom>
          <a:noFill/>
          <a:ln>
            <a:noFill/>
          </a:ln>
        </p:spPr>
      </p:pic>
    </p:spTree>
    <p:extLst>
      <p:ext uri="{BB962C8B-B14F-4D97-AF65-F5344CB8AC3E}">
        <p14:creationId xmlns:p14="http://schemas.microsoft.com/office/powerpoint/2010/main" val="201606095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61999"/>
          </a:xfrm>
        </p:spPr>
        <p:txBody>
          <a:bodyPr vert="horz" anchor="b">
            <a:normAutofit fontScale="90000"/>
            <a:scene3d>
              <a:camera prst="orthographicFront"/>
              <a:lightRig rig="soft" dir="t"/>
            </a:scene3d>
            <a:sp3d prstMaterial="softEdge">
              <a:bevelT w="25400" h="25400"/>
            </a:sp3d>
          </a:bodyPr>
          <a:lstStyle/>
          <a:p>
            <a:r>
              <a:rPr lang="en-US" sz="2800" dirty="0">
                <a:effectLst/>
              </a:rPr>
              <a:t/>
            </a:r>
            <a:br>
              <a:rPr lang="en-US" sz="2800" dirty="0">
                <a:effectLst/>
              </a:rPr>
            </a:br>
            <a:r>
              <a:rPr lang="ar-SA" sz="2800" dirty="0">
                <a:effectLst/>
              </a:rPr>
              <a:t>الدرس 8-3: إدارة الملفات والمجلدات</a:t>
            </a:r>
            <a:endParaRPr lang="en-US" sz="2800" dirty="0">
              <a:effectLst/>
            </a:endParaRPr>
          </a:p>
        </p:txBody>
      </p:sp>
      <p:sp>
        <p:nvSpPr>
          <p:cNvPr id="3" name="Subtitle 2"/>
          <p:cNvSpPr>
            <a:spLocks noGrp="1"/>
          </p:cNvSpPr>
          <p:nvPr>
            <p:ph type="subTitle" idx="1"/>
          </p:nvPr>
        </p:nvSpPr>
        <p:spPr>
          <a:xfrm>
            <a:off x="685800" y="1143000"/>
            <a:ext cx="7772400" cy="3048000"/>
          </a:xfrm>
        </p:spPr>
        <p:txBody>
          <a:bodyPr>
            <a:normAutofit/>
          </a:bodyPr>
          <a:lstStyle/>
          <a:p>
            <a:r>
              <a:rPr lang="ar-SA" dirty="0"/>
              <a:t>يشمل عمل كل برنامج في الكمبيوتر قراءة ومعالجة التعليمات الموجودة في ملف ما. ومن البرامج الأساسية كبرنامج المفكرة وحتى برنامج ويندوز 7 نفسه،  فإن  كل شيء تفعله وتراه على الشاشة هو نتيجة المعلومات التي يتم قراءتها ومعالجتها في الملف. وسوف تستكشف في هذا الدرس مهام إدارة الملفات والمجلدات المختلفة. </a:t>
            </a:r>
            <a:endParaRPr lang="en-US" dirty="0"/>
          </a:p>
        </p:txBody>
      </p:sp>
    </p:spTree>
    <p:extLst>
      <p:ext uri="{BB962C8B-B14F-4D97-AF65-F5344CB8AC3E}">
        <p14:creationId xmlns:p14="http://schemas.microsoft.com/office/powerpoint/2010/main" val="269370586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61999"/>
          </a:xfrm>
        </p:spPr>
        <p:txBody>
          <a:bodyPr vert="horz" anchor="b">
            <a:normAutofit/>
            <a:scene3d>
              <a:camera prst="orthographicFront"/>
              <a:lightRig rig="soft" dir="t"/>
            </a:scene3d>
            <a:sp3d prstMaterial="softEdge">
              <a:bevelT w="25400" h="25400"/>
            </a:sp3d>
          </a:bodyPr>
          <a:lstStyle/>
          <a:p>
            <a:r>
              <a:rPr lang="ar-SA" sz="2800" dirty="0">
                <a:effectLst/>
              </a:rPr>
              <a:t>إنشاء وتسمية المجلدات</a:t>
            </a:r>
            <a:endParaRPr lang="en-US" sz="2800" dirty="0">
              <a:effectLst/>
            </a:endParaRPr>
          </a:p>
        </p:txBody>
      </p:sp>
      <p:sp>
        <p:nvSpPr>
          <p:cNvPr id="3" name="Subtitle 2"/>
          <p:cNvSpPr>
            <a:spLocks noGrp="1"/>
          </p:cNvSpPr>
          <p:nvPr>
            <p:ph type="subTitle" idx="1"/>
          </p:nvPr>
        </p:nvSpPr>
        <p:spPr>
          <a:xfrm>
            <a:off x="685800" y="1143000"/>
            <a:ext cx="7772400" cy="3048000"/>
          </a:xfrm>
        </p:spPr>
        <p:txBody>
          <a:bodyPr>
            <a:normAutofit/>
          </a:bodyPr>
          <a:lstStyle/>
          <a:p>
            <a:r>
              <a:rPr lang="ar-SA" dirty="0"/>
              <a:t>يمكنك إنشاء مجلد في أي مكان على جهاز الكمبيوتر بإحدى طريقتين. فإذا كنت تنشئ مجلدا جديداً على سطح المكتب أو في مجلد آخر، فما عليك سوى النقر بالزر الأيمن في مساحة فارغة والتأشير على خيار جديد وثم النقر على خيار مجلد (في رأس القائمة): </a:t>
            </a:r>
            <a:endParaRPr lang="en-US" dirty="0"/>
          </a:p>
        </p:txBody>
      </p:sp>
      <p:pic>
        <p:nvPicPr>
          <p:cNvPr id="5" name="صورة 56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6950" y="3048000"/>
            <a:ext cx="4610100" cy="2819400"/>
          </a:xfrm>
          <a:prstGeom prst="rect">
            <a:avLst/>
          </a:prstGeom>
          <a:noFill/>
          <a:ln>
            <a:noFill/>
          </a:ln>
        </p:spPr>
      </p:pic>
    </p:spTree>
    <p:extLst>
      <p:ext uri="{BB962C8B-B14F-4D97-AF65-F5344CB8AC3E}">
        <p14:creationId xmlns:p14="http://schemas.microsoft.com/office/powerpoint/2010/main" val="269370586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61999"/>
          </a:xfrm>
        </p:spPr>
        <p:txBody>
          <a:bodyPr vert="horz" anchor="b">
            <a:normAutofit/>
            <a:scene3d>
              <a:camera prst="orthographicFront"/>
              <a:lightRig rig="soft" dir="t"/>
            </a:scene3d>
            <a:sp3d prstMaterial="softEdge">
              <a:bevelT w="25400" h="25400"/>
            </a:sp3d>
          </a:bodyPr>
          <a:lstStyle/>
          <a:p>
            <a:r>
              <a:rPr lang="ar-SA" sz="2800" dirty="0">
                <a:effectLst/>
              </a:rPr>
              <a:t>إعادة التسمية وحذف المجلدات</a:t>
            </a:r>
            <a:endParaRPr lang="en-US" sz="2800" dirty="0">
              <a:effectLst/>
            </a:endParaRPr>
          </a:p>
        </p:txBody>
      </p:sp>
      <p:sp>
        <p:nvSpPr>
          <p:cNvPr id="3" name="Subtitle 2"/>
          <p:cNvSpPr>
            <a:spLocks noGrp="1"/>
          </p:cNvSpPr>
          <p:nvPr>
            <p:ph type="subTitle" idx="1"/>
          </p:nvPr>
        </p:nvSpPr>
        <p:spPr>
          <a:xfrm>
            <a:off x="685800" y="1143000"/>
            <a:ext cx="7772400" cy="3048000"/>
          </a:xfrm>
        </p:spPr>
        <p:txBody>
          <a:bodyPr>
            <a:normAutofit/>
          </a:bodyPr>
          <a:lstStyle/>
          <a:p>
            <a:r>
              <a:rPr lang="ar-SA" dirty="0"/>
              <a:t>يمكنك إعادة تسمية أو حذف المجلدات في أي وقت (ما لم تكن تريد حفظ شيء داخل مجلد تحاول حذفه- يحول ويندوز دون حصول هذا الخطأ). قم ببساطة بالنقر بالزر الأيمن على المجلد واختر إعادة التسمية أو الحذف. ويمكن القيام بهذا مع المجلدات الموجودة في مستكشف ويندوز، في مربع حوار حفظ، أو المجلدات الموجودة على سطح المكتب:</a:t>
            </a:r>
            <a:endParaRPr lang="en-US" dirty="0"/>
          </a:p>
        </p:txBody>
      </p:sp>
      <p:pic>
        <p:nvPicPr>
          <p:cNvPr id="5" name="صورة 56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8282" y="3505200"/>
            <a:ext cx="2602865" cy="2438400"/>
          </a:xfrm>
          <a:prstGeom prst="rect">
            <a:avLst/>
          </a:prstGeom>
          <a:noFill/>
          <a:ln>
            <a:noFill/>
          </a:ln>
        </p:spPr>
      </p:pic>
    </p:spTree>
    <p:extLst>
      <p:ext uri="{BB962C8B-B14F-4D97-AF65-F5344CB8AC3E}">
        <p14:creationId xmlns:p14="http://schemas.microsoft.com/office/powerpoint/2010/main" val="269370586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61999"/>
          </a:xfrm>
        </p:spPr>
        <p:txBody>
          <a:bodyPr vert="horz" anchor="b">
            <a:normAutofit/>
            <a:scene3d>
              <a:camera prst="orthographicFront"/>
              <a:lightRig rig="soft" dir="t"/>
            </a:scene3d>
            <a:sp3d prstMaterial="softEdge">
              <a:bevelT w="25400" h="25400"/>
            </a:sp3d>
          </a:bodyPr>
          <a:lstStyle/>
          <a:p>
            <a:r>
              <a:rPr lang="ar-SA" sz="2800" dirty="0">
                <a:effectLst/>
              </a:rPr>
              <a:t>إنشاء وتسمية الملفات</a:t>
            </a:r>
            <a:endParaRPr lang="en-US" sz="2800" dirty="0">
              <a:effectLst/>
            </a:endParaRPr>
          </a:p>
        </p:txBody>
      </p:sp>
      <p:sp>
        <p:nvSpPr>
          <p:cNvPr id="3" name="Subtitle 2"/>
          <p:cNvSpPr>
            <a:spLocks noGrp="1"/>
          </p:cNvSpPr>
          <p:nvPr>
            <p:ph type="subTitle" idx="1"/>
          </p:nvPr>
        </p:nvSpPr>
        <p:spPr>
          <a:xfrm>
            <a:off x="685800" y="1143000"/>
            <a:ext cx="7772400" cy="3048000"/>
          </a:xfrm>
        </p:spPr>
        <p:txBody>
          <a:bodyPr>
            <a:normAutofit/>
          </a:bodyPr>
          <a:lstStyle/>
          <a:p>
            <a:r>
              <a:rPr lang="ar-SA" dirty="0"/>
              <a:t>يعتبر إنشاء ملف أمرا سهلا ويشبه كثيرا إنشاء مجلد. إذا لم تكن تستخدم برنامج ما ولكنك تعرف انك تريد إنشاء مستند نصي جديد (يمكن استخدامه في برنامج المفكرة وغيره)، قم بالنقر بالزر الأيمن على مساحة فارغة من سطح المكتب أو في مربع حوار حفظ وقم بالتأشير على خيار جديد، ثم قم باختيار نوع الملف:</a:t>
            </a:r>
            <a:endParaRPr lang="en-US" dirty="0"/>
          </a:p>
        </p:txBody>
      </p:sp>
      <p:pic>
        <p:nvPicPr>
          <p:cNvPr id="6" name="صورة 56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8825" y="3352800"/>
            <a:ext cx="4706620" cy="2743200"/>
          </a:xfrm>
          <a:prstGeom prst="rect">
            <a:avLst/>
          </a:prstGeom>
          <a:noFill/>
          <a:ln>
            <a:noFill/>
          </a:ln>
        </p:spPr>
      </p:pic>
    </p:spTree>
    <p:extLst>
      <p:ext uri="{BB962C8B-B14F-4D97-AF65-F5344CB8AC3E}">
        <p14:creationId xmlns:p14="http://schemas.microsoft.com/office/powerpoint/2010/main" val="369099176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61999"/>
          </a:xfrm>
        </p:spPr>
        <p:txBody>
          <a:bodyPr vert="horz" anchor="b">
            <a:normAutofit/>
            <a:scene3d>
              <a:camera prst="orthographicFront"/>
              <a:lightRig rig="soft" dir="t"/>
            </a:scene3d>
            <a:sp3d prstMaterial="softEdge">
              <a:bevelT w="25400" h="25400"/>
            </a:sp3d>
          </a:bodyPr>
          <a:lstStyle/>
          <a:p>
            <a:r>
              <a:rPr lang="ar-SA" sz="2800" dirty="0">
                <a:effectLst/>
              </a:rPr>
              <a:t>إعادة تسمية وحذف الملفات</a:t>
            </a:r>
            <a:endParaRPr lang="en-US" sz="2800" dirty="0">
              <a:effectLst/>
            </a:endParaRPr>
          </a:p>
        </p:txBody>
      </p:sp>
      <p:sp>
        <p:nvSpPr>
          <p:cNvPr id="3" name="Subtitle 2"/>
          <p:cNvSpPr>
            <a:spLocks noGrp="1"/>
          </p:cNvSpPr>
          <p:nvPr>
            <p:ph type="subTitle" idx="1"/>
          </p:nvPr>
        </p:nvSpPr>
        <p:spPr>
          <a:xfrm>
            <a:off x="685800" y="1143000"/>
            <a:ext cx="7772400" cy="3048000"/>
          </a:xfrm>
        </p:spPr>
        <p:txBody>
          <a:bodyPr>
            <a:normAutofit/>
          </a:bodyPr>
          <a:lstStyle/>
          <a:p>
            <a:r>
              <a:rPr lang="ar-SA" dirty="0"/>
              <a:t>يمكنك إعادة تسمية أو حذف المجلدات في أي وقت (ما لم تكن تريد حفظ شيء داخل مجلد تحاول حذفه- يحول ويندوز دون حصول هذا الخطأ). قم ببساطة بالنقر بالزر الأيمن على المجلد واختر إعادة التسمية أو الحذف. ويمكن القيام بهذا مع المجلدات الموجودة في مستكشف ويندوز، في مربع حوار حفظ، أو المجلدات الموجودة على سطح المكتب:</a:t>
            </a:r>
            <a:endParaRPr lang="en-US" dirty="0"/>
          </a:p>
        </p:txBody>
      </p:sp>
      <p:pic>
        <p:nvPicPr>
          <p:cNvPr id="5" name="صورة 56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8282" y="3505200"/>
            <a:ext cx="2602865" cy="2438400"/>
          </a:xfrm>
          <a:prstGeom prst="rect">
            <a:avLst/>
          </a:prstGeom>
          <a:noFill/>
          <a:ln>
            <a:noFill/>
          </a:ln>
        </p:spPr>
      </p:pic>
    </p:spTree>
    <p:extLst>
      <p:ext uri="{BB962C8B-B14F-4D97-AF65-F5344CB8AC3E}">
        <p14:creationId xmlns:p14="http://schemas.microsoft.com/office/powerpoint/2010/main" val="369099176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61999"/>
          </a:xfrm>
        </p:spPr>
        <p:txBody>
          <a:bodyPr vert="horz" anchor="b">
            <a:normAutofit/>
            <a:scene3d>
              <a:camera prst="orthographicFront"/>
              <a:lightRig rig="soft" dir="t"/>
            </a:scene3d>
            <a:sp3d prstMaterial="softEdge">
              <a:bevelT w="25400" h="25400"/>
            </a:sp3d>
          </a:bodyPr>
          <a:lstStyle/>
          <a:p>
            <a:r>
              <a:rPr lang="ar-SA" sz="2800" dirty="0">
                <a:effectLst/>
              </a:rPr>
              <a:t>إعادة التسمية وحذف المجلدات</a:t>
            </a:r>
            <a:endParaRPr lang="en-US" sz="2800" dirty="0">
              <a:effectLst/>
            </a:endParaRPr>
          </a:p>
        </p:txBody>
      </p:sp>
      <p:sp>
        <p:nvSpPr>
          <p:cNvPr id="3" name="Subtitle 2"/>
          <p:cNvSpPr>
            <a:spLocks noGrp="1"/>
          </p:cNvSpPr>
          <p:nvPr>
            <p:ph type="subTitle" idx="1"/>
          </p:nvPr>
        </p:nvSpPr>
        <p:spPr>
          <a:xfrm>
            <a:off x="685800" y="1143000"/>
            <a:ext cx="7772400" cy="3048000"/>
          </a:xfrm>
        </p:spPr>
        <p:txBody>
          <a:bodyPr>
            <a:normAutofit/>
          </a:bodyPr>
          <a:lstStyle/>
          <a:p>
            <a:r>
              <a:rPr lang="ar-SA" dirty="0"/>
              <a:t>كما ظننت، يمكنك إعادة تسمية وحذف ملف ما كما هو الأمر بالنسبة للمجلدات. قم بالنقر بالزر الأيمن على الملف ثم انقر على الأمر المناسب. وتذكر انه لا يمكنك إعادة تسمية أو حذف ملف ما أثناء استخدامك له:</a:t>
            </a:r>
            <a:endParaRPr lang="en-US" dirty="0"/>
          </a:p>
        </p:txBody>
      </p:sp>
      <p:pic>
        <p:nvPicPr>
          <p:cNvPr id="6" name="صورة 56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2895600"/>
            <a:ext cx="2289175" cy="1855470"/>
          </a:xfrm>
          <a:prstGeom prst="rect">
            <a:avLst/>
          </a:prstGeom>
          <a:noFill/>
          <a:ln>
            <a:noFill/>
          </a:ln>
        </p:spPr>
      </p:pic>
    </p:spTree>
    <p:extLst>
      <p:ext uri="{BB962C8B-B14F-4D97-AF65-F5344CB8AC3E}">
        <p14:creationId xmlns:p14="http://schemas.microsoft.com/office/powerpoint/2010/main" val="369099176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61999"/>
          </a:xfrm>
        </p:spPr>
        <p:txBody>
          <a:bodyPr vert="horz" anchor="b">
            <a:normAutofit/>
            <a:scene3d>
              <a:camera prst="orthographicFront"/>
              <a:lightRig rig="soft" dir="t"/>
            </a:scene3d>
            <a:sp3d prstMaterial="softEdge">
              <a:bevelT w="25400" h="25400"/>
            </a:sp3d>
          </a:bodyPr>
          <a:lstStyle/>
          <a:p>
            <a:r>
              <a:rPr lang="ar-SA" sz="2800" dirty="0">
                <a:effectLst/>
              </a:rPr>
              <a:t>قص ونسخ ولصق الملفات والمجلدات</a:t>
            </a:r>
            <a:endParaRPr lang="en-US" sz="2800" dirty="0">
              <a:effectLst/>
            </a:endParaRPr>
          </a:p>
        </p:txBody>
      </p:sp>
      <p:sp>
        <p:nvSpPr>
          <p:cNvPr id="3" name="Subtitle 2"/>
          <p:cNvSpPr>
            <a:spLocks noGrp="1"/>
          </p:cNvSpPr>
          <p:nvPr>
            <p:ph type="subTitle" idx="1"/>
          </p:nvPr>
        </p:nvSpPr>
        <p:spPr>
          <a:xfrm>
            <a:off x="685800" y="1143000"/>
            <a:ext cx="7772400" cy="3048000"/>
          </a:xfrm>
        </p:spPr>
        <p:txBody>
          <a:bodyPr>
            <a:normAutofit fontScale="92500"/>
          </a:bodyPr>
          <a:lstStyle/>
          <a:p>
            <a:r>
              <a:rPr lang="ar-SA" dirty="0"/>
              <a:t>يمكن تقريبا قص ونسخ ولصق كل نوع من الملفات والمجلدات. وإذا لم تكن هذه الأوامر مألوفة بالفعل،  فإنها تستخدم بكثرة في العديد من البرامج.</a:t>
            </a:r>
            <a:endParaRPr lang="en-US" dirty="0"/>
          </a:p>
          <a:p>
            <a:r>
              <a:rPr lang="ar-SA" dirty="0"/>
              <a:t>يقوم أمر القص بإزالة المعلومات من موقع معين ويخزنه في جزء خاص من نظام التشغيل يسمى الحافظة. وتعتبر الحافظة مستودعا في الذاكرة يمكنه الاحتفاظ فقط بعنصر واحد، ولكن يمكن أن يكون هذا العنصر بأي حجم. وباستخدام عملية اللصق، فإنه من الممكن وضع العنصر الذي تم قصه في مكان آخر ولمرة واحدة. </a:t>
            </a:r>
            <a:endParaRPr lang="en-US" dirty="0"/>
          </a:p>
        </p:txBody>
      </p:sp>
    </p:spTree>
    <p:extLst>
      <p:ext uri="{BB962C8B-B14F-4D97-AF65-F5344CB8AC3E}">
        <p14:creationId xmlns:p14="http://schemas.microsoft.com/office/powerpoint/2010/main" val="1964457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6762"/>
          </a:xfrm>
        </p:spPr>
        <p:txBody>
          <a:bodyPr>
            <a:normAutofit/>
          </a:bodyPr>
          <a:lstStyle/>
          <a:p>
            <a:r>
              <a:rPr lang="ar-SA" sz="2800" dirty="0">
                <a:effectLst/>
              </a:rPr>
              <a:t>استخدام شريط النظام</a:t>
            </a:r>
            <a:r>
              <a:rPr lang="ar-SA" sz="2800" b="0" dirty="0">
                <a:effectLst/>
              </a:rPr>
              <a:t> </a:t>
            </a:r>
            <a:endParaRPr lang="en-US" sz="2800" dirty="0">
              <a:effectLst/>
            </a:endParaRPr>
          </a:p>
        </p:txBody>
      </p:sp>
      <p:sp>
        <p:nvSpPr>
          <p:cNvPr id="3" name="Subtitle 2"/>
          <p:cNvSpPr>
            <a:spLocks noGrp="1"/>
          </p:cNvSpPr>
          <p:nvPr>
            <p:ph type="subTitle" idx="1"/>
          </p:nvPr>
        </p:nvSpPr>
        <p:spPr>
          <a:xfrm>
            <a:off x="685800" y="1219200"/>
            <a:ext cx="7772400" cy="4876800"/>
          </a:xfrm>
        </p:spPr>
        <p:txBody>
          <a:bodyPr>
            <a:normAutofit/>
          </a:bodyPr>
          <a:lstStyle/>
          <a:p>
            <a:r>
              <a:rPr lang="ar-SA" sz="2400" dirty="0"/>
              <a:t>عند تسجيل الدخول لأول مرة إلى </a:t>
            </a:r>
            <a:r>
              <a:rPr lang="ar-JO" sz="2400" dirty="0"/>
              <a:t>ويندوز 7، فإن هناك بعض الخدمات وبرامج الخلفيات التي تبدأ من اجل توفير وظائف إضافية للكمبيوتر. ويكون لهذه البرامج بالعادة رمز في شريط النظام الموجود في الزاوية اليسرى في أسفل شاشتك بجانب الوقت </a:t>
            </a:r>
            <a:r>
              <a:rPr lang="ar-JO" sz="2400" dirty="0" smtClean="0"/>
              <a:t>والتاريخ</a:t>
            </a:r>
            <a:r>
              <a:rPr lang="ar-JO" sz="2400" dirty="0"/>
              <a:t>: </a:t>
            </a:r>
            <a:endParaRPr lang="en-US" sz="2400" dirty="0" smtClean="0"/>
          </a:p>
          <a:p>
            <a:endParaRPr lang="en-US" sz="2400" dirty="0"/>
          </a:p>
        </p:txBody>
      </p:sp>
      <p:pic>
        <p:nvPicPr>
          <p:cNvPr id="9" name="صورة 3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2895600"/>
            <a:ext cx="1755775" cy="572770"/>
          </a:xfrm>
          <a:prstGeom prst="rect">
            <a:avLst/>
          </a:prstGeom>
          <a:noFill/>
        </p:spPr>
      </p:pic>
    </p:spTree>
    <p:extLst>
      <p:ext uri="{BB962C8B-B14F-4D97-AF65-F5344CB8AC3E}">
        <p14:creationId xmlns:p14="http://schemas.microsoft.com/office/powerpoint/2010/main" val="2100548295"/>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61999"/>
          </a:xfrm>
        </p:spPr>
        <p:txBody>
          <a:bodyPr vert="horz" anchor="b">
            <a:normAutofit/>
            <a:scene3d>
              <a:camera prst="orthographicFront"/>
              <a:lightRig rig="soft" dir="t"/>
            </a:scene3d>
            <a:sp3d prstMaterial="softEdge">
              <a:bevelT w="25400" h="25400"/>
            </a:sp3d>
          </a:bodyPr>
          <a:lstStyle/>
          <a:p>
            <a:r>
              <a:rPr lang="en-US" sz="2800" dirty="0">
                <a:effectLst/>
              </a:rPr>
              <a:t> </a:t>
            </a:r>
            <a:r>
              <a:rPr lang="ar-SA" sz="2800" dirty="0" smtClean="0">
                <a:effectLst/>
              </a:rPr>
              <a:t>الدرس </a:t>
            </a:r>
            <a:r>
              <a:rPr lang="ar-SA" sz="2800" dirty="0">
                <a:effectLst/>
              </a:rPr>
              <a:t>8-4: إدارة الملفات المتقدمة</a:t>
            </a:r>
            <a:endParaRPr lang="en-US" sz="2800" dirty="0">
              <a:effectLst/>
            </a:endParaRPr>
          </a:p>
        </p:txBody>
      </p:sp>
      <p:sp>
        <p:nvSpPr>
          <p:cNvPr id="3" name="Subtitle 2"/>
          <p:cNvSpPr>
            <a:spLocks noGrp="1"/>
          </p:cNvSpPr>
          <p:nvPr>
            <p:ph type="subTitle" idx="1"/>
          </p:nvPr>
        </p:nvSpPr>
        <p:spPr>
          <a:xfrm>
            <a:off x="685800" y="1143000"/>
            <a:ext cx="7772400" cy="3048000"/>
          </a:xfrm>
        </p:spPr>
        <p:txBody>
          <a:bodyPr>
            <a:normAutofit/>
          </a:bodyPr>
          <a:lstStyle/>
          <a:p>
            <a:r>
              <a:rPr lang="ar-SA" dirty="0"/>
              <a:t>الآن وقد تعرفت على عملية إنشاء وإدارة الملفات والمجلدات. فقد آن الأوان لتعلم المزيد عن خلفية وظائفها. وسنتعامل في هذا الدرس الاخير مع خصائص الملفات والمجلدات وكيفية المشاركة بها ونسخ ملف على قرص مضغوط وسنقوم بتعريفك على موجه الأوامر.</a:t>
            </a:r>
            <a:endParaRPr lang="en-US" dirty="0"/>
          </a:p>
        </p:txBody>
      </p:sp>
    </p:spTree>
    <p:extLst>
      <p:ext uri="{BB962C8B-B14F-4D97-AF65-F5344CB8AC3E}">
        <p14:creationId xmlns:p14="http://schemas.microsoft.com/office/powerpoint/2010/main" val="196445729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61999"/>
          </a:xfrm>
        </p:spPr>
        <p:txBody>
          <a:bodyPr vert="horz" anchor="b">
            <a:normAutofit/>
            <a:scene3d>
              <a:camera prst="orthographicFront"/>
              <a:lightRig rig="soft" dir="t"/>
            </a:scene3d>
            <a:sp3d prstMaterial="softEdge">
              <a:bevelT w="25400" h="25400"/>
            </a:sp3d>
          </a:bodyPr>
          <a:lstStyle/>
          <a:p>
            <a:r>
              <a:rPr lang="ar-SA" sz="2800" dirty="0">
                <a:effectLst/>
              </a:rPr>
              <a:t>عرض خصائص الملف</a:t>
            </a:r>
            <a:endParaRPr lang="en-US" sz="2800" dirty="0">
              <a:effectLst/>
            </a:endParaRPr>
          </a:p>
        </p:txBody>
      </p:sp>
      <p:sp>
        <p:nvSpPr>
          <p:cNvPr id="3" name="Subtitle 2"/>
          <p:cNvSpPr>
            <a:spLocks noGrp="1"/>
          </p:cNvSpPr>
          <p:nvPr>
            <p:ph type="subTitle" idx="1"/>
          </p:nvPr>
        </p:nvSpPr>
        <p:spPr>
          <a:xfrm>
            <a:off x="685800" y="1143000"/>
            <a:ext cx="7772400" cy="3048000"/>
          </a:xfrm>
        </p:spPr>
        <p:txBody>
          <a:bodyPr>
            <a:normAutofit/>
          </a:bodyPr>
          <a:lstStyle/>
          <a:p>
            <a:r>
              <a:rPr lang="ar-SA" dirty="0"/>
              <a:t>يوجد لكل ملف خصائص. وتشمل هذه الخصائص تاريخ ووقت إنشاء الملف واسمه وكيفية عنونة الملف كقراءة فقط والمزيد من ذلك. يمكنك عرض خصائص ملف ما بالنقر بالزر الأيمن عليه والنقر على خصائص:</a:t>
            </a:r>
            <a:endParaRPr lang="en-US" dirty="0"/>
          </a:p>
        </p:txBody>
      </p:sp>
      <p:pic>
        <p:nvPicPr>
          <p:cNvPr id="5" name="صورة 57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1507" y="2842260"/>
            <a:ext cx="2800985" cy="1577340"/>
          </a:xfrm>
          <a:prstGeom prst="rect">
            <a:avLst/>
          </a:prstGeom>
          <a:noFill/>
          <a:ln>
            <a:noFill/>
          </a:ln>
        </p:spPr>
      </p:pic>
    </p:spTree>
    <p:extLst>
      <p:ext uri="{BB962C8B-B14F-4D97-AF65-F5344CB8AC3E}">
        <p14:creationId xmlns:p14="http://schemas.microsoft.com/office/powerpoint/2010/main" val="196445729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61999"/>
          </a:xfrm>
        </p:spPr>
        <p:txBody>
          <a:bodyPr vert="horz" anchor="b">
            <a:normAutofit/>
            <a:scene3d>
              <a:camera prst="orthographicFront"/>
              <a:lightRig rig="soft" dir="t"/>
            </a:scene3d>
            <a:sp3d prstMaterial="softEdge">
              <a:bevelT w="25400" h="25400"/>
            </a:sp3d>
          </a:bodyPr>
          <a:lstStyle/>
          <a:p>
            <a:r>
              <a:rPr lang="ar-SA" sz="2800" dirty="0">
                <a:effectLst/>
              </a:rPr>
              <a:t>عرض خصائص المجلد</a:t>
            </a:r>
            <a:endParaRPr lang="en-US" sz="2800" dirty="0">
              <a:effectLst/>
            </a:endParaRPr>
          </a:p>
        </p:txBody>
      </p:sp>
      <p:sp>
        <p:nvSpPr>
          <p:cNvPr id="3" name="Subtitle 2"/>
          <p:cNvSpPr>
            <a:spLocks noGrp="1"/>
          </p:cNvSpPr>
          <p:nvPr>
            <p:ph type="subTitle" idx="1"/>
          </p:nvPr>
        </p:nvSpPr>
        <p:spPr>
          <a:xfrm>
            <a:off x="685800" y="1143000"/>
            <a:ext cx="7772400" cy="3048000"/>
          </a:xfrm>
        </p:spPr>
        <p:txBody>
          <a:bodyPr>
            <a:normAutofit/>
          </a:bodyPr>
          <a:lstStyle/>
          <a:p>
            <a:r>
              <a:rPr lang="ar-SA" dirty="0"/>
              <a:t>يوجد للمجلدات كما للملفات خصائص أيضاً. ولعرض خصائص مجلد ما، قم بالنقر بالزر الأيمن على المجلد ثم انقر على خصائص:</a:t>
            </a:r>
            <a:endParaRPr lang="en-US" dirty="0"/>
          </a:p>
        </p:txBody>
      </p:sp>
      <p:pic>
        <p:nvPicPr>
          <p:cNvPr id="6" name="صورة 57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6300" y="2408555"/>
            <a:ext cx="2311400" cy="2040890"/>
          </a:xfrm>
          <a:prstGeom prst="rect">
            <a:avLst/>
          </a:prstGeom>
          <a:noFill/>
          <a:ln>
            <a:noFill/>
          </a:ln>
        </p:spPr>
      </p:pic>
    </p:spTree>
    <p:extLst>
      <p:ext uri="{BB962C8B-B14F-4D97-AF65-F5344CB8AC3E}">
        <p14:creationId xmlns:p14="http://schemas.microsoft.com/office/powerpoint/2010/main" val="258995578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61999"/>
          </a:xfrm>
        </p:spPr>
        <p:txBody>
          <a:bodyPr vert="horz" anchor="b">
            <a:normAutofit/>
            <a:scene3d>
              <a:camera prst="orthographicFront"/>
              <a:lightRig rig="soft" dir="t"/>
            </a:scene3d>
            <a:sp3d prstMaterial="softEdge">
              <a:bevelT w="25400" h="25400"/>
            </a:sp3d>
          </a:bodyPr>
          <a:lstStyle/>
          <a:p>
            <a:r>
              <a:rPr lang="ar-SA" sz="2800" dirty="0">
                <a:effectLst/>
              </a:rPr>
              <a:t>المشاركة بملف أو مجلد</a:t>
            </a:r>
            <a:endParaRPr lang="en-US" sz="2800" dirty="0">
              <a:effectLst/>
            </a:endParaRPr>
          </a:p>
        </p:txBody>
      </p:sp>
      <p:sp>
        <p:nvSpPr>
          <p:cNvPr id="3" name="Subtitle 2"/>
          <p:cNvSpPr>
            <a:spLocks noGrp="1"/>
          </p:cNvSpPr>
          <p:nvPr>
            <p:ph type="subTitle" idx="1"/>
          </p:nvPr>
        </p:nvSpPr>
        <p:spPr>
          <a:xfrm>
            <a:off x="685800" y="1143000"/>
            <a:ext cx="7772400" cy="3048000"/>
          </a:xfrm>
        </p:spPr>
        <p:txBody>
          <a:bodyPr>
            <a:normAutofit/>
          </a:bodyPr>
          <a:lstStyle/>
          <a:p>
            <a:r>
              <a:rPr lang="ar-SA" dirty="0"/>
              <a:t>يسمح لك ويندوز 7 بمشاركة ملف ما مع مستخدمين آخرين للكمبيوتر المحلي أو مع شخص آخر عبر شبكة من الحواسيب، بما في ذلك الانترنت. وللمشاركة بملف معين، قم بالنقر بالزر الأيمن على الملف وانقر على "مشاركة مع":</a:t>
            </a:r>
            <a:endParaRPr lang="en-US" dirty="0"/>
          </a:p>
        </p:txBody>
      </p:sp>
      <p:pic>
        <p:nvPicPr>
          <p:cNvPr id="6" name="صورة 57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1300" y="3048000"/>
            <a:ext cx="3335020" cy="2247265"/>
          </a:xfrm>
          <a:prstGeom prst="rect">
            <a:avLst/>
          </a:prstGeom>
          <a:noFill/>
          <a:ln>
            <a:noFill/>
          </a:ln>
        </p:spPr>
      </p:pic>
    </p:spTree>
    <p:extLst>
      <p:ext uri="{BB962C8B-B14F-4D97-AF65-F5344CB8AC3E}">
        <p14:creationId xmlns:p14="http://schemas.microsoft.com/office/powerpoint/2010/main" val="258995578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61999"/>
          </a:xfrm>
        </p:spPr>
        <p:txBody>
          <a:bodyPr vert="horz" anchor="b">
            <a:normAutofit/>
            <a:scene3d>
              <a:camera prst="orthographicFront"/>
              <a:lightRig rig="soft" dir="t"/>
            </a:scene3d>
            <a:sp3d prstMaterial="softEdge">
              <a:bevelT w="25400" h="25400"/>
            </a:sp3d>
          </a:bodyPr>
          <a:lstStyle/>
          <a:p>
            <a:r>
              <a:rPr lang="ar-SA" sz="2800" dirty="0">
                <a:effectLst/>
              </a:rPr>
              <a:t>نسخ ملفات او مجلد او ايزو </a:t>
            </a:r>
            <a:endParaRPr lang="en-US" sz="2800" dirty="0">
              <a:effectLst/>
            </a:endParaRPr>
          </a:p>
        </p:txBody>
      </p:sp>
      <p:sp>
        <p:nvSpPr>
          <p:cNvPr id="3" name="Subtitle 2"/>
          <p:cNvSpPr>
            <a:spLocks noGrp="1"/>
          </p:cNvSpPr>
          <p:nvPr>
            <p:ph type="subTitle" idx="1"/>
          </p:nvPr>
        </p:nvSpPr>
        <p:spPr>
          <a:xfrm>
            <a:off x="685800" y="1143000"/>
            <a:ext cx="7772400" cy="3048000"/>
          </a:xfrm>
        </p:spPr>
        <p:txBody>
          <a:bodyPr>
            <a:normAutofit fontScale="92500" lnSpcReduction="10000"/>
          </a:bodyPr>
          <a:lstStyle/>
          <a:p>
            <a:r>
              <a:rPr lang="ar-SA" dirty="0"/>
              <a:t>نحن نعلم أنه يمكننا نسخ أي نوع ملف قابل للتسجيل على قرص مضغوط أو قرص </a:t>
            </a:r>
            <a:r>
              <a:rPr lang="en-US" dirty="0"/>
              <a:t>DVD</a:t>
            </a:r>
            <a:r>
              <a:rPr lang="ar-SA" dirty="0"/>
              <a:t>. افترض أنك تريد عمل نسخة ورقية من كافة العناصر الموجودة في مجلد المستندات الخاص بك. افتح المجلد لعرض كافة الملفات ثم قم بالنقر على أمر النسخ على الأقراص المضغوطة:</a:t>
            </a:r>
            <a:endParaRPr lang="en-US" dirty="0"/>
          </a:p>
          <a:p>
            <a:r>
              <a:rPr lang="ar-SA" dirty="0"/>
              <a:t>نعرف انه يمكننا نسخ أي نوع ملف على قرص مضغوط يمكن التسجيل عليه أو قرص </a:t>
            </a:r>
            <a:r>
              <a:rPr lang="en-US" dirty="0"/>
              <a:t>DVD</a:t>
            </a:r>
            <a:r>
              <a:rPr lang="ar-SA" dirty="0"/>
              <a:t>. تخيل انك تريد عمل نسخة صلبة من كافة العناصر الموجودة في مجلد المستندات. قم بفتح المجلد لعرض كافة الملفات ثم انقر على أمر النسخ على أقراص مضغوطة:</a:t>
            </a:r>
            <a:endParaRPr lang="en-US" dirty="0"/>
          </a:p>
        </p:txBody>
      </p:sp>
    </p:spTree>
    <p:extLst>
      <p:ext uri="{BB962C8B-B14F-4D97-AF65-F5344CB8AC3E}">
        <p14:creationId xmlns:p14="http://schemas.microsoft.com/office/powerpoint/2010/main" val="132408461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61999"/>
          </a:xfrm>
        </p:spPr>
        <p:txBody>
          <a:bodyPr vert="horz" anchor="b">
            <a:normAutofit/>
            <a:scene3d>
              <a:camera prst="orthographicFront"/>
              <a:lightRig rig="soft" dir="t"/>
            </a:scene3d>
            <a:sp3d prstMaterial="softEdge">
              <a:bevelT w="25400" h="25400"/>
            </a:sp3d>
          </a:bodyPr>
          <a:lstStyle/>
          <a:p>
            <a:r>
              <a:rPr lang="ar-SA" sz="2800" dirty="0">
                <a:effectLst/>
              </a:rPr>
              <a:t>طباعة ملف</a:t>
            </a:r>
            <a:endParaRPr lang="en-US" sz="2800" dirty="0">
              <a:effectLst/>
            </a:endParaRPr>
          </a:p>
        </p:txBody>
      </p:sp>
      <p:sp>
        <p:nvSpPr>
          <p:cNvPr id="3" name="Subtitle 2"/>
          <p:cNvSpPr>
            <a:spLocks noGrp="1"/>
          </p:cNvSpPr>
          <p:nvPr>
            <p:ph type="subTitle" idx="1"/>
          </p:nvPr>
        </p:nvSpPr>
        <p:spPr>
          <a:xfrm>
            <a:off x="685800" y="1143000"/>
            <a:ext cx="7772400" cy="3048000"/>
          </a:xfrm>
        </p:spPr>
        <p:txBody>
          <a:bodyPr>
            <a:normAutofit/>
          </a:bodyPr>
          <a:lstStyle/>
          <a:p>
            <a:r>
              <a:rPr lang="ar-SA" dirty="0"/>
              <a:t>تملك العديد من البرامج القدرة على طباعة الملف الذي تعمل عليه. ويختلف مربع حوار طباعة عن غيره في كل برنامج فلكل طابعة مواصفات مختلفة. ومع ذلك، فإن العديد من مربعات حوار الطباعة لها ميزات متشابهة. ولنلق نظرة على مربع حوار طباعة في برنامج الدفتر:</a:t>
            </a:r>
            <a:endParaRPr lang="en-US" dirty="0"/>
          </a:p>
        </p:txBody>
      </p:sp>
      <p:pic>
        <p:nvPicPr>
          <p:cNvPr id="5" name="صورة 58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1921" y="2971800"/>
            <a:ext cx="3723005" cy="2895600"/>
          </a:xfrm>
          <a:prstGeom prst="rect">
            <a:avLst/>
          </a:prstGeom>
          <a:noFill/>
          <a:ln>
            <a:noFill/>
          </a:ln>
        </p:spPr>
      </p:pic>
    </p:spTree>
    <p:extLst>
      <p:ext uri="{BB962C8B-B14F-4D97-AF65-F5344CB8AC3E}">
        <p14:creationId xmlns:p14="http://schemas.microsoft.com/office/powerpoint/2010/main" val="132408461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61999"/>
          </a:xfrm>
        </p:spPr>
        <p:txBody>
          <a:bodyPr vert="horz" anchor="b">
            <a:normAutofit/>
            <a:scene3d>
              <a:camera prst="orthographicFront"/>
              <a:lightRig rig="soft" dir="t"/>
            </a:scene3d>
            <a:sp3d prstMaterial="softEdge">
              <a:bevelT w="25400" h="25400"/>
            </a:sp3d>
          </a:bodyPr>
          <a:lstStyle/>
          <a:p>
            <a:r>
              <a:rPr lang="ar-SA" sz="2800" dirty="0">
                <a:effectLst/>
              </a:rPr>
              <a:t>استخدام موجه الأوامر</a:t>
            </a:r>
            <a:endParaRPr lang="en-US" sz="2800" dirty="0">
              <a:effectLst/>
            </a:endParaRPr>
          </a:p>
        </p:txBody>
      </p:sp>
      <p:sp>
        <p:nvSpPr>
          <p:cNvPr id="3" name="Subtitle 2"/>
          <p:cNvSpPr>
            <a:spLocks noGrp="1"/>
          </p:cNvSpPr>
          <p:nvPr>
            <p:ph type="subTitle" idx="1"/>
          </p:nvPr>
        </p:nvSpPr>
        <p:spPr>
          <a:xfrm>
            <a:off x="685800" y="1143000"/>
            <a:ext cx="7772400" cy="3048000"/>
          </a:xfrm>
        </p:spPr>
        <p:txBody>
          <a:bodyPr>
            <a:normAutofit/>
          </a:bodyPr>
          <a:lstStyle/>
          <a:p>
            <a:r>
              <a:rPr lang="ar-SA" dirty="0"/>
              <a:t>لاستخدام موجه الأوامر، انقر على ابدأ        كافة البرامج        البرامج الملحقة      موجه الأوامر </a:t>
            </a:r>
            <a:endParaRPr lang="en-US" dirty="0"/>
          </a:p>
        </p:txBody>
      </p:sp>
      <p:pic>
        <p:nvPicPr>
          <p:cNvPr id="6" name="صورة 58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9902" y="2259330"/>
            <a:ext cx="3084195" cy="3303270"/>
          </a:xfrm>
          <a:prstGeom prst="rect">
            <a:avLst/>
          </a:prstGeom>
          <a:noFill/>
          <a:ln>
            <a:noFill/>
          </a:ln>
        </p:spPr>
      </p:pic>
      <p:sp>
        <p:nvSpPr>
          <p:cNvPr id="4" name="رابط مستقيم 520"/>
          <p:cNvSpPr>
            <a:spLocks noChangeShapeType="1"/>
          </p:cNvSpPr>
          <p:nvPr/>
        </p:nvSpPr>
        <p:spPr bwMode="auto">
          <a:xfrm flipH="1">
            <a:off x="3819525" y="1447800"/>
            <a:ext cx="3429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رابط مستقيم 520"/>
          <p:cNvSpPr>
            <a:spLocks noChangeShapeType="1"/>
          </p:cNvSpPr>
          <p:nvPr/>
        </p:nvSpPr>
        <p:spPr bwMode="auto">
          <a:xfrm flipH="1">
            <a:off x="1752600" y="1447800"/>
            <a:ext cx="3429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رابط مستقيم 520"/>
          <p:cNvSpPr>
            <a:spLocks noChangeShapeType="1"/>
          </p:cNvSpPr>
          <p:nvPr/>
        </p:nvSpPr>
        <p:spPr bwMode="auto">
          <a:xfrm flipH="1">
            <a:off x="6324600" y="1828800"/>
            <a:ext cx="3429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48423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686762"/>
          </a:xfrm>
        </p:spPr>
        <p:txBody>
          <a:bodyPr>
            <a:normAutofit/>
          </a:bodyPr>
          <a:lstStyle/>
          <a:p>
            <a:pPr algn="ctr"/>
            <a:r>
              <a:rPr lang="ar-SA" sz="3200" dirty="0" smtClean="0"/>
              <a:t>الدرس 1-4: </a:t>
            </a:r>
            <a:r>
              <a:rPr lang="ar-SA" sz="3200" dirty="0">
                <a:effectLst/>
              </a:rPr>
              <a:t>الخروج من ويندوز 7</a:t>
            </a:r>
            <a:endParaRPr lang="ar-SA" sz="3200" dirty="0"/>
          </a:p>
        </p:txBody>
      </p:sp>
      <p:sp>
        <p:nvSpPr>
          <p:cNvPr id="3" name="Subtitle 2"/>
          <p:cNvSpPr>
            <a:spLocks noGrp="1"/>
          </p:cNvSpPr>
          <p:nvPr>
            <p:ph type="subTitle" idx="1"/>
          </p:nvPr>
        </p:nvSpPr>
        <p:spPr>
          <a:xfrm>
            <a:off x="685800" y="1219200"/>
            <a:ext cx="7772400" cy="2590800"/>
          </a:xfrm>
        </p:spPr>
        <p:txBody>
          <a:bodyPr>
            <a:normAutofit/>
          </a:bodyPr>
          <a:lstStyle/>
          <a:p>
            <a:r>
              <a:rPr lang="ar-JO" dirty="0"/>
              <a:t>عندما تنتهي من عملك اليومي أو عند الانتهاء من استخدام الكمبيوتر، فإنه من الجيد إيقاف عمل جهاز الكمبيوتر وتوفير الطاقة. ويوفر ويندوز 7 بعض الخيارات الجيدة إلى جانب إيقاف تشغيل الكمبيوتر ببساطة، والتي سوف نستكشفها في هذا الدرس.</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762000"/>
          </a:xfrm>
        </p:spPr>
        <p:txBody>
          <a:bodyPr>
            <a:normAutofit/>
          </a:bodyPr>
          <a:lstStyle/>
          <a:p>
            <a:r>
              <a:rPr lang="ar-SA" sz="2800" dirty="0">
                <a:effectLst/>
              </a:rPr>
              <a:t>خيارات إيقاف التشغيل</a:t>
            </a:r>
            <a:endParaRPr lang="en-US" sz="2800" dirty="0">
              <a:effectLst/>
            </a:endParaRPr>
          </a:p>
        </p:txBody>
      </p:sp>
      <p:sp>
        <p:nvSpPr>
          <p:cNvPr id="3" name="Subtitle 2"/>
          <p:cNvSpPr>
            <a:spLocks noGrp="1"/>
          </p:cNvSpPr>
          <p:nvPr>
            <p:ph type="subTitle" idx="1"/>
          </p:nvPr>
        </p:nvSpPr>
        <p:spPr>
          <a:xfrm>
            <a:off x="685800" y="1066800"/>
            <a:ext cx="7772400" cy="4953000"/>
          </a:xfrm>
        </p:spPr>
        <p:txBody>
          <a:bodyPr/>
          <a:lstStyle/>
          <a:p>
            <a:r>
              <a:rPr lang="ar-JO" dirty="0"/>
              <a:t>هناك خياران مختلفان لإيقاف تشغيل الكمبيوتر في قائمة </a:t>
            </a:r>
            <a:r>
              <a:rPr lang="ar-JO" b="1" dirty="0"/>
              <a:t>ابدأ</a:t>
            </a:r>
            <a:r>
              <a:rPr lang="ar-JO" dirty="0"/>
              <a:t>:</a:t>
            </a:r>
            <a:endParaRPr lang="en-US" dirty="0"/>
          </a:p>
        </p:txBody>
      </p:sp>
      <p:pic>
        <p:nvPicPr>
          <p:cNvPr id="5" name="صورة 3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1828800"/>
            <a:ext cx="2308860" cy="1487805"/>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838199"/>
          </a:xfrm>
        </p:spPr>
        <p:txBody>
          <a:bodyPr/>
          <a:lstStyle/>
          <a:p>
            <a:pPr algn="ctr"/>
            <a:r>
              <a:rPr lang="ar-JO" u="sng" dirty="0"/>
              <a:t>القسم 1: </a:t>
            </a:r>
            <a:r>
              <a:rPr lang="ar-SA" dirty="0">
                <a:effectLst/>
              </a:rPr>
              <a:t>الشروع في العمل</a:t>
            </a:r>
            <a:endParaRPr lang="ar-SA" u="sng" dirty="0"/>
          </a:p>
        </p:txBody>
      </p:sp>
      <p:sp>
        <p:nvSpPr>
          <p:cNvPr id="3" name="Subtitle 2"/>
          <p:cNvSpPr>
            <a:spLocks noGrp="1"/>
          </p:cNvSpPr>
          <p:nvPr>
            <p:ph type="subTitle" idx="1"/>
          </p:nvPr>
        </p:nvSpPr>
        <p:spPr>
          <a:xfrm>
            <a:off x="685800" y="1219200"/>
            <a:ext cx="8153400" cy="2971800"/>
          </a:xfrm>
        </p:spPr>
        <p:txBody>
          <a:bodyPr>
            <a:normAutofit/>
          </a:bodyPr>
          <a:lstStyle/>
          <a:p>
            <a:pPr marL="457200" lvl="0" indent="-457200">
              <a:buFont typeface="Arial" pitchFamily="34" charset="0"/>
              <a:buChar char="•"/>
            </a:pPr>
            <a:r>
              <a:rPr lang="ar-JO" dirty="0"/>
              <a:t>التعرف على الفرق بين إصدارات ويندوز </a:t>
            </a:r>
            <a:endParaRPr lang="en-US" dirty="0"/>
          </a:p>
          <a:p>
            <a:pPr marL="457200" lvl="0" indent="-457200">
              <a:buFont typeface="Arial" pitchFamily="34" charset="0"/>
              <a:buChar char="•"/>
            </a:pPr>
            <a:r>
              <a:rPr lang="ar-JO" dirty="0"/>
              <a:t>تسجيل الدخول </a:t>
            </a:r>
            <a:endParaRPr lang="en-US" dirty="0"/>
          </a:p>
          <a:p>
            <a:pPr marL="457200" indent="-457200">
              <a:buFont typeface="Arial" pitchFamily="34" charset="0"/>
              <a:buChar char="•"/>
            </a:pPr>
            <a:r>
              <a:rPr lang="ar-JO" dirty="0"/>
              <a:t>التعرف على أجزاء سطح المكتب </a:t>
            </a:r>
            <a:endParaRPr lang="ar-SA"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86762"/>
          </a:xfrm>
        </p:spPr>
        <p:txBody>
          <a:bodyPr>
            <a:normAutofit/>
          </a:bodyPr>
          <a:lstStyle/>
          <a:p>
            <a:r>
              <a:rPr lang="ar-SA" sz="3200" dirty="0">
                <a:effectLst/>
              </a:rPr>
              <a:t>تسجيل الخروج من الكمبيوتر</a:t>
            </a:r>
            <a:endParaRPr lang="en-US" sz="3200" dirty="0">
              <a:effectLst/>
            </a:endParaRPr>
          </a:p>
        </p:txBody>
      </p:sp>
      <p:sp>
        <p:nvSpPr>
          <p:cNvPr id="3" name="Subtitle 2"/>
          <p:cNvSpPr>
            <a:spLocks noGrp="1"/>
          </p:cNvSpPr>
          <p:nvPr>
            <p:ph type="subTitle" idx="1"/>
          </p:nvPr>
        </p:nvSpPr>
        <p:spPr>
          <a:xfrm>
            <a:off x="685800" y="1066800"/>
            <a:ext cx="7772400" cy="4953000"/>
          </a:xfrm>
        </p:spPr>
        <p:txBody>
          <a:bodyPr/>
          <a:lstStyle/>
          <a:p>
            <a:r>
              <a:rPr lang="ar-JO" dirty="0"/>
              <a:t>يسمح تسجيل الخروج من الكمبيوتر لمستخدم آخر بتشغيل الكمبيوتر من خلال حسابه الخاص. وذكرنا سابقا أن برنامج ويندوز له القدرة على تخزين البيانات والإعدادات للعديد من المستخدمين بحيث يستطيع مستخدم معين تسجيل الدخول والقيام بعمله وتسجيل الخروج ومن ثم يستطيع مستخدم آخر تسجيل الدخول بحساب مختلف والقيام بعمله. </a:t>
            </a:r>
            <a:endParaRPr lang="en-US" dirty="0"/>
          </a:p>
          <a:p>
            <a:r>
              <a:rPr lang="ar-JO" dirty="0"/>
              <a:t>ومن اجل تسجيل الخروج، انقر على زر ابدأ وقم بالتأشير على رمز (&gt;) بجانب زر إيقاف التشغيل ومن ثم النقر على خيار تسجيل الخروج:</a:t>
            </a:r>
            <a:endParaRPr lang="en-US" dirty="0"/>
          </a:p>
        </p:txBody>
      </p:sp>
      <p:pic>
        <p:nvPicPr>
          <p:cNvPr id="5" name="صورة 2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4343400"/>
            <a:ext cx="2978785" cy="14986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62001"/>
          </a:xfrm>
        </p:spPr>
        <p:txBody>
          <a:bodyPr>
            <a:normAutofit/>
          </a:bodyPr>
          <a:lstStyle/>
          <a:p>
            <a:r>
              <a:rPr lang="ar-SA" sz="2800" dirty="0">
                <a:effectLst/>
              </a:rPr>
              <a:t>إعادة تشغيل الكمبيوتر</a:t>
            </a:r>
            <a:endParaRPr lang="en-US" sz="2800" dirty="0">
              <a:effectLst/>
            </a:endParaRPr>
          </a:p>
        </p:txBody>
      </p:sp>
      <p:sp>
        <p:nvSpPr>
          <p:cNvPr id="3" name="Subtitle 2"/>
          <p:cNvSpPr>
            <a:spLocks noGrp="1"/>
          </p:cNvSpPr>
          <p:nvPr>
            <p:ph type="subTitle" idx="1"/>
          </p:nvPr>
        </p:nvSpPr>
        <p:spPr>
          <a:xfrm>
            <a:off x="685800" y="1219200"/>
            <a:ext cx="7772400" cy="4876800"/>
          </a:xfrm>
        </p:spPr>
        <p:txBody>
          <a:bodyPr/>
          <a:lstStyle/>
          <a:p>
            <a:r>
              <a:rPr lang="ar-JO" dirty="0"/>
              <a:t>تعتبر إعادة تشغيل الكمبيوتر شبيهة بإيقاف التشغيل باستثناء أن الطاقة لا تنقطع عن الكمبيوتر فعليا. فجميع مراوح التبريد والمحركات الصلبة لا تزال تعمل وسيبدأ الكمبيوتر عندها بتحميل برنامج ويندوز مرة أخرى، بذاكرة نظيفة. وما أن تبدأ بتنزيل برامجك الخاصة على برنامج ويندوز، فإنك ستصبح على دراية أكثر بعملية إعادة تشغيل جهاز الكمبيوتر. وتضمن إعادة التشغيل إزالة أي ملفات تم استخدامها خلال التنزيل وتحديث البرنامج المدرج في داخل جوهر برنامج ويندوز بالشكل الصحيح. </a:t>
            </a:r>
            <a:endParaRPr lang="ar-SA" dirty="0"/>
          </a:p>
        </p:txBody>
      </p:sp>
      <p:pic>
        <p:nvPicPr>
          <p:cNvPr id="5" name="صورة 2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4419600"/>
            <a:ext cx="4200525" cy="15240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8600"/>
            <a:ext cx="7772400" cy="686762"/>
          </a:xfrm>
        </p:spPr>
        <p:txBody>
          <a:bodyPr>
            <a:normAutofit/>
          </a:bodyPr>
          <a:lstStyle/>
          <a:p>
            <a:r>
              <a:rPr lang="ar-SA" sz="2800" dirty="0">
                <a:effectLst/>
              </a:rPr>
              <a:t>إيقاف تشغيل الكمبيوتر</a:t>
            </a:r>
            <a:endParaRPr lang="en-US" sz="2800" dirty="0">
              <a:effectLst/>
            </a:endParaRPr>
          </a:p>
        </p:txBody>
      </p:sp>
      <p:sp>
        <p:nvSpPr>
          <p:cNvPr id="3" name="Subtitle 2"/>
          <p:cNvSpPr>
            <a:spLocks noGrp="1"/>
          </p:cNvSpPr>
          <p:nvPr>
            <p:ph type="subTitle" idx="1"/>
          </p:nvPr>
        </p:nvSpPr>
        <p:spPr>
          <a:xfrm>
            <a:off x="685800" y="1143000"/>
            <a:ext cx="7772400" cy="4876800"/>
          </a:xfrm>
        </p:spPr>
        <p:txBody>
          <a:bodyPr/>
          <a:lstStyle/>
          <a:p>
            <a:r>
              <a:rPr lang="ar-JO" dirty="0"/>
              <a:t>تستطيع إيقاف تشغيل جهاز الكمبيوتر بالنقر على زر ابدأ ومن ثم انقر على خيار إيقاف التشغيل:</a:t>
            </a:r>
            <a:endParaRPr lang="en-US" dirty="0"/>
          </a:p>
        </p:txBody>
      </p:sp>
      <p:pic>
        <p:nvPicPr>
          <p:cNvPr id="5" name="صورة 2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2057400"/>
            <a:ext cx="3751580" cy="1082675"/>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685800"/>
          </a:xfrm>
        </p:spPr>
        <p:txBody>
          <a:bodyPr>
            <a:normAutofit/>
          </a:bodyPr>
          <a:lstStyle/>
          <a:p>
            <a:pPr algn="ctr"/>
            <a:r>
              <a:rPr lang="ar-JO" b="1" dirty="0" smtClean="0"/>
              <a:t>القسم 2: </a:t>
            </a:r>
            <a:r>
              <a:rPr lang="ar-SA" dirty="0">
                <a:effectLst/>
              </a:rPr>
              <a:t>العمل على ويندوز 7</a:t>
            </a:r>
            <a:endParaRPr lang="ar-SA" dirty="0"/>
          </a:p>
        </p:txBody>
      </p:sp>
      <p:sp>
        <p:nvSpPr>
          <p:cNvPr id="3" name="Subtitle 2"/>
          <p:cNvSpPr>
            <a:spLocks noGrp="1"/>
          </p:cNvSpPr>
          <p:nvPr>
            <p:ph type="subTitle" idx="1"/>
          </p:nvPr>
        </p:nvSpPr>
        <p:spPr>
          <a:xfrm>
            <a:off x="685800" y="1219200"/>
            <a:ext cx="7772400" cy="4800600"/>
          </a:xfrm>
        </p:spPr>
        <p:txBody>
          <a:bodyPr>
            <a:normAutofit fontScale="77500" lnSpcReduction="20000"/>
          </a:bodyPr>
          <a:lstStyle/>
          <a:p>
            <a:r>
              <a:rPr lang="ar-JO" dirty="0" smtClean="0"/>
              <a:t>سوف تتعلم في هذا القسم كيفية:</a:t>
            </a:r>
            <a:endParaRPr lang="en-US" dirty="0" smtClean="0"/>
          </a:p>
          <a:p>
            <a:r>
              <a:rPr lang="ar-JO" dirty="0" smtClean="0"/>
              <a:t> </a:t>
            </a:r>
            <a:endParaRPr lang="en-US" dirty="0" smtClean="0"/>
          </a:p>
          <a:p>
            <a:pPr marL="457200" lvl="0" indent="-457200">
              <a:buFont typeface="Arial" pitchFamily="34" charset="0"/>
              <a:buChar char="•"/>
            </a:pPr>
            <a:r>
              <a:rPr lang="ar-SA" dirty="0"/>
              <a:t>تشغيل برنامج </a:t>
            </a:r>
            <a:endParaRPr lang="en-US" dirty="0"/>
          </a:p>
          <a:p>
            <a:pPr marL="457200" lvl="0" indent="-457200">
              <a:buFont typeface="Arial" pitchFamily="34" charset="0"/>
              <a:buChar char="•"/>
            </a:pPr>
            <a:r>
              <a:rPr lang="ar-SA" dirty="0"/>
              <a:t>معرفة الأجزاء المختلفة لواجهة استخدام برنامج </a:t>
            </a:r>
            <a:endParaRPr lang="en-US" dirty="0"/>
          </a:p>
          <a:p>
            <a:pPr marL="457200" lvl="0" indent="-457200">
              <a:buFont typeface="Arial" pitchFamily="34" charset="0"/>
              <a:buChar char="•"/>
            </a:pPr>
            <a:r>
              <a:rPr lang="ar-SA" dirty="0"/>
              <a:t>بدء تشغيل خيار التعليمات من داخل البرنامج </a:t>
            </a:r>
            <a:endParaRPr lang="en-US" dirty="0"/>
          </a:p>
          <a:p>
            <a:pPr marL="457200" lvl="0" indent="-457200">
              <a:buFont typeface="Arial" pitchFamily="34" charset="0"/>
              <a:buChar char="•"/>
            </a:pPr>
            <a:r>
              <a:rPr lang="ar-SA" dirty="0"/>
              <a:t>انهاء برنامج متوقف </a:t>
            </a:r>
            <a:endParaRPr lang="en-US" dirty="0"/>
          </a:p>
          <a:p>
            <a:pPr marL="457200" lvl="0" indent="-457200">
              <a:buFont typeface="Arial" pitchFamily="34" charset="0"/>
              <a:buChar char="•"/>
            </a:pPr>
            <a:r>
              <a:rPr lang="ar-SA" dirty="0"/>
              <a:t>الخروج من برنامج أو اغلاقه </a:t>
            </a:r>
            <a:endParaRPr lang="en-US" dirty="0"/>
          </a:p>
          <a:p>
            <a:pPr marL="457200" lvl="0" indent="-457200">
              <a:buFont typeface="Arial" pitchFamily="34" charset="0"/>
              <a:buChar char="•"/>
            </a:pPr>
            <a:r>
              <a:rPr lang="ar-SA" dirty="0"/>
              <a:t>استخدام التصغير أو التكبير أو الاستعادة إلى الأسفل </a:t>
            </a:r>
            <a:endParaRPr lang="en-US" dirty="0"/>
          </a:p>
          <a:p>
            <a:pPr marL="457200" lvl="0" indent="-457200">
              <a:buFont typeface="Arial" pitchFamily="34" charset="0"/>
              <a:buChar char="•"/>
            </a:pPr>
            <a:r>
              <a:rPr lang="ar-SA" dirty="0"/>
              <a:t>التحكم بحجم الإطارات </a:t>
            </a:r>
            <a:endParaRPr lang="en-US" dirty="0"/>
          </a:p>
          <a:p>
            <a:pPr marL="457200" lvl="0" indent="-457200">
              <a:buFont typeface="Arial" pitchFamily="34" charset="0"/>
              <a:buChar char="•"/>
            </a:pPr>
            <a:r>
              <a:rPr lang="ar-SA" dirty="0"/>
              <a:t>ادارة الإطارات </a:t>
            </a:r>
            <a:endParaRPr lang="en-US" dirty="0"/>
          </a:p>
          <a:p>
            <a:pPr marL="457200" lvl="0" indent="-457200">
              <a:buFont typeface="Arial" pitchFamily="34" charset="0"/>
              <a:buChar char="•"/>
            </a:pPr>
            <a:r>
              <a:rPr lang="ar-SA" dirty="0"/>
              <a:t>استخدام سمات تأثيرات سطح المكتب </a:t>
            </a:r>
            <a:r>
              <a:rPr lang="en-US" dirty="0"/>
              <a:t>Aero</a:t>
            </a:r>
            <a:r>
              <a:rPr lang="ar-SA" dirty="0"/>
              <a:t> المختلفة</a:t>
            </a:r>
            <a:endParaRPr lang="en-US" dirty="0"/>
          </a:p>
          <a:p>
            <a:pPr marL="457200" lvl="0" indent="-457200">
              <a:buFont typeface="Arial" pitchFamily="34" charset="0"/>
              <a:buChar char="•"/>
            </a:pPr>
            <a:r>
              <a:rPr lang="ar-SA" dirty="0"/>
              <a:t>استخدام الملفات والمجلدات والمكتبات </a:t>
            </a:r>
            <a:endParaRPr lang="en-US" dirty="0"/>
          </a:p>
          <a:p>
            <a:pPr marL="457200" lvl="0" indent="-457200">
              <a:buFont typeface="Arial" pitchFamily="34" charset="0"/>
              <a:buChar char="•"/>
            </a:pPr>
            <a:r>
              <a:rPr lang="ar-SA" dirty="0"/>
              <a:t>الابحار عبر الكمبيوتر </a:t>
            </a:r>
            <a:endParaRPr lang="en-US" dirty="0"/>
          </a:p>
          <a:p>
            <a:pPr marL="457200" lvl="0" indent="-457200">
              <a:buFont typeface="Arial" pitchFamily="34" charset="0"/>
              <a:buChar char="•"/>
            </a:pPr>
            <a:r>
              <a:rPr lang="ar-SA" dirty="0"/>
              <a:t>استخدام واجهة القوائم والشريط </a:t>
            </a:r>
            <a:endParaRPr lang="en-US" dirty="0"/>
          </a:p>
          <a:p>
            <a:pPr marL="457200" lvl="0" indent="-457200">
              <a:buFont typeface="Arial" pitchFamily="34" charset="0"/>
              <a:buChar char="•"/>
            </a:pPr>
            <a:r>
              <a:rPr lang="ar-SA" dirty="0"/>
              <a:t>استخدام مفاتيح الاختصارات وقوائم الاختصارات </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0"/>
            <a:ext cx="7772400" cy="686762"/>
          </a:xfrm>
        </p:spPr>
        <p:txBody>
          <a:bodyPr>
            <a:normAutofit/>
          </a:bodyPr>
          <a:lstStyle/>
          <a:p>
            <a:pPr algn="ctr"/>
            <a:r>
              <a:rPr lang="ar-JO" sz="3200" dirty="0">
                <a:effectLst/>
              </a:rPr>
              <a:t>الدرس 2-1: أساسيات التطبيق </a:t>
            </a:r>
            <a:endParaRPr lang="ar-SA" sz="3200" dirty="0"/>
          </a:p>
        </p:txBody>
      </p:sp>
      <p:sp>
        <p:nvSpPr>
          <p:cNvPr id="3" name="Subtitle 2"/>
          <p:cNvSpPr>
            <a:spLocks noGrp="1"/>
          </p:cNvSpPr>
          <p:nvPr>
            <p:ph type="subTitle" idx="1"/>
          </p:nvPr>
        </p:nvSpPr>
        <p:spPr>
          <a:xfrm>
            <a:off x="685800" y="1219200"/>
            <a:ext cx="7772400" cy="4800600"/>
          </a:xfrm>
        </p:spPr>
        <p:txBody>
          <a:bodyPr>
            <a:normAutofit/>
          </a:bodyPr>
          <a:lstStyle/>
          <a:p>
            <a:r>
              <a:rPr lang="ar-JO" dirty="0"/>
              <a:t>الآن وبما أننا قمنا بتغطية الأمور الأساسية المتعلقة بكيفية التفاعل مع الكمبيوتر؛ فقد حان الوقت لتعلم كيفية استخدام البرامج. وويندوز 7 عبارة عن نظام تشغيل؛ وهو برنامج يسمح لك بالتفاعل مع مكونات الكمبيوتر المادية وتشغيل البرامج الاخرى. ويقوم برنامج ويندوز بإدارة استخدام الذاكرة والمحرك الصلب ووحدة المعالجة المركزية لكافة البرامج العاملة لضمان حصول كل برنامج على حصته. </a:t>
            </a:r>
            <a:endParaRPr lang="en-US" dirty="0"/>
          </a:p>
          <a:p>
            <a:r>
              <a:rPr lang="ar-JO" dirty="0"/>
              <a:t>وفي هذا الدرس، فإننا سنتعلم بمزيد من التفصيل كيفية استخدام البرامج التي تعمل في برنامج ويندوز 7 والتفاعل معها. </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784225"/>
          </a:xfrm>
        </p:spPr>
        <p:txBody>
          <a:bodyPr>
            <a:normAutofit/>
          </a:bodyPr>
          <a:lstStyle/>
          <a:p>
            <a:r>
              <a:rPr lang="ar-SA" sz="2800" dirty="0">
                <a:effectLst/>
              </a:rPr>
              <a:t>تشغيل البرنامج </a:t>
            </a:r>
            <a:endParaRPr lang="en-US" sz="2800" dirty="0">
              <a:effectLst/>
            </a:endParaRPr>
          </a:p>
        </p:txBody>
      </p:sp>
      <p:sp>
        <p:nvSpPr>
          <p:cNvPr id="3" name="Subtitle 2"/>
          <p:cNvSpPr>
            <a:spLocks noGrp="1"/>
          </p:cNvSpPr>
          <p:nvPr>
            <p:ph type="subTitle" idx="1"/>
          </p:nvPr>
        </p:nvSpPr>
        <p:spPr>
          <a:xfrm>
            <a:off x="457200" y="1219200"/>
            <a:ext cx="7924800" cy="4800600"/>
          </a:xfrm>
        </p:spPr>
        <p:txBody>
          <a:bodyPr/>
          <a:lstStyle/>
          <a:p>
            <a:r>
              <a:rPr lang="ar-JO" dirty="0"/>
              <a:t>هناك ثلاث طرق مختلفة لتشغيل برنامج باستخدام ويندوز 7، وأكثرها شيوعا هي قائمة </a:t>
            </a:r>
            <a:r>
              <a:rPr lang="ar-JO" b="1" dirty="0"/>
              <a:t>ابدأ</a:t>
            </a:r>
            <a:r>
              <a:rPr lang="ar-JO" dirty="0"/>
              <a:t>.</a:t>
            </a:r>
            <a:endParaRPr lang="en-US" dirty="0"/>
          </a:p>
          <a:p>
            <a:r>
              <a:rPr lang="ar-JO" dirty="0"/>
              <a:t> </a:t>
            </a:r>
            <a:endParaRPr lang="en-US" dirty="0"/>
          </a:p>
        </p:txBody>
      </p:sp>
      <p:pic>
        <p:nvPicPr>
          <p:cNvPr id="5" name="صورة 11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2209800"/>
            <a:ext cx="4039870" cy="3381057"/>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685801"/>
          </a:xfrm>
        </p:spPr>
        <p:txBody>
          <a:bodyPr>
            <a:normAutofit/>
          </a:bodyPr>
          <a:lstStyle/>
          <a:p>
            <a:r>
              <a:rPr lang="ar-SA" sz="2800" dirty="0">
                <a:effectLst/>
              </a:rPr>
              <a:t>أجزاء من برنامج ويندوز</a:t>
            </a:r>
            <a:endParaRPr lang="en-US" sz="2800" dirty="0">
              <a:effectLst/>
            </a:endParaRPr>
          </a:p>
        </p:txBody>
      </p:sp>
      <p:sp>
        <p:nvSpPr>
          <p:cNvPr id="3" name="Subtitle 2"/>
          <p:cNvSpPr>
            <a:spLocks noGrp="1"/>
          </p:cNvSpPr>
          <p:nvPr>
            <p:ph type="subTitle" idx="1"/>
          </p:nvPr>
        </p:nvSpPr>
        <p:spPr>
          <a:xfrm>
            <a:off x="685800" y="1219200"/>
            <a:ext cx="7772400" cy="4724400"/>
          </a:xfrm>
        </p:spPr>
        <p:txBody>
          <a:bodyPr/>
          <a:lstStyle/>
          <a:p>
            <a:r>
              <a:rPr lang="ar-SA" dirty="0"/>
              <a:t>بالرغم من اختلاف كل برنامج حسب طبيعة عمله، فإن لمعظم واجهات الاستخدام سمات متشابهة. وللتوضيح فإننا سنستخدم تطبيق </a:t>
            </a:r>
            <a:r>
              <a:rPr lang="ar-JO" dirty="0"/>
              <a:t>المفكرة، وهو برنامج معالجة نصوص أساسي موجود في </a:t>
            </a:r>
            <a:r>
              <a:rPr lang="ar-SA" dirty="0"/>
              <a:t>ويندوز. ويمكن العثور على تطبيق المفكرة من خلال النقر على</a:t>
            </a:r>
            <a:endParaRPr lang="en-US" dirty="0"/>
          </a:p>
          <a:p>
            <a:r>
              <a:rPr lang="ar-SA" dirty="0"/>
              <a:t>ابدأ		كافة البرامج		البرامج الملحقة 		المفكرة.</a:t>
            </a:r>
            <a:endParaRPr lang="en-US" dirty="0"/>
          </a:p>
          <a:p>
            <a:endParaRPr lang="ar-SA" dirty="0"/>
          </a:p>
        </p:txBody>
      </p:sp>
      <p:pic>
        <p:nvPicPr>
          <p:cNvPr id="5" name="صورة 7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3476625"/>
            <a:ext cx="4114800" cy="2667000"/>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762962"/>
          </a:xfrm>
        </p:spPr>
        <p:txBody>
          <a:bodyPr>
            <a:normAutofit/>
          </a:bodyPr>
          <a:lstStyle/>
          <a:p>
            <a:r>
              <a:rPr lang="ar-SA" sz="2800" dirty="0">
                <a:effectLst/>
              </a:rPr>
              <a:t>التنقل في البرنامج</a:t>
            </a:r>
            <a:endParaRPr lang="en-US" sz="2800" dirty="0">
              <a:effectLst/>
            </a:endParaRPr>
          </a:p>
        </p:txBody>
      </p:sp>
      <p:sp>
        <p:nvSpPr>
          <p:cNvPr id="3" name="Subtitle 2"/>
          <p:cNvSpPr>
            <a:spLocks noGrp="1"/>
          </p:cNvSpPr>
          <p:nvPr>
            <p:ph type="subTitle" idx="1"/>
          </p:nvPr>
        </p:nvSpPr>
        <p:spPr>
          <a:xfrm>
            <a:off x="685800" y="1219200"/>
            <a:ext cx="7772400" cy="4800600"/>
          </a:xfrm>
        </p:spPr>
        <p:txBody>
          <a:bodyPr>
            <a:normAutofit/>
          </a:bodyPr>
          <a:lstStyle/>
          <a:p>
            <a:r>
              <a:rPr lang="ar-JO" dirty="0"/>
              <a:t>كما ذكرنا سابقا، فإن كل برنامج يختلف عن غيره. إلا أن التنقل في البرنامج أو المحتويات، مثل التصميم العام للبرنامج، متشابه جدا في معظم البرامج. ولنبدأ بشريط القائمة. </a:t>
            </a:r>
            <a:endParaRPr lang="en-US" dirty="0"/>
          </a:p>
          <a:p>
            <a:r>
              <a:rPr lang="ar-JO" dirty="0"/>
              <a:t>يوجد في معظم البرامج ثلاث أو أربع قوائم عموما، مثل الانترنت إكسبلورر</a:t>
            </a:r>
            <a:r>
              <a:rPr lang="ar-JO" dirty="0" smtClean="0"/>
              <a:t>:</a:t>
            </a:r>
            <a:endParaRPr lang="en-US" dirty="0"/>
          </a:p>
        </p:txBody>
      </p:sp>
      <p:pic>
        <p:nvPicPr>
          <p:cNvPr id="5" name="صورة 1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3581400"/>
            <a:ext cx="4982210" cy="129667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533401"/>
          </a:xfrm>
        </p:spPr>
        <p:txBody>
          <a:bodyPr>
            <a:normAutofit/>
          </a:bodyPr>
          <a:lstStyle/>
          <a:p>
            <a:r>
              <a:rPr lang="ar-SA" sz="2800" dirty="0">
                <a:effectLst/>
              </a:rPr>
              <a:t>تشغيل التعليمات من داخل تطبيق </a:t>
            </a:r>
            <a:endParaRPr lang="en-US" sz="2800" dirty="0">
              <a:effectLst/>
            </a:endParaRPr>
          </a:p>
        </p:txBody>
      </p:sp>
      <p:sp>
        <p:nvSpPr>
          <p:cNvPr id="3" name="Subtitle 2"/>
          <p:cNvSpPr>
            <a:spLocks noGrp="1"/>
          </p:cNvSpPr>
          <p:nvPr>
            <p:ph type="subTitle" idx="1"/>
          </p:nvPr>
        </p:nvSpPr>
        <p:spPr>
          <a:xfrm>
            <a:off x="1371600" y="1066800"/>
            <a:ext cx="7010400" cy="4953000"/>
          </a:xfrm>
        </p:spPr>
        <p:txBody>
          <a:bodyPr vert="horz" lIns="45720" rIns="45720">
            <a:normAutofit/>
          </a:bodyPr>
          <a:lstStyle/>
          <a:p>
            <a:r>
              <a:rPr lang="ar-JO" dirty="0"/>
              <a:t>نحن نعرف أن معظم البرامج</a:t>
            </a:r>
            <a:r>
              <a:rPr lang="ar-SA" dirty="0"/>
              <a:t> تقريبا تحتوي على </a:t>
            </a:r>
            <a:r>
              <a:rPr lang="ar-JO" dirty="0"/>
              <a:t>قائمة تعليمات في شريط القائمة. قم بالنقر على </a:t>
            </a:r>
            <a:r>
              <a:rPr lang="ar-JO" dirty="0" smtClean="0"/>
              <a:t>تعليمات</a:t>
            </a:r>
            <a:r>
              <a:rPr lang="en-US" dirty="0"/>
              <a:t> </a:t>
            </a:r>
            <a:r>
              <a:rPr lang="ar-JO" dirty="0" smtClean="0"/>
              <a:t>استعراض </a:t>
            </a:r>
            <a:r>
              <a:rPr lang="ar-JO" dirty="0"/>
              <a:t>تعليمات أو </a:t>
            </a:r>
            <a:r>
              <a:rPr lang="ar-JO" dirty="0" smtClean="0"/>
              <a:t>تعليمات</a:t>
            </a:r>
            <a:r>
              <a:rPr lang="ar-SA" dirty="0" smtClean="0"/>
              <a:t> </a:t>
            </a:r>
            <a:r>
              <a:rPr lang="ar-SA" dirty="0"/>
              <a:t>المواضيع، لترى ملف </a:t>
            </a:r>
            <a:r>
              <a:rPr lang="ar-JO" dirty="0"/>
              <a:t>تعليمات</a:t>
            </a:r>
            <a:r>
              <a:rPr lang="ar-SA" dirty="0"/>
              <a:t>. ويوجد في بعض البرامج رمز علامة سؤال صغيرة والتي ستقوم بتشغيل ملف التعليمات لذلك التطبيق: </a:t>
            </a:r>
            <a:endParaRPr lang="en-US" dirty="0"/>
          </a:p>
        </p:txBody>
      </p:sp>
      <p:pic>
        <p:nvPicPr>
          <p:cNvPr id="18" name="صورة 6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3409950"/>
            <a:ext cx="1360805" cy="673100"/>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8600"/>
            <a:ext cx="7772400" cy="609599"/>
          </a:xfrm>
        </p:spPr>
        <p:txBody>
          <a:bodyPr>
            <a:normAutofit/>
          </a:bodyPr>
          <a:lstStyle/>
          <a:p>
            <a:r>
              <a:rPr lang="ar-SA" sz="2800" dirty="0">
                <a:effectLst/>
              </a:rPr>
              <a:t>إنهاء برنامج متوقف </a:t>
            </a:r>
            <a:endParaRPr lang="en-US" sz="2800" dirty="0">
              <a:effectLst/>
            </a:endParaRPr>
          </a:p>
        </p:txBody>
      </p:sp>
      <p:sp>
        <p:nvSpPr>
          <p:cNvPr id="3" name="Subtitle 2"/>
          <p:cNvSpPr>
            <a:spLocks noGrp="1"/>
          </p:cNvSpPr>
          <p:nvPr>
            <p:ph type="subTitle" idx="1"/>
          </p:nvPr>
        </p:nvSpPr>
        <p:spPr>
          <a:xfrm>
            <a:off x="685800" y="1066800"/>
            <a:ext cx="7772400" cy="4953000"/>
          </a:xfrm>
        </p:spPr>
        <p:txBody>
          <a:bodyPr>
            <a:normAutofit/>
          </a:bodyPr>
          <a:lstStyle/>
          <a:p>
            <a:r>
              <a:rPr lang="ar-SA" dirty="0"/>
              <a:t>من إحدى الوظائف الأساسية لنظام التشغيل هو ضمان حصول كافة البرامج على الموارد التي تحتاجها للقيام بعملياتها لضمان استمرار عملها والمحافظة على استمرار باقي الأعمال. ولكن لسوء الحظ، فإن برنامجا معينا قد يعاني من خطأ ما أو يتعارض مع برنامج آخر مما يفضي إلى عدم استجابة البرنامج أو تعطله (يسمى أحيانا "توقف" أو "انهيار"). </a:t>
            </a:r>
            <a:endParaRPr lang="en-US" dirty="0"/>
          </a:p>
          <a:p>
            <a:endParaRPr lang="ar-SA" dirty="0"/>
          </a:p>
        </p:txBody>
      </p:sp>
      <p:pic>
        <p:nvPicPr>
          <p:cNvPr id="4" name="صورة 9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7600" y="3352800"/>
            <a:ext cx="2438400" cy="254254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1371600"/>
          </a:xfrm>
        </p:spPr>
        <p:txBody>
          <a:bodyPr vert="horz" anchor="b">
            <a:normAutofit/>
            <a:scene3d>
              <a:camera prst="orthographicFront"/>
              <a:lightRig rig="soft" dir="t"/>
            </a:scene3d>
            <a:sp3d prstMaterial="softEdge">
              <a:bevelT w="25400" h="25400"/>
            </a:sp3d>
          </a:bodyPr>
          <a:lstStyle/>
          <a:p>
            <a:pPr algn="ctr"/>
            <a:r>
              <a:rPr lang="ar-SA" sz="3500" dirty="0"/>
              <a:t>الدرس 1-1: </a:t>
            </a:r>
            <a:r>
              <a:rPr lang="ar-JO" sz="3500" dirty="0"/>
              <a:t>التعرف على الفرق بين إصدارات ويندوز </a:t>
            </a:r>
            <a:endParaRPr lang="en-US" sz="3500" dirty="0"/>
          </a:p>
        </p:txBody>
      </p:sp>
      <p:sp>
        <p:nvSpPr>
          <p:cNvPr id="3" name="Subtitle 2"/>
          <p:cNvSpPr>
            <a:spLocks noGrp="1"/>
          </p:cNvSpPr>
          <p:nvPr>
            <p:ph type="subTitle" idx="1"/>
          </p:nvPr>
        </p:nvSpPr>
        <p:spPr>
          <a:xfrm>
            <a:off x="685800" y="1905000"/>
            <a:ext cx="7772400" cy="4114800"/>
          </a:xfrm>
        </p:spPr>
        <p:txBody>
          <a:bodyPr>
            <a:noAutofit/>
          </a:bodyPr>
          <a:lstStyle/>
          <a:p>
            <a:r>
              <a:rPr lang="ar-JO" sz="1500" dirty="0"/>
              <a:t>أهلا بكم في البرنامج التعليمي الخاص بإصدار ويندوز 7 ألتيميت </a:t>
            </a:r>
            <a:r>
              <a:rPr lang="en-US" sz="1500" dirty="0"/>
              <a:t>Windows 7 Ultimate</a:t>
            </a:r>
            <a:r>
              <a:rPr lang="ar-JO" sz="1500" dirty="0"/>
              <a:t>! تم تصميم هذا الدليل لتوجيه مستخدمي الكمبيوتر الجدد وغير الدائمين حول استخدام أحدث أنظمة التشغيل التابعة لشركة مايكروسوفت وهو ويندوز 7. وتم عمل هذا الدليل باستخدام ويندوز 7 ألتيميت وهو الإصدار المجهز بالكامل من نظام التشغيل والذي يحتوي على كافة السمات التي تقدمها شركة مايكروسوفت. </a:t>
            </a:r>
            <a:endParaRPr lang="en-US" sz="1500" dirty="0"/>
          </a:p>
          <a:p>
            <a:r>
              <a:rPr lang="ar-JO" sz="1500" dirty="0"/>
              <a:t>وكما ترى، فإن ويندوز 7 هو الإصدار الرئيسي السابع من شركة مايكروسوفت لبرنامج الويندوز. وكان هناك انتظار طويل لهذا الإصدار الجديد من برنامج ويندوز الذي يهدف إلى تحسين أو تصحيح العديد من السمات (والأخطاء) الموجودة في ويندوز فيستا </a:t>
            </a:r>
            <a:r>
              <a:rPr lang="en-US" sz="1500" dirty="0"/>
              <a:t>Vista Windows</a:t>
            </a:r>
            <a:r>
              <a:rPr lang="ar-JO" sz="1500" dirty="0"/>
              <a:t>. </a:t>
            </a:r>
            <a:endParaRPr lang="en-US" sz="1500" dirty="0"/>
          </a:p>
          <a:p>
            <a:r>
              <a:rPr lang="ar-JO" sz="1500" dirty="0"/>
              <a:t>وإذا كنت قد استخدمت ويندوز فيستا في السابق، فستجد واجهة الاستخدام في ويندوز 7 مشابهة كثيرا. وإذا كنت على معرفة بويندوز اكس بي </a:t>
            </a:r>
            <a:r>
              <a:rPr lang="en-US" sz="1500" dirty="0"/>
              <a:t>Windows XP</a:t>
            </a:r>
            <a:r>
              <a:rPr lang="ar-JO" sz="1500" dirty="0"/>
              <a:t>، فستجد انه من السهل التعلم على ويندوز 7. وإذالم تكن قد استخدمت كمبيوترا في حياتك أو لم تقم بذلك منذ وقت طويل، فليس من الصعب استخدام ويندوز 7 ما أن تعرف مكان وجود المكونات الرئيسية وكيفية استخدام لوحة المفاتيح والماوس الموجودين أمامك. وسنغطي كافة أساسيات استخدام الكمبيوتر في الدرس القادم.</a:t>
            </a:r>
            <a:endParaRPr lang="en-US" sz="1500" dirty="0"/>
          </a:p>
          <a:p>
            <a:r>
              <a:rPr lang="ar-JO" sz="1500" dirty="0"/>
              <a:t> </a:t>
            </a:r>
            <a:endParaRPr lang="en-US" sz="1500" dirty="0"/>
          </a:p>
          <a:p>
            <a:r>
              <a:rPr lang="ar-JO" sz="1500" dirty="0"/>
              <a:t>يهتم ويندوز 7 باعتبارات الأمان عندما يتعلق الأمر بالعمل مع مواد على الانترنت ومع أطراف ثالثة. ويعمل كل من الانترنت إكسبلورر</a:t>
            </a:r>
            <a:r>
              <a:rPr lang="en-US" sz="1500" dirty="0"/>
              <a:t>Internet Explorer 8" </a:t>
            </a:r>
            <a:r>
              <a:rPr lang="ar-SA" sz="1500" dirty="0"/>
              <a:t>"</a:t>
            </a:r>
            <a:r>
              <a:rPr lang="ar-JO" sz="1500" dirty="0"/>
              <a:t> وجدار الحماية </a:t>
            </a:r>
            <a:r>
              <a:rPr lang="en-US" sz="1500" dirty="0"/>
              <a:t>Firewall</a:t>
            </a:r>
            <a:r>
              <a:rPr lang="ar-JO" sz="1500" dirty="0"/>
              <a:t> في ويندوز وحامي ويندوز </a:t>
            </a:r>
            <a:r>
              <a:rPr lang="en-US" sz="1500" dirty="0"/>
              <a:t>Windows defender</a:t>
            </a:r>
            <a:r>
              <a:rPr lang="ar-JO" sz="1500" dirty="0"/>
              <a:t> و</a:t>
            </a:r>
            <a:r>
              <a:rPr lang="ar-SA" sz="1500" dirty="0"/>
              <a:t>جوهر</a:t>
            </a:r>
            <a:r>
              <a:rPr lang="en-US" sz="1500" dirty="0"/>
              <a:t>(core) </a:t>
            </a:r>
            <a:r>
              <a:rPr lang="ar-JO" sz="1500" dirty="0"/>
              <a:t>ويندوز 7 </a:t>
            </a:r>
            <a:r>
              <a:rPr lang="ar-SA" sz="1500" dirty="0"/>
              <a:t>نفسه</a:t>
            </a:r>
            <a:r>
              <a:rPr lang="ar-JO" sz="1500" dirty="0"/>
              <a:t> معا لحجب جميع المخاطر المحتملة التي قد تضر بجهاز الكمبيوتر الخاص بك. وفي الواقع، فإنه من الصعب جدا حصول أية مشاكل. </a:t>
            </a:r>
            <a:endParaRPr lang="en-US" sz="1500" dirty="0"/>
          </a:p>
          <a:p>
            <a:endParaRPr lang="ar-SA" sz="15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04801"/>
            <a:ext cx="7772400" cy="609600"/>
          </a:xfrm>
        </p:spPr>
        <p:txBody>
          <a:bodyPr>
            <a:normAutofit/>
          </a:bodyPr>
          <a:lstStyle/>
          <a:p>
            <a:r>
              <a:rPr lang="ar-SA" sz="2800" dirty="0">
                <a:effectLst/>
              </a:rPr>
              <a:t>الخروج من برنامج</a:t>
            </a:r>
            <a:endParaRPr lang="en-US" sz="2800" dirty="0">
              <a:effectLst/>
            </a:endParaRPr>
          </a:p>
        </p:txBody>
      </p:sp>
      <p:sp>
        <p:nvSpPr>
          <p:cNvPr id="3" name="Subtitle 2"/>
          <p:cNvSpPr>
            <a:spLocks noGrp="1"/>
          </p:cNvSpPr>
          <p:nvPr>
            <p:ph type="subTitle" idx="1"/>
          </p:nvPr>
        </p:nvSpPr>
        <p:spPr>
          <a:xfrm>
            <a:off x="762000" y="1219200"/>
            <a:ext cx="7696200" cy="4800600"/>
          </a:xfrm>
        </p:spPr>
        <p:txBody>
          <a:bodyPr>
            <a:normAutofit/>
          </a:bodyPr>
          <a:lstStyle/>
          <a:p>
            <a:r>
              <a:rPr lang="ar-SA" dirty="0"/>
              <a:t>يعتبر إنهاء برنامج ما أمرا سهلا، قم فقط بالضغط على زر إغلاق في الزاوية اليسرى العليا من الإطار. </a:t>
            </a:r>
            <a:endParaRPr lang="en-US" dirty="0"/>
          </a:p>
        </p:txBody>
      </p:sp>
      <p:pic>
        <p:nvPicPr>
          <p:cNvPr id="5" name="صورة 9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0" y="2525394"/>
            <a:ext cx="1542415" cy="865505"/>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762000"/>
          </a:xfrm>
        </p:spPr>
        <p:txBody>
          <a:bodyPr>
            <a:normAutofit fontScale="90000"/>
          </a:bodyPr>
          <a:lstStyle/>
          <a:p>
            <a:r>
              <a:rPr lang="ar-SA" sz="3200" dirty="0">
                <a:effectLst/>
              </a:rPr>
              <a:t/>
            </a:r>
            <a:br>
              <a:rPr lang="ar-SA" sz="3200" dirty="0">
                <a:effectLst/>
              </a:rPr>
            </a:br>
            <a:r>
              <a:rPr lang="en-US" sz="3200" dirty="0">
                <a:effectLst/>
              </a:rPr>
              <a:t/>
            </a:r>
            <a:br>
              <a:rPr lang="en-US" sz="3200" dirty="0">
                <a:effectLst/>
              </a:rPr>
            </a:br>
            <a:r>
              <a:rPr lang="ar-SA" sz="3200" dirty="0">
                <a:effectLst/>
              </a:rPr>
              <a:t>الدرس 2-2: العمل على إطار </a:t>
            </a:r>
            <a:endParaRPr lang="en-US" sz="3200" dirty="0">
              <a:effectLst/>
            </a:endParaRPr>
          </a:p>
        </p:txBody>
      </p:sp>
      <p:sp>
        <p:nvSpPr>
          <p:cNvPr id="3" name="Subtitle 2"/>
          <p:cNvSpPr>
            <a:spLocks noGrp="1"/>
          </p:cNvSpPr>
          <p:nvPr>
            <p:ph type="subTitle" idx="1"/>
          </p:nvPr>
        </p:nvSpPr>
        <p:spPr>
          <a:xfrm>
            <a:off x="685800" y="1219200"/>
            <a:ext cx="7772400" cy="4800600"/>
          </a:xfrm>
        </p:spPr>
        <p:txBody>
          <a:bodyPr>
            <a:normAutofit/>
          </a:bodyPr>
          <a:lstStyle/>
          <a:p>
            <a:r>
              <a:rPr lang="ar-SA" dirty="0"/>
              <a:t>تم تصميم كل برنامج لهدف معين. وإذا كنت قد بدأت لتوك باستخدام الكمبيوتر، فإنك سوف تتعلم أن هناك مئات الأنواع من البرامج في العالم والتي تتوافق مع نظام التشغيل ويندوز 7. ومن ابسط الألعاب إلى أكثر برامج الفيزياء تطوراً و تفصيلاً، فإنه يمكن التحكم بإطار البرنامج الذي يعمل بكل سهولة إذا كان يعمل على برنامج ويندوز 7. وستتعلم في هذا الدرس، كيفية التحكم بإطار ما إلى جانب تعلم كيفية المحافظة على سطح المكتب لديك مرتبا ومنظما. </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457200"/>
            <a:ext cx="7772400" cy="555625"/>
          </a:xfrm>
        </p:spPr>
        <p:txBody>
          <a:bodyPr>
            <a:normAutofit/>
          </a:bodyPr>
          <a:lstStyle/>
          <a:p>
            <a:r>
              <a:rPr lang="ar-SA" sz="2800" dirty="0">
                <a:effectLst/>
              </a:rPr>
              <a:t>استخدام خيارات التصغير والتكبير والاستعادة للأسفل</a:t>
            </a:r>
            <a:endParaRPr lang="en-US" sz="2800" dirty="0">
              <a:effectLst/>
            </a:endParaRPr>
          </a:p>
        </p:txBody>
      </p:sp>
      <p:sp>
        <p:nvSpPr>
          <p:cNvPr id="3" name="Subtitle 2"/>
          <p:cNvSpPr>
            <a:spLocks noGrp="1"/>
          </p:cNvSpPr>
          <p:nvPr>
            <p:ph type="subTitle" idx="1"/>
          </p:nvPr>
        </p:nvSpPr>
        <p:spPr>
          <a:xfrm>
            <a:off x="990600" y="1219200"/>
            <a:ext cx="7467600" cy="2057400"/>
          </a:xfrm>
        </p:spPr>
        <p:txBody>
          <a:bodyPr>
            <a:normAutofit/>
          </a:bodyPr>
          <a:lstStyle/>
          <a:p>
            <a:r>
              <a:rPr lang="ar-JO" dirty="0"/>
              <a:t>من الممكن أن تكون مطلعا بما فيه الكفاية على هذه الأزرار حيث أننا رأيناها عدة مرات قبل الآن. وتوجد هذه الأزرار في الزاوية اليسرى العليا من كل إطار تقريبا.</a:t>
            </a:r>
            <a:endParaRPr lang="en-US" dirty="0"/>
          </a:p>
        </p:txBody>
      </p:sp>
      <p:pic>
        <p:nvPicPr>
          <p:cNvPr id="5" name="صورة 9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2831465"/>
            <a:ext cx="1402080" cy="597535"/>
          </a:xfrm>
          <a:prstGeom prst="rect">
            <a:avLst/>
          </a:prstGeom>
          <a:noFill/>
        </p:spPr>
      </p:pic>
      <p:sp>
        <p:nvSpPr>
          <p:cNvPr id="6" name="Rectangle 5"/>
          <p:cNvSpPr/>
          <p:nvPr/>
        </p:nvSpPr>
        <p:spPr>
          <a:xfrm>
            <a:off x="1143000" y="3581400"/>
            <a:ext cx="7162800" cy="923330"/>
          </a:xfrm>
          <a:prstGeom prst="rect">
            <a:avLst/>
          </a:prstGeom>
        </p:spPr>
        <p:txBody>
          <a:bodyPr vert="horz" lIns="45720" rIns="45720">
            <a:normAutofit/>
          </a:bodyPr>
          <a:lstStyle/>
          <a:p>
            <a:pPr marR="64008">
              <a:spcBef>
                <a:spcPts val="400"/>
              </a:spcBef>
              <a:buClr>
                <a:schemeClr val="accent1"/>
              </a:buClr>
              <a:buSzPct val="68000"/>
              <a:buFont typeface="Wingdings 3"/>
              <a:buNone/>
            </a:pPr>
            <a:r>
              <a:rPr lang="ar-JO" sz="2700" dirty="0">
                <a:solidFill>
                  <a:schemeClr val="tx2"/>
                </a:solidFill>
              </a:rPr>
              <a:t>وهي من اليمين إلى اليسار زر التصغير والتكبير والاستعادة إلى الأسفل.</a:t>
            </a:r>
            <a:endParaRPr lang="en-US" sz="2700" dirty="0">
              <a:solidFill>
                <a:schemeClr val="tx2"/>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609600"/>
          </a:xfrm>
        </p:spPr>
        <p:txBody>
          <a:bodyPr>
            <a:normAutofit/>
          </a:bodyPr>
          <a:lstStyle/>
          <a:p>
            <a:r>
              <a:rPr lang="ar-SA" sz="2800" dirty="0">
                <a:effectLst/>
              </a:rPr>
              <a:t>التمرير داخل الإطار </a:t>
            </a:r>
            <a:endParaRPr lang="en-US" sz="2800" dirty="0">
              <a:effectLst/>
            </a:endParaRPr>
          </a:p>
        </p:txBody>
      </p:sp>
      <p:sp>
        <p:nvSpPr>
          <p:cNvPr id="3" name="Subtitle 2"/>
          <p:cNvSpPr>
            <a:spLocks noGrp="1"/>
          </p:cNvSpPr>
          <p:nvPr>
            <p:ph type="subTitle" idx="1"/>
          </p:nvPr>
        </p:nvSpPr>
        <p:spPr>
          <a:xfrm>
            <a:off x="914400" y="1143000"/>
            <a:ext cx="7467600" cy="2590800"/>
          </a:xfrm>
        </p:spPr>
        <p:txBody>
          <a:bodyPr>
            <a:normAutofit/>
          </a:bodyPr>
          <a:lstStyle/>
          <a:p>
            <a:r>
              <a:rPr lang="ar-JO" dirty="0"/>
              <a:t>تكون بعض الملفات مثل مستندات معالجة النصوص أو اللوحات الجدولية كبيرة نوعا ما من ناحية الحجم بالعادة. وحتى عند تكبير الإطار فإن هذا الأمر قد لا يوفر لك عرضا كاملا للبيانات في الملف. ولذلك، فإن لمثل هذه الملفات القدرة على التمرير إلى الأعلى والأسفل او من جانب إلى آخر لرؤية البيانات. </a:t>
            </a:r>
            <a:endParaRPr lang="ar-SA"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5799"/>
          </a:xfrm>
        </p:spPr>
        <p:txBody>
          <a:bodyPr>
            <a:normAutofit/>
          </a:bodyPr>
          <a:lstStyle/>
          <a:p>
            <a:r>
              <a:rPr lang="ar-SA" sz="2800" dirty="0">
                <a:effectLst/>
              </a:rPr>
              <a:t>تحريك الإطار </a:t>
            </a:r>
            <a:endParaRPr lang="en-US" sz="2800" dirty="0">
              <a:effectLst/>
            </a:endParaRPr>
          </a:p>
        </p:txBody>
      </p:sp>
      <p:sp>
        <p:nvSpPr>
          <p:cNvPr id="3" name="Subtitle 2"/>
          <p:cNvSpPr>
            <a:spLocks noGrp="1"/>
          </p:cNvSpPr>
          <p:nvPr>
            <p:ph type="subTitle" idx="1"/>
          </p:nvPr>
        </p:nvSpPr>
        <p:spPr>
          <a:xfrm>
            <a:off x="685800" y="1143000"/>
            <a:ext cx="7772400" cy="4800600"/>
          </a:xfrm>
        </p:spPr>
        <p:txBody>
          <a:bodyPr>
            <a:normAutofit/>
          </a:bodyPr>
          <a:lstStyle/>
          <a:p>
            <a:r>
              <a:rPr lang="ar-JO" dirty="0"/>
              <a:t>يمكنك تحريك إطار غير مكبر من خلال النقر على شريط العنوان في الإطار وسحبه إلى حيث تريد على سطح المكتب. </a:t>
            </a:r>
            <a:endParaRPr lang="ar-SA" dirty="0"/>
          </a:p>
        </p:txBody>
      </p:sp>
      <p:pic>
        <p:nvPicPr>
          <p:cNvPr id="5" name="صورة 6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2514600"/>
            <a:ext cx="5449570" cy="1184910"/>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5799"/>
          </a:xfrm>
        </p:spPr>
        <p:txBody>
          <a:bodyPr>
            <a:normAutofit/>
          </a:bodyPr>
          <a:lstStyle/>
          <a:p>
            <a:r>
              <a:rPr lang="ar-SA" sz="2800" dirty="0">
                <a:effectLst/>
              </a:rPr>
              <a:t>التبديل بين الإطارات </a:t>
            </a:r>
            <a:endParaRPr lang="en-US" sz="2800" dirty="0">
              <a:effectLst/>
            </a:endParaRPr>
          </a:p>
        </p:txBody>
      </p:sp>
      <p:sp>
        <p:nvSpPr>
          <p:cNvPr id="3" name="Subtitle 2"/>
          <p:cNvSpPr>
            <a:spLocks noGrp="1"/>
          </p:cNvSpPr>
          <p:nvPr>
            <p:ph type="subTitle" idx="1"/>
          </p:nvPr>
        </p:nvSpPr>
        <p:spPr>
          <a:xfrm>
            <a:off x="685800" y="1143000"/>
            <a:ext cx="7772400" cy="4800600"/>
          </a:xfrm>
        </p:spPr>
        <p:txBody>
          <a:bodyPr>
            <a:normAutofit/>
          </a:bodyPr>
          <a:lstStyle/>
          <a:p>
            <a:r>
              <a:rPr lang="ar-JO" dirty="0"/>
              <a:t>يعتبر نظام تشغيل ويندوز واجهة استخدام رسومية (</a:t>
            </a:r>
            <a:r>
              <a:rPr lang="en-US" dirty="0"/>
              <a:t>GUI</a:t>
            </a:r>
            <a:r>
              <a:rPr lang="ar-SA" dirty="0"/>
              <a:t>)</a:t>
            </a:r>
            <a:r>
              <a:rPr lang="ar-JO" dirty="0"/>
              <a:t>، مما يعني انه يمكنك التفاعل مع العناصر المختلفة كما لو كنت تحرك العناصر في ارجاء السطح.  لذلك فقد كان الهدف دائما هو التنقل بين الإطارات المختلفة بنفس سهولة نقل الورق على مكتبك بيدك.  فإذا كان لديك إطاران أو أكثر مفتوحان على الشاشة، فإنه بإمكانك التنقل بينهم عن طريق النقر على جزء من الإطار. </a:t>
            </a:r>
            <a:endParaRPr lang="ar-SA" dirty="0"/>
          </a:p>
        </p:txBody>
      </p:sp>
      <p:pic>
        <p:nvPicPr>
          <p:cNvPr id="6" name="Picture 5"/>
          <p:cNvPicPr/>
          <p:nvPr/>
        </p:nvPicPr>
        <p:blipFill>
          <a:blip r:embed="rId2" cstate="print"/>
          <a:srcRect/>
          <a:stretch>
            <a:fillRect/>
          </a:stretch>
        </p:blipFill>
        <p:spPr bwMode="auto">
          <a:xfrm>
            <a:off x="1828800" y="3810000"/>
            <a:ext cx="5262880" cy="2000885"/>
          </a:xfrm>
          <a:prstGeom prst="rect">
            <a:avLst/>
          </a:prstGeom>
          <a:noFill/>
          <a:ln w="9525">
            <a:noFill/>
            <a:miter lim="800000"/>
            <a:headEnd/>
            <a:tailEnd/>
          </a:ln>
        </p:spPr>
      </p:pic>
    </p:spTree>
    <p:extLst>
      <p:ext uri="{BB962C8B-B14F-4D97-AF65-F5344CB8AC3E}">
        <p14:creationId xmlns:p14="http://schemas.microsoft.com/office/powerpoint/2010/main" val="10294199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5799"/>
          </a:xfrm>
        </p:spPr>
        <p:txBody>
          <a:bodyPr>
            <a:normAutofit/>
          </a:bodyPr>
          <a:lstStyle/>
          <a:p>
            <a:r>
              <a:rPr lang="ar-SA" sz="2800" dirty="0">
                <a:effectLst/>
              </a:rPr>
              <a:t>التحكم بحجم الإطارات</a:t>
            </a:r>
            <a:endParaRPr lang="en-US" sz="2800" dirty="0">
              <a:effectLst/>
            </a:endParaRPr>
          </a:p>
        </p:txBody>
      </p:sp>
      <p:sp>
        <p:nvSpPr>
          <p:cNvPr id="3" name="Subtitle 2"/>
          <p:cNvSpPr>
            <a:spLocks noGrp="1"/>
          </p:cNvSpPr>
          <p:nvPr>
            <p:ph type="subTitle" idx="1"/>
          </p:nvPr>
        </p:nvSpPr>
        <p:spPr>
          <a:xfrm>
            <a:off x="685800" y="1143000"/>
            <a:ext cx="7772400" cy="4800600"/>
          </a:xfrm>
        </p:spPr>
        <p:txBody>
          <a:bodyPr>
            <a:normAutofit/>
          </a:bodyPr>
          <a:lstStyle/>
          <a:p>
            <a:r>
              <a:rPr lang="ar-JO" dirty="0"/>
              <a:t>يمكن التحكم يدويا بحجم أي إطار لم يتم تصغيره أو تكبيره. قم بتحريك مؤشر الماوس إلى الحافة الخارجية لإطار مفتوح. وعند تغير شكل مؤشر الماوس إلى أي من الأشكال التالية(</a:t>
            </a:r>
            <a:r>
              <a:rPr lang="en-US" dirty="0"/>
              <a:t> </a:t>
            </a:r>
            <a:r>
              <a:rPr lang="en-US" dirty="0" smtClean="0"/>
              <a:t>  </a:t>
            </a:r>
            <a:r>
              <a:rPr lang="ar-JO" dirty="0" smtClean="0"/>
              <a:t>،</a:t>
            </a:r>
            <a:r>
              <a:rPr lang="en-US" dirty="0" smtClean="0"/>
              <a:t>    </a:t>
            </a:r>
            <a:r>
              <a:rPr lang="ar-SA" dirty="0" smtClean="0"/>
              <a:t>،</a:t>
            </a:r>
            <a:r>
              <a:rPr lang="en-US" dirty="0" smtClean="0"/>
              <a:t>   </a:t>
            </a:r>
            <a:r>
              <a:rPr lang="ar-JO" dirty="0"/>
              <a:t>)، قم بالنقر على حافة الإطار وسحبه لتكبيره أو تصغيره كما تريد. </a:t>
            </a:r>
            <a:endParaRPr lang="en-US" dirty="0"/>
          </a:p>
          <a:p>
            <a:r>
              <a:rPr lang="ar-JO" dirty="0"/>
              <a:t> </a:t>
            </a:r>
            <a:endParaRPr lang="en-US" dirty="0"/>
          </a:p>
        </p:txBody>
      </p:sp>
      <p:pic>
        <p:nvPicPr>
          <p:cNvPr id="5" name="صورة 57" descr="الوصف: icon mouse vert"/>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2057400"/>
            <a:ext cx="102235" cy="241300"/>
          </a:xfrm>
          <a:prstGeom prst="rect">
            <a:avLst/>
          </a:prstGeom>
          <a:noFill/>
          <a:ln>
            <a:noFill/>
          </a:ln>
        </p:spPr>
      </p:pic>
      <p:pic>
        <p:nvPicPr>
          <p:cNvPr id="7" name="صورة 56" descr="الوصف: icon mouse h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2178050"/>
            <a:ext cx="241300" cy="102235"/>
          </a:xfrm>
          <a:prstGeom prst="rect">
            <a:avLst/>
          </a:prstGeom>
          <a:noFill/>
          <a:ln>
            <a:noFill/>
          </a:ln>
        </p:spPr>
      </p:pic>
      <p:pic>
        <p:nvPicPr>
          <p:cNvPr id="9" name="صورة 55" descr="الوصف: icon mouse dia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2178050"/>
            <a:ext cx="182880" cy="182880"/>
          </a:xfrm>
          <a:prstGeom prst="rect">
            <a:avLst/>
          </a:prstGeom>
          <a:noFill/>
          <a:ln>
            <a:noFill/>
          </a:ln>
        </p:spPr>
      </p:pic>
    </p:spTree>
    <p:extLst>
      <p:ext uri="{BB962C8B-B14F-4D97-AF65-F5344CB8AC3E}">
        <p14:creationId xmlns:p14="http://schemas.microsoft.com/office/powerpoint/2010/main" val="23685273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5799"/>
          </a:xfrm>
        </p:spPr>
        <p:txBody>
          <a:bodyPr>
            <a:normAutofit/>
          </a:bodyPr>
          <a:lstStyle/>
          <a:p>
            <a:r>
              <a:rPr lang="ar-SA" sz="2800" dirty="0">
                <a:effectLst/>
              </a:rPr>
              <a:t>ادارة الإطارات  </a:t>
            </a:r>
            <a:endParaRPr lang="en-US" sz="2800" dirty="0">
              <a:effectLst/>
            </a:endParaRPr>
          </a:p>
        </p:txBody>
      </p:sp>
      <p:sp>
        <p:nvSpPr>
          <p:cNvPr id="3" name="Subtitle 2"/>
          <p:cNvSpPr>
            <a:spLocks noGrp="1"/>
          </p:cNvSpPr>
          <p:nvPr>
            <p:ph type="subTitle" idx="1"/>
          </p:nvPr>
        </p:nvSpPr>
        <p:spPr>
          <a:xfrm>
            <a:off x="685800" y="1143000"/>
            <a:ext cx="7772400" cy="4800600"/>
          </a:xfrm>
        </p:spPr>
        <p:txBody>
          <a:bodyPr>
            <a:normAutofit/>
          </a:bodyPr>
          <a:lstStyle/>
          <a:p>
            <a:r>
              <a:rPr lang="ar-JO" dirty="0"/>
              <a:t>من السهل تكبير أو تصغير الإطار يدويا بوجود إطارين أو ثلاث، ولكن العملية تصبح غير مجدية عند التعامل مع الكثير من الإطارات. ومع ذلك، فإنه من السهل ترتيب الإطارات باستخدام شريط المهام. قم فقط بالنقر بالزر الأيمن على مساحة فارغة في شريط المهام: </a:t>
            </a:r>
            <a:endParaRPr lang="en-US" dirty="0"/>
          </a:p>
        </p:txBody>
      </p:sp>
      <p:pic>
        <p:nvPicPr>
          <p:cNvPr id="8" name="صورة 8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6080" y="3124200"/>
            <a:ext cx="4236720" cy="2057400"/>
          </a:xfrm>
          <a:prstGeom prst="rect">
            <a:avLst/>
          </a:prstGeom>
          <a:noFill/>
        </p:spPr>
      </p:pic>
    </p:spTree>
    <p:extLst>
      <p:ext uri="{BB962C8B-B14F-4D97-AF65-F5344CB8AC3E}">
        <p14:creationId xmlns:p14="http://schemas.microsoft.com/office/powerpoint/2010/main" val="33919646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5799"/>
          </a:xfrm>
        </p:spPr>
        <p:txBody>
          <a:bodyPr>
            <a:normAutofit/>
          </a:bodyPr>
          <a:lstStyle/>
          <a:p>
            <a:r>
              <a:rPr lang="ar-SA" sz="2800" dirty="0">
                <a:effectLst/>
              </a:rPr>
              <a:t>تأثيرات سطح المكتب </a:t>
            </a:r>
            <a:r>
              <a:rPr lang="en-US" sz="2800" dirty="0">
                <a:effectLst/>
              </a:rPr>
              <a:t>Aero</a:t>
            </a:r>
            <a:r>
              <a:rPr lang="ar-SA" sz="2800" dirty="0">
                <a:effectLst/>
              </a:rPr>
              <a:t> في ويندوز</a:t>
            </a:r>
            <a:endParaRPr lang="en-US" sz="2800" dirty="0">
              <a:effectLst/>
            </a:endParaRPr>
          </a:p>
        </p:txBody>
      </p:sp>
      <p:sp>
        <p:nvSpPr>
          <p:cNvPr id="3" name="Subtitle 2"/>
          <p:cNvSpPr>
            <a:spLocks noGrp="1"/>
          </p:cNvSpPr>
          <p:nvPr>
            <p:ph type="subTitle" idx="1"/>
          </p:nvPr>
        </p:nvSpPr>
        <p:spPr>
          <a:xfrm>
            <a:off x="685800" y="1143000"/>
            <a:ext cx="7772400" cy="4800600"/>
          </a:xfrm>
        </p:spPr>
        <p:txBody>
          <a:bodyPr>
            <a:normAutofit/>
          </a:bodyPr>
          <a:lstStyle/>
          <a:p>
            <a:r>
              <a:rPr lang="ar-JO" sz="2500" dirty="0"/>
              <a:t>يقدم ويندوز 7 بعض ادوات التحكم بالإطارات والتي تعتبر جديدة على عائلة ويندوز. وعند البدء باستخدام هذه السمات الجديدة  تأثيرات سطح المكتب </a:t>
            </a:r>
            <a:r>
              <a:rPr lang="en-US" sz="2500" dirty="0"/>
              <a:t>Aero</a:t>
            </a:r>
            <a:r>
              <a:rPr lang="ar-JO" sz="2500" dirty="0"/>
              <a:t> في ويندوز، فقد تجد انه من الصعب العودة إلى اي شيء اخر. </a:t>
            </a:r>
            <a:endParaRPr lang="en-US" sz="2500" dirty="0"/>
          </a:p>
          <a:p>
            <a:r>
              <a:rPr lang="ar-JO" sz="2500" dirty="0"/>
              <a:t>لتكبير حجم الإطار، يمكنك النقر على شريط العنوان لأي إطار وسحبه إلى أعلى الشاشة. وسيقوم ويندوز تلقائيا بإنشاء مخطط إطار حول الشاشة بأكملها. اترك زر الماوس لزيادة حجم الإطار. </a:t>
            </a:r>
            <a:endParaRPr lang="en-US" sz="2500" dirty="0"/>
          </a:p>
        </p:txBody>
      </p:sp>
      <p:pic>
        <p:nvPicPr>
          <p:cNvPr id="10" name="صورة 8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3580" y="3733800"/>
            <a:ext cx="5253990" cy="2433002"/>
          </a:xfrm>
          <a:prstGeom prst="rect">
            <a:avLst/>
          </a:prstGeom>
          <a:noFill/>
        </p:spPr>
      </p:pic>
    </p:spTree>
    <p:extLst>
      <p:ext uri="{BB962C8B-B14F-4D97-AF65-F5344CB8AC3E}">
        <p14:creationId xmlns:p14="http://schemas.microsoft.com/office/powerpoint/2010/main" val="15903710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81000"/>
            <a:ext cx="7772400" cy="761999"/>
          </a:xfrm>
        </p:spPr>
        <p:txBody>
          <a:bodyPr>
            <a:normAutofit fontScale="90000"/>
          </a:bodyPr>
          <a:lstStyle/>
          <a:p>
            <a:r>
              <a:rPr lang="en-US" sz="2800" dirty="0">
                <a:effectLst/>
              </a:rPr>
              <a:t/>
            </a:r>
            <a:br>
              <a:rPr lang="en-US" sz="2800" dirty="0">
                <a:effectLst/>
              </a:rPr>
            </a:br>
            <a:r>
              <a:rPr lang="ar-JO" sz="2800" dirty="0">
                <a:effectLst/>
              </a:rPr>
              <a:t>الدرس 2-3: العمل مع الملفات والمجلدات</a:t>
            </a:r>
            <a:endParaRPr lang="en-US" sz="2800" dirty="0">
              <a:effectLst/>
            </a:endParaRPr>
          </a:p>
        </p:txBody>
      </p:sp>
      <p:sp>
        <p:nvSpPr>
          <p:cNvPr id="3" name="Subtitle 2"/>
          <p:cNvSpPr>
            <a:spLocks noGrp="1"/>
          </p:cNvSpPr>
          <p:nvPr>
            <p:ph type="subTitle" idx="1"/>
          </p:nvPr>
        </p:nvSpPr>
        <p:spPr>
          <a:xfrm>
            <a:off x="685800" y="1371600"/>
            <a:ext cx="7772400" cy="4648200"/>
          </a:xfrm>
        </p:spPr>
        <p:txBody>
          <a:bodyPr>
            <a:normAutofit/>
          </a:bodyPr>
          <a:lstStyle/>
          <a:p>
            <a:r>
              <a:rPr lang="ar-JO" dirty="0"/>
              <a:t>لقد غطينا كيفية التنقل في سطح المكتب وكيفية التحكم بالإطارات وكيفية القيام ببعض المهام الأساسية في برنامج ما. وفي هذا الدرس فإننا سنتوسع أكثر بشان هذه المفاهيم وسنستكشف المزيد حول كيفية عمل الكمبيوتر. </a:t>
            </a:r>
            <a:endParaRPr lang="ar-SA"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86761"/>
          </a:xfrm>
        </p:spPr>
        <p:txBody>
          <a:bodyPr>
            <a:normAutofit/>
          </a:bodyPr>
          <a:lstStyle/>
          <a:p>
            <a:pPr marL="457200" lvl="0" indent="-457200"/>
            <a:r>
              <a:rPr lang="ar-JO" sz="2800" dirty="0"/>
              <a:t>تسجيل الدخول </a:t>
            </a:r>
            <a:endParaRPr lang="en-US" sz="2800" dirty="0"/>
          </a:p>
        </p:txBody>
      </p:sp>
      <p:sp>
        <p:nvSpPr>
          <p:cNvPr id="3" name="Subtitle 2"/>
          <p:cNvSpPr>
            <a:spLocks noGrp="1"/>
          </p:cNvSpPr>
          <p:nvPr>
            <p:ph type="subTitle" idx="1"/>
          </p:nvPr>
        </p:nvSpPr>
        <p:spPr>
          <a:xfrm>
            <a:off x="685800" y="1295400"/>
            <a:ext cx="7772400" cy="4724400"/>
          </a:xfrm>
        </p:spPr>
        <p:txBody>
          <a:bodyPr>
            <a:normAutofit/>
          </a:bodyPr>
          <a:lstStyle/>
          <a:p>
            <a:r>
              <a:rPr lang="ar-SA" dirty="0" smtClean="0"/>
              <a:t>عندما </a:t>
            </a:r>
            <a:r>
              <a:rPr lang="ar-SA" dirty="0"/>
              <a:t>تقوم بتشغيل الكمبيوتر، ستشاهد شاشة تسجيل الدخول التي تتضمن صورة صغيرة مع اسم المستخدم أو حساب بعنوان "</a:t>
            </a:r>
            <a:r>
              <a:rPr lang="ar-SA" dirty="0" smtClean="0"/>
              <a:t>المسؤول“</a:t>
            </a:r>
            <a:endParaRPr lang="en-US" dirty="0" smtClean="0"/>
          </a:p>
          <a:p>
            <a:r>
              <a:rPr lang="en-US" dirty="0" smtClean="0"/>
              <a:t>	</a:t>
            </a:r>
            <a:endParaRPr lang="en-US" dirty="0"/>
          </a:p>
          <a:p>
            <a:endParaRPr lang="en-US" dirty="0" smtClean="0"/>
          </a:p>
          <a:p>
            <a:r>
              <a:rPr lang="ar-JO" dirty="0" smtClean="0"/>
              <a:t>في </a:t>
            </a:r>
            <a:r>
              <a:rPr lang="ar-JO" dirty="0"/>
              <a:t>أسفل الجانب الأيمن من شاشة تسجيل الدخول ستشاهد رابط أزرق اللون للوصول إلى مركز الوصول السريع, و الذي يساعدك على إعداد خيارات الوصول.</a:t>
            </a:r>
            <a:endParaRPr lang="en-US" dirty="0"/>
          </a:p>
          <a:p>
            <a:r>
              <a:rPr lang="ar-JO" dirty="0"/>
              <a:t>وفي أسفل الجانب الأيسر، يوجد رمز زر طاقة احمر. انقر على </a:t>
            </a:r>
            <a:r>
              <a:rPr lang="ar-JO" dirty="0" smtClean="0"/>
              <a:t>زر للخيارات </a:t>
            </a:r>
            <a:r>
              <a:rPr lang="ar-JO" dirty="0"/>
              <a:t>من اجل إيقاف أو إعادة تشغيل الكمبيوتر. </a:t>
            </a:r>
            <a:endParaRPr lang="en-US" dirty="0"/>
          </a:p>
          <a:p>
            <a:endParaRPr lang="ar-SA" dirty="0"/>
          </a:p>
        </p:txBody>
      </p:sp>
      <p:pic>
        <p:nvPicPr>
          <p:cNvPr id="4" name="صورة 26" descr="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1155" y="2286000"/>
            <a:ext cx="643890" cy="475615"/>
          </a:xfrm>
          <a:prstGeom prst="rect">
            <a:avLst/>
          </a:prstGeom>
          <a:noFill/>
          <a:ln>
            <a:noFill/>
          </a:ln>
        </p:spPr>
      </p:pic>
      <p:pic>
        <p:nvPicPr>
          <p:cNvPr id="5" name="صورة 2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5334000"/>
            <a:ext cx="702310" cy="504825"/>
          </a:xfrm>
          <a:prstGeom prst="rect">
            <a:avLst/>
          </a:prstGeom>
          <a:noFill/>
          <a:ln>
            <a:noFill/>
          </a:ln>
        </p:spPr>
      </p:pic>
      <p:pic>
        <p:nvPicPr>
          <p:cNvPr id="532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4572000"/>
            <a:ext cx="133350"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86762"/>
          </a:xfrm>
        </p:spPr>
        <p:txBody>
          <a:bodyPr>
            <a:normAutofit/>
          </a:bodyPr>
          <a:lstStyle/>
          <a:p>
            <a:r>
              <a:rPr lang="ar-SA" sz="2800" dirty="0">
                <a:effectLst/>
              </a:rPr>
              <a:t>فهم الملفات</a:t>
            </a:r>
            <a:endParaRPr lang="en-US" sz="2800" dirty="0">
              <a:effectLst/>
            </a:endParaRPr>
          </a:p>
        </p:txBody>
      </p:sp>
      <p:sp>
        <p:nvSpPr>
          <p:cNvPr id="3" name="Subtitle 2"/>
          <p:cNvSpPr>
            <a:spLocks noGrp="1"/>
          </p:cNvSpPr>
          <p:nvPr>
            <p:ph type="subTitle" idx="1"/>
          </p:nvPr>
        </p:nvSpPr>
        <p:spPr>
          <a:xfrm>
            <a:off x="685800" y="1295400"/>
            <a:ext cx="7772400" cy="4800600"/>
          </a:xfrm>
        </p:spPr>
        <p:txBody>
          <a:bodyPr/>
          <a:lstStyle/>
          <a:p>
            <a:r>
              <a:rPr lang="ar-JO" dirty="0"/>
              <a:t>يمكنك التفكير في الكمبيوتر بطريقة مجردة من خلال مقارنته مع خزانة إيداع. وعلى المستوى الأقل، فإن أصغر شيء يمكن أن تضعه في خزانة إيداع هو صفحة واحدة من الورق يوجد عليها بعض المعلومات. وتماثل صفحة الورق هذه ملفا مفردا على جهاز الكمبيوتر الخاص بك. ويمكن أن تماثل الملفات الكبيرة العديد من الأوراق الملصقة ببعضها البعض، ولكنها تظل تعتبر وحدة واحدة.</a:t>
            </a:r>
            <a:endParaRPr lang="en-US" dirty="0"/>
          </a:p>
        </p:txBody>
      </p:sp>
      <p:pic>
        <p:nvPicPr>
          <p:cNvPr id="5" name="صورة 20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1999" y="4267200"/>
            <a:ext cx="1030605" cy="1304925"/>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533400"/>
          </a:xfrm>
        </p:spPr>
        <p:txBody>
          <a:bodyPr>
            <a:normAutofit/>
          </a:bodyPr>
          <a:lstStyle/>
          <a:p>
            <a:r>
              <a:rPr lang="ar-SA" sz="2800" dirty="0">
                <a:effectLst/>
              </a:rPr>
              <a:t>فهم المجلدات</a:t>
            </a:r>
            <a:endParaRPr lang="en-US" sz="2800" dirty="0">
              <a:effectLst/>
            </a:endParaRPr>
          </a:p>
        </p:txBody>
      </p:sp>
      <p:sp>
        <p:nvSpPr>
          <p:cNvPr id="3" name="Subtitle 2"/>
          <p:cNvSpPr>
            <a:spLocks noGrp="1"/>
          </p:cNvSpPr>
          <p:nvPr>
            <p:ph type="subTitle" idx="1"/>
          </p:nvPr>
        </p:nvSpPr>
        <p:spPr>
          <a:xfrm>
            <a:off x="1295400" y="990600"/>
            <a:ext cx="7086600" cy="5105400"/>
          </a:xfrm>
        </p:spPr>
        <p:txBody>
          <a:bodyPr>
            <a:normAutofit/>
          </a:bodyPr>
          <a:lstStyle/>
          <a:p>
            <a:r>
              <a:rPr lang="ar-JO" dirty="0"/>
              <a:t>لنتابع مع مثالنا عن خزانة الإيداع، يعتبر المجلد في برنامج ويندوز مطابقا تماما للمجلد الذي تحفظ فيه الأوراق. ويمكن أن يتسع المجلد للعديد من الملفات ويمكن تسمية المجلد بأي اسم ويمكن أيضاً أن يحتوي المجلد على مجلدات أخرى. </a:t>
            </a:r>
            <a:endParaRPr lang="en-US" dirty="0"/>
          </a:p>
        </p:txBody>
      </p:sp>
      <p:pic>
        <p:nvPicPr>
          <p:cNvPr id="6" name="صورة 20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9832" y="3276600"/>
            <a:ext cx="1664335" cy="16764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762962"/>
          </a:xfrm>
        </p:spPr>
        <p:txBody>
          <a:bodyPr>
            <a:normAutofit/>
          </a:bodyPr>
          <a:lstStyle/>
          <a:p>
            <a:r>
              <a:rPr lang="ar-SA" sz="2800" dirty="0">
                <a:effectLst/>
              </a:rPr>
              <a:t>فهم المكتبات</a:t>
            </a:r>
            <a:endParaRPr lang="en-US" sz="2800" dirty="0">
              <a:effectLst/>
            </a:endParaRPr>
          </a:p>
        </p:txBody>
      </p:sp>
      <p:sp>
        <p:nvSpPr>
          <p:cNvPr id="3" name="Subtitle 2"/>
          <p:cNvSpPr>
            <a:spLocks noGrp="1"/>
          </p:cNvSpPr>
          <p:nvPr>
            <p:ph type="subTitle" idx="1"/>
          </p:nvPr>
        </p:nvSpPr>
        <p:spPr>
          <a:xfrm>
            <a:off x="685800" y="1143000"/>
            <a:ext cx="7772400" cy="4876800"/>
          </a:xfrm>
        </p:spPr>
        <p:txBody>
          <a:bodyPr/>
          <a:lstStyle/>
          <a:p>
            <a:r>
              <a:rPr lang="ar-SA" dirty="0"/>
              <a:t>تعتبر المكتبات عنصراً تنظيميا جديدا في ويندوز 7. </a:t>
            </a:r>
            <a:r>
              <a:rPr lang="ar-JO" dirty="0"/>
              <a:t>وتتألف</a:t>
            </a:r>
            <a:r>
              <a:rPr lang="ar-SA" dirty="0"/>
              <a:t> من اربع مكتبات افتراضية يمكن عرضها من خلال فتح مستكشف ويندوز. </a:t>
            </a:r>
            <a:endParaRPr lang="en-US" dirty="0"/>
          </a:p>
        </p:txBody>
      </p:sp>
      <p:pic>
        <p:nvPicPr>
          <p:cNvPr id="5" name="صورة 20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4999" y="2362200"/>
            <a:ext cx="5596255" cy="3545205"/>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52400"/>
            <a:ext cx="7772400" cy="610562"/>
          </a:xfrm>
        </p:spPr>
        <p:txBody>
          <a:bodyPr>
            <a:normAutofit/>
          </a:bodyPr>
          <a:lstStyle/>
          <a:p>
            <a:r>
              <a:rPr lang="ar-SA" sz="2800" dirty="0">
                <a:effectLst/>
              </a:rPr>
              <a:t>فتح مجلد الكمبيوتر</a:t>
            </a:r>
            <a:endParaRPr lang="en-US" sz="2800" dirty="0">
              <a:effectLst/>
            </a:endParaRPr>
          </a:p>
        </p:txBody>
      </p:sp>
      <p:sp>
        <p:nvSpPr>
          <p:cNvPr id="3" name="Subtitle 2"/>
          <p:cNvSpPr>
            <a:spLocks noGrp="1"/>
          </p:cNvSpPr>
          <p:nvPr>
            <p:ph type="subTitle" idx="1"/>
          </p:nvPr>
        </p:nvSpPr>
        <p:spPr>
          <a:xfrm>
            <a:off x="685800" y="914400"/>
            <a:ext cx="7772400" cy="5105400"/>
          </a:xfrm>
        </p:spPr>
        <p:txBody>
          <a:bodyPr/>
          <a:lstStyle/>
          <a:p>
            <a:r>
              <a:rPr lang="ar-JO" dirty="0"/>
              <a:t>يبدأ فحصنا للمجلدات والملفات والمكتبات بالتشابه عند دراسة مجلد الكمبيوتر. فجميع المجلدات والملفات في جهاز الكمبيوتر مخزنة في مجلد الكمبيوتر. ويمكنك فتح هذا الإطار عن طريق النقر على ابدأ   </a:t>
            </a:r>
            <a:r>
              <a:rPr lang="ar-JO" dirty="0" smtClean="0"/>
              <a:t>   </a:t>
            </a:r>
            <a:r>
              <a:rPr lang="ar-JO" dirty="0"/>
              <a:t>الكمبيوتر:</a:t>
            </a:r>
            <a:endParaRPr lang="en-US" dirty="0"/>
          </a:p>
        </p:txBody>
      </p:sp>
      <p:pic>
        <p:nvPicPr>
          <p:cNvPr id="535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81200"/>
            <a:ext cx="266700"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صورة 20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8355" y="2895600"/>
            <a:ext cx="5063490" cy="2911475"/>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52400"/>
            <a:ext cx="7772400" cy="610562"/>
          </a:xfrm>
        </p:spPr>
        <p:txBody>
          <a:bodyPr>
            <a:normAutofit/>
          </a:bodyPr>
          <a:lstStyle/>
          <a:p>
            <a:r>
              <a:rPr lang="ar-SA" sz="2800" dirty="0">
                <a:effectLst/>
              </a:rPr>
              <a:t>نظرة عامة على مجلد الكمبيوتر</a:t>
            </a:r>
            <a:endParaRPr lang="en-US" sz="2800" dirty="0">
              <a:effectLst/>
            </a:endParaRPr>
          </a:p>
        </p:txBody>
      </p:sp>
      <p:sp>
        <p:nvSpPr>
          <p:cNvPr id="3" name="Subtitle 2"/>
          <p:cNvSpPr>
            <a:spLocks noGrp="1"/>
          </p:cNvSpPr>
          <p:nvPr>
            <p:ph type="subTitle" idx="1"/>
          </p:nvPr>
        </p:nvSpPr>
        <p:spPr>
          <a:xfrm>
            <a:off x="685800" y="914400"/>
            <a:ext cx="7772400" cy="5105400"/>
          </a:xfrm>
        </p:spPr>
        <p:txBody>
          <a:bodyPr/>
          <a:lstStyle/>
          <a:p>
            <a:r>
              <a:rPr lang="ar-JO" dirty="0"/>
              <a:t>يسمح لك مجلد الكمبيوتر بعرض جميع المحركات الصلبة بالإضافة إلى المحركات السريعة للناقل التسلسلي العالمي (</a:t>
            </a:r>
            <a:r>
              <a:rPr lang="en-US" dirty="0"/>
              <a:t>USB</a:t>
            </a:r>
            <a:r>
              <a:rPr lang="ar-JO" dirty="0"/>
              <a:t>) ومعظم الماسحات الضوئية والطابعات والكاميرات الرقمية. وهناك أيضاً قائمة بالمواقع على الجانب الأيمن تسمح لك بالتنقل سريعا في الأجزاء المختلفة لجهاز الكمبيوتر. قم فقط بالنقر على الموقع للدخول إليه: </a:t>
            </a:r>
            <a:endParaRPr lang="en-US" dirty="0"/>
          </a:p>
        </p:txBody>
      </p:sp>
      <p:pic>
        <p:nvPicPr>
          <p:cNvPr id="7" name="صورة 20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3200400"/>
            <a:ext cx="5043805" cy="2658745"/>
          </a:xfrm>
          <a:prstGeom prst="rect">
            <a:avLst/>
          </a:prstGeom>
          <a:noFill/>
        </p:spPr>
      </p:pic>
    </p:spTree>
    <p:extLst>
      <p:ext uri="{BB962C8B-B14F-4D97-AF65-F5344CB8AC3E}">
        <p14:creationId xmlns:p14="http://schemas.microsoft.com/office/powerpoint/2010/main" val="41613283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52400"/>
            <a:ext cx="7772400" cy="610562"/>
          </a:xfrm>
        </p:spPr>
        <p:txBody>
          <a:bodyPr>
            <a:normAutofit/>
          </a:bodyPr>
          <a:lstStyle/>
          <a:p>
            <a:r>
              <a:rPr lang="ar-SA" sz="2800" dirty="0">
                <a:effectLst/>
              </a:rPr>
              <a:t>التنقل في جهاز الكمبيوتر </a:t>
            </a:r>
            <a:endParaRPr lang="en-US" sz="2800" dirty="0">
              <a:effectLst/>
            </a:endParaRPr>
          </a:p>
        </p:txBody>
      </p:sp>
      <p:sp>
        <p:nvSpPr>
          <p:cNvPr id="3" name="Subtitle 2"/>
          <p:cNvSpPr>
            <a:spLocks noGrp="1"/>
          </p:cNvSpPr>
          <p:nvPr>
            <p:ph type="subTitle" idx="1"/>
          </p:nvPr>
        </p:nvSpPr>
        <p:spPr>
          <a:xfrm>
            <a:off x="685800" y="914400"/>
            <a:ext cx="7772400" cy="5105400"/>
          </a:xfrm>
        </p:spPr>
        <p:txBody>
          <a:bodyPr/>
          <a:lstStyle/>
          <a:p>
            <a:r>
              <a:rPr lang="ar-JO" dirty="0"/>
              <a:t>يتم تخزين كافة المعلومات في جهاز الكمبيوتر على القرص الصلب، مع توسيع كافة الملفات والمجلدات بنظام هيكلي من القرص. ويستخدم ويندوز 7 هيكلا منظماً لتصنيف وعرض المعلومات ويمكنك استخدام هذه الخريطة لمساعدتك في التنقل عبر الهيكل: </a:t>
            </a:r>
            <a:endParaRPr lang="en-US" dirty="0"/>
          </a:p>
        </p:txBody>
      </p:sp>
      <p:pic>
        <p:nvPicPr>
          <p:cNvPr id="5" name="صورة 19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2819400"/>
            <a:ext cx="5262245" cy="3008630"/>
          </a:xfrm>
          <a:prstGeom prst="rect">
            <a:avLst/>
          </a:prstGeom>
          <a:noFill/>
        </p:spPr>
      </p:pic>
    </p:spTree>
    <p:extLst>
      <p:ext uri="{BB962C8B-B14F-4D97-AF65-F5344CB8AC3E}">
        <p14:creationId xmlns:p14="http://schemas.microsoft.com/office/powerpoint/2010/main" val="4379803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838199"/>
          </a:xfrm>
        </p:spPr>
        <p:txBody>
          <a:bodyPr>
            <a:normAutofit fontScale="90000"/>
          </a:bodyPr>
          <a:lstStyle/>
          <a:p>
            <a:pPr algn="ctr"/>
            <a:r>
              <a:rPr lang="ar-JO" sz="3200" dirty="0">
                <a:effectLst/>
              </a:rPr>
              <a:t/>
            </a:r>
            <a:br>
              <a:rPr lang="ar-JO" sz="3200" dirty="0">
                <a:effectLst/>
              </a:rPr>
            </a:br>
            <a:r>
              <a:rPr lang="en-US" sz="3200" dirty="0">
                <a:effectLst/>
              </a:rPr>
              <a:t> </a:t>
            </a:r>
            <a:r>
              <a:rPr lang="ar-SA" sz="3200" dirty="0" smtClean="0">
                <a:effectLst/>
              </a:rPr>
              <a:t>الدرس </a:t>
            </a:r>
            <a:r>
              <a:rPr lang="ar-SA" sz="3200" dirty="0">
                <a:effectLst/>
              </a:rPr>
              <a:t>2-4: </a:t>
            </a:r>
            <a:r>
              <a:rPr lang="ar-JO" sz="3200" dirty="0">
                <a:effectLst/>
              </a:rPr>
              <a:t>اساسيات القوائم والشريط</a:t>
            </a:r>
            <a:endParaRPr lang="en-US" sz="3200" dirty="0">
              <a:effectLst/>
            </a:endParaRPr>
          </a:p>
        </p:txBody>
      </p:sp>
      <p:sp>
        <p:nvSpPr>
          <p:cNvPr id="3" name="Subtitle 2"/>
          <p:cNvSpPr>
            <a:spLocks noGrp="1"/>
          </p:cNvSpPr>
          <p:nvPr>
            <p:ph type="subTitle" idx="1"/>
          </p:nvPr>
        </p:nvSpPr>
        <p:spPr>
          <a:xfrm>
            <a:off x="685800" y="1295400"/>
            <a:ext cx="7772400" cy="4724400"/>
          </a:xfrm>
        </p:spPr>
        <p:txBody>
          <a:bodyPr>
            <a:normAutofit/>
          </a:bodyPr>
          <a:lstStyle/>
          <a:p>
            <a:r>
              <a:rPr lang="ar-SA" dirty="0"/>
              <a:t>سوف نستكشف في هذا الدرس كيف يمكنك البدء بإتقان التحكم بالبرامج والعمليات في </a:t>
            </a:r>
            <a:r>
              <a:rPr lang="ar-JO" dirty="0"/>
              <a:t>ويندوز 7</a:t>
            </a:r>
            <a:r>
              <a:rPr lang="ar-SA" dirty="0"/>
              <a:t>. وبممارسة هذه المهارات، فإنك ستكون قادرا على استخدام الأوامر في أي برنامج تقوم بثبيته على جهاز الكمبيوتر.</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533400"/>
          </a:xfrm>
        </p:spPr>
        <p:txBody>
          <a:bodyPr>
            <a:normAutofit/>
          </a:bodyPr>
          <a:lstStyle/>
          <a:p>
            <a:r>
              <a:rPr lang="ar-SA" sz="2800" dirty="0">
                <a:effectLst/>
              </a:rPr>
              <a:t>أساسيات القوائم</a:t>
            </a:r>
            <a:endParaRPr lang="en-US" sz="2800" dirty="0">
              <a:effectLst/>
            </a:endParaRPr>
          </a:p>
        </p:txBody>
      </p:sp>
      <p:sp>
        <p:nvSpPr>
          <p:cNvPr id="3" name="Subtitle 2"/>
          <p:cNvSpPr>
            <a:spLocks noGrp="1"/>
          </p:cNvSpPr>
          <p:nvPr>
            <p:ph type="subTitle" idx="1"/>
          </p:nvPr>
        </p:nvSpPr>
        <p:spPr>
          <a:xfrm>
            <a:off x="838200" y="990600"/>
            <a:ext cx="7543800" cy="5029200"/>
          </a:xfrm>
        </p:spPr>
        <p:txBody>
          <a:bodyPr>
            <a:normAutofit/>
          </a:bodyPr>
          <a:lstStyle/>
          <a:p>
            <a:r>
              <a:rPr lang="ar-SA" dirty="0"/>
              <a:t>تعتبر القوائم جزءا ثابتا تقريبا في كل برنامج "تقريباً" متوفر على جهاز الكمبيوتر. وتقع القوائم في تصنيفات وتحتوي في الداخل على أوامر (أو قوائم فرعية) في داخلها. وتوجد القوائم عادة في أعلى الإطار. </a:t>
            </a:r>
            <a:endParaRPr lang="en-US" dirty="0"/>
          </a:p>
        </p:txBody>
      </p:sp>
      <p:pic>
        <p:nvPicPr>
          <p:cNvPr id="5" name="صورة 18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2438400"/>
            <a:ext cx="4804410" cy="3373755"/>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04800"/>
            <a:ext cx="7772400" cy="610562"/>
          </a:xfrm>
        </p:spPr>
        <p:txBody>
          <a:bodyPr>
            <a:normAutofit/>
          </a:bodyPr>
          <a:lstStyle/>
          <a:p>
            <a:r>
              <a:rPr lang="ar-SA" sz="2800" dirty="0">
                <a:effectLst/>
              </a:rPr>
              <a:t>استخدام قوائم الاختصارات</a:t>
            </a:r>
            <a:endParaRPr lang="en-US" sz="2800" dirty="0">
              <a:effectLst/>
            </a:endParaRPr>
          </a:p>
        </p:txBody>
      </p:sp>
      <p:sp>
        <p:nvSpPr>
          <p:cNvPr id="3" name="Subtitle 2"/>
          <p:cNvSpPr>
            <a:spLocks noGrp="1"/>
          </p:cNvSpPr>
          <p:nvPr>
            <p:ph type="subTitle" idx="1"/>
          </p:nvPr>
        </p:nvSpPr>
        <p:spPr>
          <a:xfrm>
            <a:off x="685800" y="1066800"/>
            <a:ext cx="7772400" cy="4876800"/>
          </a:xfrm>
        </p:spPr>
        <p:txBody>
          <a:bodyPr/>
          <a:lstStyle/>
          <a:p>
            <a:r>
              <a:rPr lang="ar-SA" dirty="0"/>
              <a:t>تتوفر قوائم الاختصارات لمجموعة من الأغراض المتنوعة على جهاز الكمبيوتر. وتنشط قائمة الاختصار عبر النقر بالزر الأيمن للماوس على رمز ما أو جزء من نص أو عنصر تم اختياره. وعند ظهور القائمة، قم بتحديد أي خيار من القائمة وقم بالنقر عليه. </a:t>
            </a:r>
            <a:endParaRPr lang="en-US" dirty="0"/>
          </a:p>
          <a:p>
            <a:r>
              <a:rPr lang="ar-SA" dirty="0"/>
              <a:t>ويتيح لك النقر بالزر الأيمن على شريط العنوان خيارات إدارة الإطار، والتي تناولناها في الدرس 2-1: </a:t>
            </a:r>
            <a:endParaRPr lang="en-US" dirty="0"/>
          </a:p>
        </p:txBody>
      </p:sp>
      <p:pic>
        <p:nvPicPr>
          <p:cNvPr id="6" name="صورة 17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7107" y="3886200"/>
            <a:ext cx="4629785" cy="162814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838200"/>
          </a:xfrm>
        </p:spPr>
        <p:txBody>
          <a:bodyPr>
            <a:normAutofit/>
          </a:bodyPr>
          <a:lstStyle/>
          <a:p>
            <a:r>
              <a:rPr lang="ar-SA" sz="2800" dirty="0">
                <a:effectLst/>
              </a:rPr>
              <a:t>استخدام مفاتيح الاختصارات</a:t>
            </a:r>
            <a:endParaRPr lang="en-US" sz="2800" dirty="0">
              <a:effectLst/>
            </a:endParaRPr>
          </a:p>
        </p:txBody>
      </p:sp>
      <p:sp>
        <p:nvSpPr>
          <p:cNvPr id="3" name="Subtitle 2"/>
          <p:cNvSpPr>
            <a:spLocks noGrp="1"/>
          </p:cNvSpPr>
          <p:nvPr>
            <p:ph type="subTitle" idx="1"/>
          </p:nvPr>
        </p:nvSpPr>
        <p:spPr>
          <a:xfrm>
            <a:off x="762000" y="1219200"/>
            <a:ext cx="7772400" cy="4800600"/>
          </a:xfrm>
        </p:spPr>
        <p:txBody>
          <a:bodyPr>
            <a:normAutofit/>
          </a:bodyPr>
          <a:lstStyle/>
          <a:p>
            <a:r>
              <a:rPr lang="ar-SA" sz="2400" dirty="0"/>
              <a:t>تماما كما يُظهِر النقر بالزر الأيمن للماوس خيارات الاختصار، فإن هناك عددا من الأوامر المختلفة التي يمكنك استخدامها عن طريق اختصارات لوحة المفاتيح. فعلى سبيل المثال، يمكن رؤية اختصارات لوحة المفاتيح أولا من خلال النقر على القوائم وملاحظة مجموعة المفاتيح. دعنا ننظر إلى بعض اختصارات لوحة المفاتيح الشائعة والتي تعمل في العديد من البرامج بما فيها تطبيق الدفتر. لقد قمنا بكتابة نص ما وقمنا بتظليله ثم بالنقر على قائمة تحرير: </a:t>
            </a:r>
            <a:endParaRPr lang="en-US" sz="2400" dirty="0"/>
          </a:p>
        </p:txBody>
      </p:sp>
      <p:pic>
        <p:nvPicPr>
          <p:cNvPr id="5" name="صورة 17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3429000"/>
            <a:ext cx="5264785" cy="2573972"/>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012825"/>
          </a:xfrm>
        </p:spPr>
        <p:txBody>
          <a:bodyPr>
            <a:normAutofit/>
          </a:bodyPr>
          <a:lstStyle/>
          <a:p>
            <a:r>
              <a:rPr lang="ar-JO" sz="2800" dirty="0">
                <a:effectLst/>
              </a:rPr>
              <a:t>سطح المكتب في ويندوز 7</a:t>
            </a:r>
            <a:endParaRPr lang="en-US" sz="2800" dirty="0">
              <a:effectLst/>
            </a:endParaRPr>
          </a:p>
        </p:txBody>
      </p:sp>
      <p:sp>
        <p:nvSpPr>
          <p:cNvPr id="3" name="Subtitle 2"/>
          <p:cNvSpPr>
            <a:spLocks noGrp="1"/>
          </p:cNvSpPr>
          <p:nvPr>
            <p:ph type="subTitle" idx="1"/>
          </p:nvPr>
        </p:nvSpPr>
        <p:spPr>
          <a:xfrm>
            <a:off x="1371600" y="1371600"/>
            <a:ext cx="6934200" cy="4648200"/>
          </a:xfrm>
        </p:spPr>
        <p:txBody>
          <a:bodyPr>
            <a:normAutofit/>
          </a:bodyPr>
          <a:lstStyle/>
          <a:p>
            <a:r>
              <a:rPr lang="ar-JO" dirty="0"/>
              <a:t>بعد لحظات من تسجيل الدخول ستشاهد سطح المكتب </a:t>
            </a:r>
            <a:endParaRPr lang="en-US" dirty="0"/>
          </a:p>
          <a:p>
            <a:endParaRPr lang="ar-SA" dirty="0"/>
          </a:p>
        </p:txBody>
      </p:sp>
      <p:pic>
        <p:nvPicPr>
          <p:cNvPr id="5" name="صورة 2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2133600"/>
            <a:ext cx="6337935" cy="3352800"/>
          </a:xfrm>
          <a:prstGeom prst="rect">
            <a:avLst/>
          </a:prstGeom>
          <a:noFill/>
          <a:ln>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86762"/>
          </a:xfrm>
        </p:spPr>
        <p:txBody>
          <a:bodyPr>
            <a:normAutofit/>
          </a:bodyPr>
          <a:lstStyle/>
          <a:p>
            <a:r>
              <a:rPr lang="ar-SA" sz="2800" dirty="0">
                <a:effectLst/>
              </a:rPr>
              <a:t>استخدام قوائم ومفاتيح الاختصارات معا</a:t>
            </a:r>
            <a:endParaRPr lang="en-US" sz="2800" dirty="0">
              <a:effectLst/>
            </a:endParaRPr>
          </a:p>
        </p:txBody>
      </p:sp>
      <p:sp>
        <p:nvSpPr>
          <p:cNvPr id="3" name="Subtitle 2"/>
          <p:cNvSpPr>
            <a:spLocks noGrp="1"/>
          </p:cNvSpPr>
          <p:nvPr>
            <p:ph type="subTitle" idx="1"/>
          </p:nvPr>
        </p:nvSpPr>
        <p:spPr>
          <a:xfrm>
            <a:off x="685800" y="1066800"/>
            <a:ext cx="7772400" cy="4953000"/>
          </a:xfrm>
        </p:spPr>
        <p:txBody>
          <a:bodyPr>
            <a:normAutofit/>
          </a:bodyPr>
          <a:lstStyle/>
          <a:p>
            <a:r>
              <a:rPr lang="ar-JO" sz="2400" dirty="0"/>
              <a:t>يمكنك تقريبا تأدية كل شيء</a:t>
            </a:r>
            <a:r>
              <a:rPr lang="ar-SA" sz="2400" dirty="0"/>
              <a:t> تقوم به في برنامج ما باستخدام أمر من قائمة. غير أن معظم المهام الشائعة والمتكررة يمكن أن تؤدى باستخدام اختصارات لوحة المفاتيح مثل (</a:t>
            </a:r>
            <a:r>
              <a:rPr lang="en-US" sz="2400" dirty="0"/>
              <a:t>Ctrl + C</a:t>
            </a:r>
            <a:r>
              <a:rPr lang="ar-SA" sz="2400" dirty="0"/>
              <a:t>) و (</a:t>
            </a:r>
            <a:r>
              <a:rPr lang="en-US" sz="2400" dirty="0"/>
              <a:t>Ctrl + V</a:t>
            </a:r>
            <a:r>
              <a:rPr lang="ar-SA" sz="2400" dirty="0"/>
              <a:t>).</a:t>
            </a:r>
            <a:endParaRPr lang="en-US" sz="2400" dirty="0"/>
          </a:p>
          <a:p>
            <a:r>
              <a:rPr lang="ar-SA" sz="2400" dirty="0"/>
              <a:t>ولكن هل كنت تعلم انه يمكنك أيضاً استخدام اختصارات لوحة المفاتيح بدلا من </a:t>
            </a:r>
            <a:r>
              <a:rPr lang="ar-JO" sz="2400" dirty="0"/>
              <a:t>قائمة ابدأ</a:t>
            </a:r>
            <a:r>
              <a:rPr lang="ar-SA" sz="2400" dirty="0"/>
              <a:t> والزر الأيمن للماوس، فيوجد في لوحة المفاتيح مفتاحان خاصان للقيام بذلك.</a:t>
            </a:r>
            <a:endParaRPr lang="en-US" sz="2400" dirty="0"/>
          </a:p>
          <a:p>
            <a:r>
              <a:rPr lang="ar-SA" sz="2400" dirty="0"/>
              <a:t>ففي الزاوية السفلى إلى اليسار في لوحة المفاتيح مباشرة، هناك مفتاح عليه شعار ويندوز وهو يبدو هكذا: </a:t>
            </a:r>
            <a:endParaRPr lang="en-US" sz="2400" dirty="0"/>
          </a:p>
        </p:txBody>
      </p:sp>
      <p:pic>
        <p:nvPicPr>
          <p:cNvPr id="5" name="صورة 17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4343400"/>
            <a:ext cx="1109980" cy="1104265"/>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066800"/>
          </a:xfrm>
        </p:spPr>
        <p:txBody>
          <a:bodyPr>
            <a:normAutofit/>
          </a:bodyPr>
          <a:lstStyle/>
          <a:p>
            <a:pPr algn="ctr"/>
            <a:r>
              <a:rPr lang="ar-JO" dirty="0">
                <a:effectLst/>
              </a:rPr>
              <a:t>القسم3: الدرس 3-1: أساسيات الدفتر</a:t>
            </a:r>
            <a:endParaRPr lang="ar-SA" dirty="0"/>
          </a:p>
        </p:txBody>
      </p:sp>
      <p:sp>
        <p:nvSpPr>
          <p:cNvPr id="3" name="Subtitle 2"/>
          <p:cNvSpPr>
            <a:spLocks noGrp="1"/>
          </p:cNvSpPr>
          <p:nvPr>
            <p:ph type="subTitle" idx="1"/>
          </p:nvPr>
        </p:nvSpPr>
        <p:spPr>
          <a:xfrm>
            <a:off x="685800" y="1524000"/>
            <a:ext cx="7772400" cy="2743200"/>
          </a:xfrm>
        </p:spPr>
        <p:txBody>
          <a:bodyPr>
            <a:normAutofit/>
          </a:bodyPr>
          <a:lstStyle/>
          <a:p>
            <a:r>
              <a:rPr lang="ar-JO" dirty="0"/>
              <a:t>لقد استخدمنا تطبيق الدفتر من قبل لعرض المفاهيم والسمات المختلفة في ويندوز 7. وسنقوم الآن باستخدام تطبيق الدفتر كبرنامج بحد ذاته. يعتبر تطبيق الدفتر معالج نصوص أساسي مصمم للحروف والمستندات البسيطة. وهو جزء من عائلة ويندوز لأنظمة التشغيل منذ زمن طويل وها هو يعود مجددا مع ويندوز 7 غير انه في هذه المرة يأتي بواجهة استخدام جديدة كليا. </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6762"/>
          </a:xfrm>
        </p:spPr>
        <p:txBody>
          <a:bodyPr/>
          <a:lstStyle/>
          <a:p>
            <a:r>
              <a:rPr lang="ar-SA" dirty="0">
                <a:effectLst/>
              </a:rPr>
              <a:t>بدء تشغيل الدفتر</a:t>
            </a:r>
            <a:endParaRPr lang="ar-SA" dirty="0"/>
          </a:p>
        </p:txBody>
      </p:sp>
      <p:sp>
        <p:nvSpPr>
          <p:cNvPr id="3" name="Subtitle 2"/>
          <p:cNvSpPr>
            <a:spLocks noGrp="1"/>
          </p:cNvSpPr>
          <p:nvPr>
            <p:ph type="subTitle" idx="1"/>
          </p:nvPr>
        </p:nvSpPr>
        <p:spPr>
          <a:xfrm>
            <a:off x="914400" y="1143000"/>
            <a:ext cx="7543800" cy="4876800"/>
          </a:xfrm>
        </p:spPr>
        <p:txBody>
          <a:bodyPr>
            <a:normAutofit/>
          </a:bodyPr>
          <a:lstStyle/>
          <a:p>
            <a:r>
              <a:rPr lang="ar-JO" dirty="0"/>
              <a:t>قم ببدء تشغيل الدفتر عن طريق النقر على ابدأ       كافة البرامج </a:t>
            </a:r>
            <a:r>
              <a:rPr lang="ar-JO" dirty="0" smtClean="0"/>
              <a:t>      </a:t>
            </a:r>
            <a:r>
              <a:rPr lang="ar-JO" dirty="0"/>
              <a:t>البرامج الملحقة      </a:t>
            </a:r>
            <a:r>
              <a:rPr lang="ar-JO" dirty="0" smtClean="0"/>
              <a:t> </a:t>
            </a:r>
            <a:r>
              <a:rPr lang="ar-JO" dirty="0"/>
              <a:t>الدفتر.</a:t>
            </a:r>
            <a:endParaRPr lang="en-US" dirty="0"/>
          </a:p>
        </p:txBody>
      </p:sp>
      <p:sp>
        <p:nvSpPr>
          <p:cNvPr id="5" name="Line 2"/>
          <p:cNvSpPr>
            <a:spLocks noChangeShapeType="1"/>
          </p:cNvSpPr>
          <p:nvPr/>
        </p:nvSpPr>
        <p:spPr bwMode="auto">
          <a:xfrm flipH="1">
            <a:off x="3048000" y="1447800"/>
            <a:ext cx="2286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32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38275"/>
            <a:ext cx="266700" cy="123825"/>
          </a:xfrm>
          <a:prstGeom prst="rect">
            <a:avLst/>
          </a:prstGeom>
          <a:noFill/>
          <a:extLst>
            <a:ext uri="{909E8E84-426E-40DD-AFC4-6F175D3DCCD1}">
              <a14:hiddenFill xmlns:a14="http://schemas.microsoft.com/office/drawing/2010/main">
                <a:solidFill>
                  <a:srgbClr val="FFFFFF"/>
                </a:solidFill>
              </a14:hiddenFill>
            </a:ext>
          </a:extLst>
        </p:spPr>
      </p:pic>
      <p:sp>
        <p:nvSpPr>
          <p:cNvPr id="6" name="Line 4"/>
          <p:cNvSpPr>
            <a:spLocks noChangeShapeType="1"/>
          </p:cNvSpPr>
          <p:nvPr/>
        </p:nvSpPr>
        <p:spPr bwMode="auto">
          <a:xfrm flipH="1">
            <a:off x="6361113" y="1828800"/>
            <a:ext cx="2286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صورة 1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2057400"/>
            <a:ext cx="3529965" cy="3745865"/>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534362"/>
          </a:xfrm>
        </p:spPr>
        <p:txBody>
          <a:bodyPr>
            <a:normAutofit/>
          </a:bodyPr>
          <a:lstStyle/>
          <a:p>
            <a:r>
              <a:rPr lang="ar-SA" sz="2800" dirty="0">
                <a:effectLst/>
              </a:rPr>
              <a:t>نظرة عامة على واجهة الاستخدام</a:t>
            </a:r>
            <a:endParaRPr lang="en-US" sz="2800" dirty="0">
              <a:effectLst/>
            </a:endParaRPr>
          </a:p>
        </p:txBody>
      </p:sp>
      <p:sp>
        <p:nvSpPr>
          <p:cNvPr id="3" name="Subtitle 2"/>
          <p:cNvSpPr>
            <a:spLocks noGrp="1"/>
          </p:cNvSpPr>
          <p:nvPr>
            <p:ph type="subTitle" idx="1"/>
          </p:nvPr>
        </p:nvSpPr>
        <p:spPr>
          <a:xfrm>
            <a:off x="685800" y="838200"/>
            <a:ext cx="7772400" cy="1828800"/>
          </a:xfrm>
        </p:spPr>
        <p:txBody>
          <a:bodyPr>
            <a:normAutofit/>
          </a:bodyPr>
          <a:lstStyle/>
          <a:p>
            <a:r>
              <a:rPr lang="ar-JO" dirty="0"/>
              <a:t>لقد تعرفنا بشكل موجز على عناصر واجهة الاستخدام من قبل، لذلك لنتذكر العناصر الرئيسية:</a:t>
            </a:r>
            <a:endParaRPr lang="en-US" dirty="0"/>
          </a:p>
        </p:txBody>
      </p:sp>
      <p:pic>
        <p:nvPicPr>
          <p:cNvPr id="8" name="صورة 1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2925" y="1991677"/>
            <a:ext cx="5518150" cy="2874645"/>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762962"/>
          </a:xfrm>
        </p:spPr>
        <p:txBody>
          <a:bodyPr>
            <a:normAutofit/>
          </a:bodyPr>
          <a:lstStyle/>
          <a:p>
            <a:r>
              <a:rPr lang="ar-SA" sz="2800" dirty="0">
                <a:effectLst/>
              </a:rPr>
              <a:t>إدخال النص </a:t>
            </a:r>
            <a:endParaRPr lang="en-US" sz="2800" dirty="0">
              <a:effectLst/>
            </a:endParaRPr>
          </a:p>
        </p:txBody>
      </p:sp>
      <p:sp>
        <p:nvSpPr>
          <p:cNvPr id="3" name="Subtitle 2"/>
          <p:cNvSpPr>
            <a:spLocks noGrp="1"/>
          </p:cNvSpPr>
          <p:nvPr>
            <p:ph type="subTitle" idx="1"/>
          </p:nvPr>
        </p:nvSpPr>
        <p:spPr>
          <a:xfrm>
            <a:off x="685800" y="1143000"/>
            <a:ext cx="7772400" cy="4876800"/>
          </a:xfrm>
        </p:spPr>
        <p:txBody>
          <a:bodyPr>
            <a:normAutofit/>
          </a:bodyPr>
          <a:lstStyle/>
          <a:p>
            <a:r>
              <a:rPr lang="ar-JO" dirty="0"/>
              <a:t>كل ما تحتاج إلى القيام به هو النقر في مكان ما داخل المنطقة البيضاء للدفتر والبدء بالكتابة. وسينتقل الدفتر تلقائيا إلى السطر التالي أثناء كتابتك:</a:t>
            </a:r>
            <a:endParaRPr lang="en-US" dirty="0"/>
          </a:p>
        </p:txBody>
      </p:sp>
      <p:pic>
        <p:nvPicPr>
          <p:cNvPr id="5" name="صورة 24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9147" y="2674302"/>
            <a:ext cx="5005705" cy="150939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609600"/>
          </a:xfrm>
        </p:spPr>
        <p:txBody>
          <a:bodyPr>
            <a:normAutofit/>
          </a:bodyPr>
          <a:lstStyle/>
          <a:p>
            <a:r>
              <a:rPr lang="ar-SA" sz="2800" dirty="0">
                <a:effectLst/>
              </a:rPr>
              <a:t>إغلاق الدفتر</a:t>
            </a:r>
            <a:endParaRPr lang="en-US" sz="2800" dirty="0">
              <a:effectLst/>
            </a:endParaRPr>
          </a:p>
        </p:txBody>
      </p:sp>
      <p:sp>
        <p:nvSpPr>
          <p:cNvPr id="3" name="Subtitle 2"/>
          <p:cNvSpPr>
            <a:spLocks noGrp="1"/>
          </p:cNvSpPr>
          <p:nvPr>
            <p:ph type="subTitle" idx="1"/>
          </p:nvPr>
        </p:nvSpPr>
        <p:spPr>
          <a:xfrm>
            <a:off x="838200" y="1219200"/>
            <a:ext cx="7543800" cy="4267200"/>
          </a:xfrm>
        </p:spPr>
        <p:txBody>
          <a:bodyPr>
            <a:normAutofit/>
          </a:bodyPr>
          <a:lstStyle/>
          <a:p>
            <a:r>
              <a:rPr lang="ar-JO" dirty="0"/>
              <a:t>عندما تنتهي من استخدام الدفتر، انقر على زر </a:t>
            </a:r>
            <a:r>
              <a:rPr lang="ar-JO" b="1" dirty="0"/>
              <a:t>إغلاق</a:t>
            </a:r>
            <a:r>
              <a:rPr lang="ar-JO" dirty="0"/>
              <a:t> في الزاوية اليسرى العليا من الشاشة. وبإمكانك أيضاً النقر على ملف   </a:t>
            </a:r>
            <a:r>
              <a:rPr lang="ar-JO" dirty="0" smtClean="0"/>
              <a:t>      </a:t>
            </a:r>
            <a:r>
              <a:rPr lang="ar-JO" dirty="0"/>
              <a:t>خروج من اجل إغلاق البرنامج. </a:t>
            </a:r>
            <a:endParaRPr lang="en-US" dirty="0"/>
          </a:p>
        </p:txBody>
      </p:sp>
      <p:pic>
        <p:nvPicPr>
          <p:cNvPr id="533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950" y="1857374"/>
            <a:ext cx="266700" cy="123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28600"/>
            <a:ext cx="7772400" cy="686762"/>
          </a:xfrm>
        </p:spPr>
        <p:txBody>
          <a:bodyPr>
            <a:normAutofit fontScale="90000"/>
          </a:bodyPr>
          <a:lstStyle/>
          <a:p>
            <a:r>
              <a:rPr lang="ar-JO" sz="3200" dirty="0">
                <a:effectLst/>
              </a:rPr>
              <a:t/>
            </a:r>
            <a:br>
              <a:rPr lang="ar-JO" sz="3200" dirty="0">
                <a:effectLst/>
              </a:rPr>
            </a:br>
            <a:r>
              <a:rPr lang="en-US" sz="3200" dirty="0">
                <a:effectLst/>
              </a:rPr>
              <a:t/>
            </a:r>
            <a:br>
              <a:rPr lang="en-US" sz="3200" dirty="0">
                <a:effectLst/>
              </a:rPr>
            </a:br>
            <a:r>
              <a:rPr lang="ar-SA" sz="3200" dirty="0">
                <a:effectLst/>
              </a:rPr>
              <a:t>الدرس 3-2:  القيام بالمزيد من الأمور في الدفتر </a:t>
            </a:r>
            <a:endParaRPr lang="en-US" sz="3200" dirty="0">
              <a:effectLst/>
            </a:endParaRPr>
          </a:p>
        </p:txBody>
      </p:sp>
      <p:sp>
        <p:nvSpPr>
          <p:cNvPr id="3" name="Subtitle 2"/>
          <p:cNvSpPr>
            <a:spLocks noGrp="1"/>
          </p:cNvSpPr>
          <p:nvPr>
            <p:ph type="subTitle" idx="1"/>
          </p:nvPr>
        </p:nvSpPr>
        <p:spPr>
          <a:xfrm>
            <a:off x="685800" y="1066800"/>
            <a:ext cx="7772400" cy="1371600"/>
          </a:xfrm>
        </p:spPr>
        <p:txBody>
          <a:bodyPr>
            <a:normAutofit/>
          </a:bodyPr>
          <a:lstStyle/>
          <a:p>
            <a:r>
              <a:rPr lang="ar-SA" dirty="0"/>
              <a:t>لا يزال يوجد في جعبة الدفتر بعض المميزات الأخرى لمساعدتك في جعل مستندك يبدو أجمل وأكثر حرفية. سوف نستكشف هذه السمات في هذا الدرس.</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28600"/>
            <a:ext cx="7772400" cy="686762"/>
          </a:xfrm>
        </p:spPr>
        <p:txBody>
          <a:bodyPr>
            <a:normAutofit/>
          </a:bodyPr>
          <a:lstStyle/>
          <a:p>
            <a:r>
              <a:rPr lang="ar-SA" sz="2800" dirty="0">
                <a:effectLst/>
              </a:rPr>
              <a:t>تحرير النص</a:t>
            </a:r>
            <a:endParaRPr lang="en-US" sz="2800" dirty="0">
              <a:effectLst/>
            </a:endParaRPr>
          </a:p>
        </p:txBody>
      </p:sp>
      <p:sp>
        <p:nvSpPr>
          <p:cNvPr id="3" name="Subtitle 2"/>
          <p:cNvSpPr>
            <a:spLocks noGrp="1"/>
          </p:cNvSpPr>
          <p:nvPr>
            <p:ph type="subTitle" idx="1"/>
          </p:nvPr>
        </p:nvSpPr>
        <p:spPr>
          <a:xfrm>
            <a:off x="685800" y="1066800"/>
            <a:ext cx="7772400" cy="2133600"/>
          </a:xfrm>
        </p:spPr>
        <p:txBody>
          <a:bodyPr>
            <a:normAutofit lnSpcReduction="10000"/>
          </a:bodyPr>
          <a:lstStyle/>
          <a:p>
            <a:r>
              <a:rPr lang="ar-SA" dirty="0"/>
              <a:t>إذا اكتشفت خطأ في تهجئة كلمة أو جملة ما تبدو وكأنها غير منطقية، فبإمكانك استخدام مفتاح </a:t>
            </a:r>
            <a:r>
              <a:rPr lang="en-US" dirty="0"/>
              <a:t>Backspace</a:t>
            </a:r>
            <a:r>
              <a:rPr lang="ar-JO" dirty="0"/>
              <a:t> لحذف الخطأ وتصحيحه. وبإمكانك أيضاً استخدام مؤشر الماوس والنقر على أي مكان في المستند وسيؤدي هذا إلى إبراز مؤشر النص وبالتالي إعطاء فرصة لتصحيح الخطأ.</a:t>
            </a:r>
            <a:endParaRPr lang="en-US" dirty="0"/>
          </a:p>
        </p:txBody>
      </p:sp>
    </p:spTree>
    <p:extLst>
      <p:ext uri="{BB962C8B-B14F-4D97-AF65-F5344CB8AC3E}">
        <p14:creationId xmlns:p14="http://schemas.microsoft.com/office/powerpoint/2010/main" val="36145158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533400"/>
          </a:xfrm>
        </p:spPr>
        <p:txBody>
          <a:bodyPr>
            <a:normAutofit/>
          </a:bodyPr>
          <a:lstStyle/>
          <a:p>
            <a:r>
              <a:rPr lang="ar-SA" sz="2800" dirty="0">
                <a:effectLst/>
              </a:rPr>
              <a:t>تنسيق النص</a:t>
            </a:r>
            <a:endParaRPr lang="en-US" sz="2800" dirty="0">
              <a:effectLst/>
            </a:endParaRPr>
          </a:p>
        </p:txBody>
      </p:sp>
      <p:sp>
        <p:nvSpPr>
          <p:cNvPr id="3" name="Subtitle 2"/>
          <p:cNvSpPr>
            <a:spLocks noGrp="1"/>
          </p:cNvSpPr>
          <p:nvPr>
            <p:ph type="subTitle" idx="1"/>
          </p:nvPr>
        </p:nvSpPr>
        <p:spPr>
          <a:xfrm>
            <a:off x="685800" y="762000"/>
            <a:ext cx="7772400" cy="1524000"/>
          </a:xfrm>
        </p:spPr>
        <p:txBody>
          <a:bodyPr>
            <a:normAutofit fontScale="92500" lnSpcReduction="10000"/>
          </a:bodyPr>
          <a:lstStyle/>
          <a:p>
            <a:r>
              <a:rPr lang="ar-JO" dirty="0"/>
              <a:t>بإمكانك تنسيق النص بجعله </a:t>
            </a:r>
            <a:r>
              <a:rPr lang="ar-JO" b="1" dirty="0"/>
              <a:t>غامقا</a:t>
            </a:r>
            <a:r>
              <a:rPr lang="ar-JO" dirty="0"/>
              <a:t> أو </a:t>
            </a:r>
            <a:r>
              <a:rPr lang="ar-JO" i="1" dirty="0"/>
              <a:t>مائلا</a:t>
            </a:r>
            <a:r>
              <a:rPr lang="ar-JO" dirty="0"/>
              <a:t> أو </a:t>
            </a:r>
            <a:r>
              <a:rPr lang="ar-JO" u="sng" dirty="0"/>
              <a:t>مسطرا</a:t>
            </a:r>
            <a:r>
              <a:rPr lang="ar-JO" dirty="0"/>
              <a:t> أو بلون مختلف أو منقطا أو بالجمع بين أي مما سبق. وهناك طريقتان لإضافة عناصر تنسيق مختلفة إلى مستند ما. الأولى هي بإعداد الدفتر أولا إذا كنت تعرف ما هو التنسيق الذي ترغب به وبعد ذلك كتابة النص الذي تريده:</a:t>
            </a:r>
            <a:endParaRPr lang="en-US" dirty="0"/>
          </a:p>
        </p:txBody>
      </p:sp>
      <p:pic>
        <p:nvPicPr>
          <p:cNvPr id="8" name="صورة 24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2362200"/>
            <a:ext cx="5112385" cy="251968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09599"/>
          </a:xfrm>
        </p:spPr>
        <p:txBody>
          <a:bodyPr>
            <a:normAutofit/>
          </a:bodyPr>
          <a:lstStyle/>
          <a:p>
            <a:r>
              <a:rPr lang="ar-SA" sz="2800" dirty="0">
                <a:effectLst/>
              </a:rPr>
              <a:t>حفظ ملفك</a:t>
            </a:r>
            <a:endParaRPr lang="en-US" sz="2800" dirty="0">
              <a:effectLst/>
            </a:endParaRPr>
          </a:p>
        </p:txBody>
      </p:sp>
      <p:sp>
        <p:nvSpPr>
          <p:cNvPr id="3" name="Subtitle 2"/>
          <p:cNvSpPr>
            <a:spLocks noGrp="1"/>
          </p:cNvSpPr>
          <p:nvPr>
            <p:ph type="subTitle" idx="1"/>
          </p:nvPr>
        </p:nvSpPr>
        <p:spPr>
          <a:xfrm>
            <a:off x="685800" y="1066800"/>
            <a:ext cx="7772400" cy="4953000"/>
          </a:xfrm>
        </p:spPr>
        <p:txBody>
          <a:bodyPr>
            <a:normAutofit/>
          </a:bodyPr>
          <a:lstStyle/>
          <a:p>
            <a:r>
              <a:rPr lang="ar-JO" sz="2400" dirty="0"/>
              <a:t>إذا قمت بفتح تطبيق الدفتر وبدأت بكتابة مستند جديد، فمن المرجح أنك سترغب بحفظ الملف من اجل تخزينه بأمان أو استخدامه لاحقا. لنقم بحفظ المستند الذي يعرض اتجاهات النص المختلفة في مجلد ملفات التمرين. </a:t>
            </a:r>
            <a:endParaRPr lang="en-US" sz="2400" dirty="0"/>
          </a:p>
          <a:p>
            <a:r>
              <a:rPr lang="ar-JO" sz="2400" dirty="0"/>
              <a:t>انقر على قائمة الخلفية ثم انقر على حفظ أو حفظ باسم. وسيقوم أي أمر منهما بنفس الشيء إذا كنت تقوم بحفظ الملف لأول مرة: </a:t>
            </a:r>
            <a:endParaRPr lang="en-US" sz="2400" dirty="0"/>
          </a:p>
        </p:txBody>
      </p:sp>
      <p:pic>
        <p:nvPicPr>
          <p:cNvPr id="5" name="صورة 25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3200400"/>
            <a:ext cx="3810000" cy="2895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0"/>
            <a:ext cx="7772400" cy="915362"/>
          </a:xfrm>
        </p:spPr>
        <p:txBody>
          <a:bodyPr>
            <a:normAutofit/>
          </a:bodyPr>
          <a:lstStyle/>
          <a:p>
            <a:pPr algn="ctr"/>
            <a:r>
              <a:rPr lang="ar-JO" sz="2800" dirty="0"/>
              <a:t>الدرس 1-2: </a:t>
            </a:r>
            <a:r>
              <a:rPr lang="ar-SA" sz="2800" dirty="0">
                <a:effectLst/>
              </a:rPr>
              <a:t>التفاعل مع الكمبيوتر </a:t>
            </a:r>
            <a:endParaRPr lang="ar-SA" sz="2800" dirty="0"/>
          </a:p>
        </p:txBody>
      </p:sp>
      <p:sp>
        <p:nvSpPr>
          <p:cNvPr id="3" name="Subtitle 2"/>
          <p:cNvSpPr>
            <a:spLocks noGrp="1"/>
          </p:cNvSpPr>
          <p:nvPr>
            <p:ph type="subTitle" idx="1"/>
          </p:nvPr>
        </p:nvSpPr>
        <p:spPr>
          <a:xfrm>
            <a:off x="685800" y="1371600"/>
            <a:ext cx="7772400" cy="3352800"/>
          </a:xfrm>
        </p:spPr>
        <p:txBody>
          <a:bodyPr/>
          <a:lstStyle/>
          <a:p>
            <a:r>
              <a:rPr lang="ar-JO" dirty="0"/>
              <a:t>تعلمنا في الدرس السابق القليل من الجوانب المختلفة لسطح المكتب. وسنعلمك في هذا الدرس المزيد بشأن استخدام لوحة المفاتيح والماوس. وستصبح المهارات التي سنتعلمها هنا جزء منك وبشكل سريع، حيث انك ستحتاجها للقيام بأي شيء على جهاز الكمبيوتر الخاص بك.</a:t>
            </a:r>
            <a:endParaRPr lang="en-US" dirty="0"/>
          </a:p>
          <a:p>
            <a:r>
              <a:rPr lang="ar-JO" dirty="0"/>
              <a:t>ويعتبر برنامج ويندوز 7 نظام تشغيل مصمم حول واجهة المستخدم الرسومية بحيث يكون للماوس دور أساسي. فهو يديك التخيلية التي تتحرك وتعطي الأوامر وتتفاعل مع الكمبيوتر. </a:t>
            </a:r>
            <a:endParaRPr lang="en-US" dirty="0"/>
          </a:p>
          <a:p>
            <a:endParaRPr lang="ar-SA"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1"/>
            <a:ext cx="7772400" cy="609600"/>
          </a:xfrm>
        </p:spPr>
        <p:txBody>
          <a:bodyPr>
            <a:normAutofit/>
          </a:bodyPr>
          <a:lstStyle/>
          <a:p>
            <a:r>
              <a:rPr lang="ar-SA" sz="2800" dirty="0">
                <a:effectLst/>
              </a:rPr>
              <a:t>فتح ملف</a:t>
            </a:r>
            <a:endParaRPr lang="en-US" sz="2800" dirty="0">
              <a:effectLst/>
            </a:endParaRPr>
          </a:p>
        </p:txBody>
      </p:sp>
      <p:sp>
        <p:nvSpPr>
          <p:cNvPr id="3" name="Subtitle 2"/>
          <p:cNvSpPr>
            <a:spLocks noGrp="1"/>
          </p:cNvSpPr>
          <p:nvPr>
            <p:ph type="subTitle" idx="1"/>
          </p:nvPr>
        </p:nvSpPr>
        <p:spPr>
          <a:xfrm>
            <a:off x="1295400" y="1219200"/>
            <a:ext cx="7086600" cy="4267200"/>
          </a:xfrm>
        </p:spPr>
        <p:txBody>
          <a:bodyPr>
            <a:normAutofit/>
          </a:bodyPr>
          <a:lstStyle/>
          <a:p>
            <a:r>
              <a:rPr lang="ar-JO" sz="2500" dirty="0"/>
              <a:t>أنت تعرف الآن كيفية فتح ملف من مجلد من خلال التمارين المختلفة في هذا الدليل: افتح المجلد الذي يحتوي على الملف وبعد ذلك قم بالنقر المزدوج على الملف. وإذا كنت تريد فتح ملف من داخل تطبيق الدفتر، فإن العملية تسير تماما مثل عملية حفظ الملف. ولنقم الآن بدراسة فتح ملف التنسيق النصي الذي قمنا بحفظه. </a:t>
            </a:r>
            <a:endParaRPr lang="en-US" sz="2500" dirty="0"/>
          </a:p>
          <a:p>
            <a:r>
              <a:rPr lang="ar-SA" sz="2500" dirty="0"/>
              <a:t> </a:t>
            </a:r>
            <a:endParaRPr lang="en-US" sz="2500" dirty="0"/>
          </a:p>
          <a:p>
            <a:r>
              <a:rPr lang="ar-JO" sz="2500" dirty="0"/>
              <a:t>افتح تطبيق الدفتر وانقر على قائمة الدفتر الخلفية</a:t>
            </a:r>
            <a:r>
              <a:rPr lang="ar-JO" sz="2500" b="1" dirty="0"/>
              <a:t>      </a:t>
            </a:r>
            <a:r>
              <a:rPr lang="ar-JO" sz="2500" b="1" dirty="0" smtClean="0"/>
              <a:t>     </a:t>
            </a:r>
            <a:r>
              <a:rPr lang="ar-JO" sz="2500" dirty="0"/>
              <a:t>فتح</a:t>
            </a:r>
            <a:r>
              <a:rPr lang="ar-JO" sz="2500" b="1" dirty="0"/>
              <a:t> </a:t>
            </a:r>
            <a:r>
              <a:rPr lang="ar-SA" sz="2500" dirty="0"/>
              <a:t>وسيظهر صندوق حوار</a:t>
            </a:r>
            <a:r>
              <a:rPr lang="ar-SA" sz="2500" b="1" dirty="0"/>
              <a:t> </a:t>
            </a:r>
            <a:r>
              <a:rPr lang="ar-SA" sz="2500" dirty="0"/>
              <a:t>فتح. </a:t>
            </a:r>
            <a:endParaRPr lang="en-US" sz="2500" dirty="0"/>
          </a:p>
          <a:p>
            <a:r>
              <a:rPr lang="ar-SA" sz="2500" dirty="0"/>
              <a:t>بعد ذلك قم بالانتقال إلى الملف الذي تريد استخدامه وانقر عليه لتحديده وانقر على فتح</a:t>
            </a:r>
            <a:endParaRPr lang="ar-SA" sz="2500" dirty="0"/>
          </a:p>
        </p:txBody>
      </p:sp>
      <p:pic>
        <p:nvPicPr>
          <p:cNvPr id="534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3810000"/>
            <a:ext cx="495300"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5799"/>
          </a:xfrm>
        </p:spPr>
        <p:txBody>
          <a:bodyPr>
            <a:normAutofit/>
          </a:bodyPr>
          <a:lstStyle/>
          <a:p>
            <a:pPr algn="ctr"/>
            <a:r>
              <a:rPr lang="ar-SA" sz="3200" dirty="0">
                <a:effectLst/>
              </a:rPr>
              <a:t>الدرس 3-3: </a:t>
            </a:r>
            <a:r>
              <a:rPr lang="ar-JO" sz="3200" dirty="0">
                <a:effectLst/>
              </a:rPr>
              <a:t>الحاسبة في ويندوز</a:t>
            </a:r>
            <a:endParaRPr lang="ar-SA" sz="3200" dirty="0"/>
          </a:p>
        </p:txBody>
      </p:sp>
      <p:sp>
        <p:nvSpPr>
          <p:cNvPr id="3" name="Subtitle 2"/>
          <p:cNvSpPr>
            <a:spLocks noGrp="1"/>
          </p:cNvSpPr>
          <p:nvPr>
            <p:ph type="subTitle" idx="1"/>
          </p:nvPr>
        </p:nvSpPr>
        <p:spPr>
          <a:xfrm>
            <a:off x="685800" y="1066800"/>
            <a:ext cx="7772400" cy="4953000"/>
          </a:xfrm>
        </p:spPr>
        <p:txBody>
          <a:bodyPr>
            <a:normAutofit/>
          </a:bodyPr>
          <a:lstStyle/>
          <a:p>
            <a:r>
              <a:rPr lang="ar-SA" dirty="0"/>
              <a:t>على نحو شبيه بالدفتر، فإن الحاسبة موجودة في عائلة ويندوز منذ وقت طويل. وهي أداة مفيدة تحت تصرفك. وقد تم عمل بعض التحديثات العملية الجديدة والبسيطة على إصدار الحاسبة الموجود في ويندوز 7.  (ولا داعي للذكر انه من غير الممكن أن تستغني عنها على مكتبك). </a:t>
            </a: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5799"/>
          </a:xfrm>
        </p:spPr>
        <p:txBody>
          <a:bodyPr vert="horz" anchor="b">
            <a:normAutofit/>
            <a:scene3d>
              <a:camera prst="orthographicFront"/>
              <a:lightRig rig="soft" dir="t"/>
            </a:scene3d>
            <a:sp3d prstMaterial="softEdge">
              <a:bevelT w="25400" h="25400"/>
            </a:sp3d>
          </a:bodyPr>
          <a:lstStyle/>
          <a:p>
            <a:r>
              <a:rPr lang="ar-SA" sz="2800" dirty="0">
                <a:effectLst/>
              </a:rPr>
              <a:t>بدء تشغيل الحاسبة</a:t>
            </a:r>
            <a:endParaRPr lang="en-US" sz="2800" dirty="0">
              <a:effectLst/>
            </a:endParaRPr>
          </a:p>
        </p:txBody>
      </p:sp>
      <p:sp>
        <p:nvSpPr>
          <p:cNvPr id="3" name="Subtitle 2"/>
          <p:cNvSpPr>
            <a:spLocks noGrp="1"/>
          </p:cNvSpPr>
          <p:nvPr>
            <p:ph type="subTitle" idx="1"/>
          </p:nvPr>
        </p:nvSpPr>
        <p:spPr>
          <a:xfrm>
            <a:off x="685800" y="1066800"/>
            <a:ext cx="7772400" cy="4953000"/>
          </a:xfrm>
        </p:spPr>
        <p:txBody>
          <a:bodyPr>
            <a:normAutofit/>
          </a:bodyPr>
          <a:lstStyle/>
          <a:p>
            <a:r>
              <a:rPr lang="ar-SA" sz="2400" dirty="0"/>
              <a:t>توجد الحاسبة في مجلد البرامج الملحقة إلى جانب الدفتر. قم بالنقر على ابدأ      </a:t>
            </a:r>
            <a:r>
              <a:rPr lang="ar-SA" sz="2400" dirty="0" smtClean="0"/>
              <a:t>  </a:t>
            </a:r>
            <a:r>
              <a:rPr lang="ar-SA" sz="2400" dirty="0"/>
              <a:t>كافة البرامج          البرامج الملحقة          الحاسبة.</a:t>
            </a:r>
            <a:endParaRPr lang="en-US" sz="2400" dirty="0"/>
          </a:p>
          <a:p>
            <a:r>
              <a:rPr lang="ar-SA" sz="2400" dirty="0"/>
              <a:t> </a:t>
            </a:r>
            <a:endParaRPr lang="en-US" sz="2400" dirty="0"/>
          </a:p>
          <a:p>
            <a:r>
              <a:rPr lang="ar-SA" sz="2400" dirty="0"/>
              <a:t>وبإمكانك أيضاً أن تكتب كلمة "الحاسبة" في شريط البحث ثم الضغط على مفتاح التنفيذ </a:t>
            </a:r>
            <a:r>
              <a:rPr lang="en-US" sz="2400" dirty="0"/>
              <a:t>Enter</a:t>
            </a:r>
            <a:r>
              <a:rPr lang="ar-SA" sz="2400" dirty="0"/>
              <a:t> لبدء تشغيل البرنامج:</a:t>
            </a:r>
            <a:endParaRPr lang="en-US" sz="2400" dirty="0"/>
          </a:p>
        </p:txBody>
      </p:sp>
      <p:pic>
        <p:nvPicPr>
          <p:cNvPr id="535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628774"/>
            <a:ext cx="381000"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Line 40"/>
          <p:cNvSpPr>
            <a:spLocks noChangeShapeType="1"/>
          </p:cNvSpPr>
          <p:nvPr/>
        </p:nvSpPr>
        <p:spPr bwMode="auto">
          <a:xfrm flipH="1">
            <a:off x="4419600" y="1690686"/>
            <a:ext cx="3429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355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628774"/>
            <a:ext cx="381000" cy="123825"/>
          </a:xfrm>
          <a:prstGeom prst="rect">
            <a:avLst/>
          </a:prstGeom>
          <a:noFill/>
          <a:extLst>
            <a:ext uri="{909E8E84-426E-40DD-AFC4-6F175D3DCCD1}">
              <a14:hiddenFill xmlns:a14="http://schemas.microsoft.com/office/drawing/2010/main">
                <a:solidFill>
                  <a:srgbClr val="FFFFFF"/>
                </a:solidFill>
              </a14:hiddenFill>
            </a:ext>
          </a:extLst>
        </p:spPr>
      </p:pic>
      <p:pic>
        <p:nvPicPr>
          <p:cNvPr id="7" name="صورة 25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9563" y="2971800"/>
            <a:ext cx="2934335" cy="2959417"/>
          </a:xfrm>
          <a:prstGeom prst="rect">
            <a:avLst/>
          </a:prstGeom>
          <a:noFill/>
          <a:ln>
            <a:noFill/>
          </a:ln>
        </p:spPr>
      </p:pic>
    </p:spTree>
    <p:extLst>
      <p:ext uri="{BB962C8B-B14F-4D97-AF65-F5344CB8AC3E}">
        <p14:creationId xmlns:p14="http://schemas.microsoft.com/office/powerpoint/2010/main" val="14990108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0"/>
            <a:ext cx="7772400" cy="686762"/>
          </a:xfrm>
        </p:spPr>
        <p:txBody>
          <a:bodyPr>
            <a:normAutofit/>
          </a:bodyPr>
          <a:lstStyle/>
          <a:p>
            <a:r>
              <a:rPr lang="ar-SA" sz="2800" dirty="0">
                <a:effectLst/>
              </a:rPr>
              <a:t>نظرة عامة على واجهة  الاستخدام</a:t>
            </a:r>
            <a:endParaRPr lang="en-US" sz="2800" dirty="0">
              <a:effectLst/>
            </a:endParaRPr>
          </a:p>
        </p:txBody>
      </p:sp>
      <p:sp>
        <p:nvSpPr>
          <p:cNvPr id="3" name="Subtitle 2"/>
          <p:cNvSpPr>
            <a:spLocks noGrp="1"/>
          </p:cNvSpPr>
          <p:nvPr>
            <p:ph type="subTitle" idx="1"/>
          </p:nvPr>
        </p:nvSpPr>
        <p:spPr>
          <a:xfrm>
            <a:off x="609600" y="990600"/>
            <a:ext cx="7772400" cy="1199704"/>
          </a:xfrm>
        </p:spPr>
        <p:txBody>
          <a:bodyPr/>
          <a:lstStyle/>
          <a:p>
            <a:r>
              <a:rPr lang="ar-SA" dirty="0"/>
              <a:t>فيما يلي واجهة استخدام </a:t>
            </a:r>
            <a:r>
              <a:rPr lang="ar-SA" dirty="0" smtClean="0"/>
              <a:t>"</a:t>
            </a:r>
            <a:r>
              <a:rPr lang="en-US" dirty="0" smtClean="0"/>
              <a:t> </a:t>
            </a:r>
            <a:r>
              <a:rPr lang="ar-SA" dirty="0" smtClean="0"/>
              <a:t>قياسي</a:t>
            </a:r>
            <a:r>
              <a:rPr lang="ar-SA" dirty="0"/>
              <a:t>": </a:t>
            </a:r>
            <a:endParaRPr lang="en-US" dirty="0"/>
          </a:p>
          <a:p>
            <a:endParaRPr lang="ar-SA" dirty="0"/>
          </a:p>
        </p:txBody>
      </p:sp>
      <p:pic>
        <p:nvPicPr>
          <p:cNvPr id="8" name="صورة 25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1752600"/>
            <a:ext cx="2264410" cy="246634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6762"/>
          </a:xfrm>
        </p:spPr>
        <p:txBody>
          <a:bodyPr>
            <a:normAutofit/>
          </a:bodyPr>
          <a:lstStyle/>
          <a:p>
            <a:r>
              <a:rPr lang="ar-SA" sz="2800" dirty="0">
                <a:effectLst/>
              </a:rPr>
              <a:t>استخدام الحاسبة</a:t>
            </a:r>
            <a:endParaRPr lang="en-US" sz="2800" dirty="0">
              <a:effectLst/>
            </a:endParaRPr>
          </a:p>
        </p:txBody>
      </p:sp>
      <p:sp>
        <p:nvSpPr>
          <p:cNvPr id="3" name="Subtitle 2"/>
          <p:cNvSpPr>
            <a:spLocks noGrp="1"/>
          </p:cNvSpPr>
          <p:nvPr>
            <p:ph type="subTitle" idx="1"/>
          </p:nvPr>
        </p:nvSpPr>
        <p:spPr>
          <a:xfrm>
            <a:off x="685800" y="1143000"/>
            <a:ext cx="7772400" cy="1905000"/>
          </a:xfrm>
        </p:spPr>
        <p:txBody>
          <a:bodyPr vert="horz" lIns="45720" rIns="45720">
            <a:noAutofit/>
          </a:bodyPr>
          <a:lstStyle/>
          <a:p>
            <a:r>
              <a:rPr lang="ar-SA" dirty="0"/>
              <a:t>من السهل جدا استخدام الحاسبة. قم ببساطة بالنقر على الأزرار التي ترغب باستخدامها. وتعتبر لوحة المفاتيح العددية الموجودة على لوحة المفاتيح مناسبة لذلك، والفاصلة العشرية والعمليات الحسابية الأساسية مثل الجمع والطرح والضرب والقسمة.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6762"/>
          </a:xfrm>
        </p:spPr>
        <p:txBody>
          <a:bodyPr>
            <a:normAutofit/>
          </a:bodyPr>
          <a:lstStyle/>
          <a:p>
            <a:r>
              <a:rPr lang="ar-SA" sz="2800" dirty="0">
                <a:effectLst/>
              </a:rPr>
              <a:t>أدوات الحاسبة المتقدمة </a:t>
            </a:r>
            <a:endParaRPr lang="en-US" sz="2800" dirty="0">
              <a:effectLst/>
            </a:endParaRPr>
          </a:p>
        </p:txBody>
      </p:sp>
      <p:sp>
        <p:nvSpPr>
          <p:cNvPr id="3" name="Subtitle 2"/>
          <p:cNvSpPr>
            <a:spLocks noGrp="1"/>
          </p:cNvSpPr>
          <p:nvPr>
            <p:ph type="subTitle" idx="1"/>
          </p:nvPr>
        </p:nvSpPr>
        <p:spPr>
          <a:xfrm>
            <a:off x="685800" y="1143000"/>
            <a:ext cx="7772400" cy="1600200"/>
          </a:xfrm>
        </p:spPr>
        <p:txBody>
          <a:bodyPr vert="horz" lIns="45720" rIns="45720">
            <a:noAutofit/>
          </a:bodyPr>
          <a:lstStyle/>
          <a:p>
            <a:r>
              <a:rPr lang="ar-SA" dirty="0"/>
              <a:t>تم تحديث الحاسبة لتشمل عددا من أدوات التحويل والحساب المفيدة جدا. وتكون هذه الأدوات ظاهرة باستخدام أي من طرق العرض الأربع المذكورة سابقا. </a:t>
            </a:r>
            <a:endParaRPr lang="en-US" dirty="0"/>
          </a:p>
        </p:txBody>
      </p:sp>
      <p:pic>
        <p:nvPicPr>
          <p:cNvPr id="4" name="صورة 26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3125" y="2438400"/>
            <a:ext cx="2260600" cy="3352800"/>
          </a:xfrm>
          <a:prstGeom prst="rect">
            <a:avLst/>
          </a:prstGeom>
          <a:noFill/>
          <a:ln>
            <a:noFill/>
          </a:ln>
        </p:spPr>
      </p:pic>
    </p:spTree>
    <p:extLst>
      <p:ext uri="{BB962C8B-B14F-4D97-AF65-F5344CB8AC3E}">
        <p14:creationId xmlns:p14="http://schemas.microsoft.com/office/powerpoint/2010/main" val="17082234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6762"/>
          </a:xfrm>
        </p:spPr>
        <p:txBody>
          <a:bodyPr>
            <a:normAutofit/>
          </a:bodyPr>
          <a:lstStyle/>
          <a:p>
            <a:r>
              <a:rPr lang="ar-SA" sz="2800" dirty="0">
                <a:effectLst/>
              </a:rPr>
              <a:t>إغلاق الحاسبة</a:t>
            </a:r>
            <a:endParaRPr lang="en-US" sz="2800" dirty="0">
              <a:effectLst/>
            </a:endParaRPr>
          </a:p>
        </p:txBody>
      </p:sp>
      <p:sp>
        <p:nvSpPr>
          <p:cNvPr id="3" name="Subtitle 2"/>
          <p:cNvSpPr>
            <a:spLocks noGrp="1"/>
          </p:cNvSpPr>
          <p:nvPr>
            <p:ph type="subTitle" idx="1"/>
          </p:nvPr>
        </p:nvSpPr>
        <p:spPr>
          <a:xfrm>
            <a:off x="685800" y="1143000"/>
            <a:ext cx="7772400" cy="1600200"/>
          </a:xfrm>
        </p:spPr>
        <p:txBody>
          <a:bodyPr vert="horz" lIns="45720" rIns="45720">
            <a:noAutofit/>
          </a:bodyPr>
          <a:lstStyle/>
          <a:p>
            <a:r>
              <a:rPr lang="ar-SA" dirty="0"/>
              <a:t>يتم إغلاق الحاسبة عن طريق النقر على زر "</a:t>
            </a:r>
            <a:r>
              <a:rPr lang="ar-SA" b="1" dirty="0"/>
              <a:t>إغلاق</a:t>
            </a:r>
            <a:r>
              <a:rPr lang="ar-SA" dirty="0"/>
              <a:t>" في الزاوية العليا على اليسار:</a:t>
            </a:r>
            <a:endParaRPr lang="en-US" dirty="0"/>
          </a:p>
        </p:txBody>
      </p:sp>
      <p:pic>
        <p:nvPicPr>
          <p:cNvPr id="5" name="صورة 15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8700" y="2362200"/>
            <a:ext cx="2006600" cy="2978150"/>
          </a:xfrm>
          <a:prstGeom prst="rect">
            <a:avLst/>
          </a:prstGeom>
          <a:noFill/>
          <a:ln>
            <a:noFill/>
          </a:ln>
        </p:spPr>
      </p:pic>
    </p:spTree>
    <p:extLst>
      <p:ext uri="{BB962C8B-B14F-4D97-AF65-F5344CB8AC3E}">
        <p14:creationId xmlns:p14="http://schemas.microsoft.com/office/powerpoint/2010/main" val="29552879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762000"/>
          </a:xfrm>
        </p:spPr>
        <p:txBody>
          <a:bodyPr>
            <a:normAutofit fontScale="90000"/>
          </a:bodyPr>
          <a:lstStyle/>
          <a:p>
            <a:r>
              <a:rPr lang="en-US" sz="3200" dirty="0">
                <a:effectLst/>
              </a:rPr>
              <a:t/>
            </a:r>
            <a:br>
              <a:rPr lang="en-US" sz="3200" dirty="0">
                <a:effectLst/>
              </a:rPr>
            </a:br>
            <a:r>
              <a:rPr lang="ar-SA" sz="3200" dirty="0">
                <a:effectLst/>
              </a:rPr>
              <a:t>الدرس 3-4: تطبيق الرسام</a:t>
            </a:r>
            <a:endParaRPr lang="en-US" sz="3200" dirty="0">
              <a:effectLst/>
            </a:endParaRPr>
          </a:p>
        </p:txBody>
      </p:sp>
      <p:sp>
        <p:nvSpPr>
          <p:cNvPr id="3" name="Subtitle 2"/>
          <p:cNvSpPr>
            <a:spLocks noGrp="1"/>
          </p:cNvSpPr>
          <p:nvPr>
            <p:ph type="subTitle" idx="1"/>
          </p:nvPr>
        </p:nvSpPr>
        <p:spPr>
          <a:xfrm>
            <a:off x="609600" y="1143000"/>
            <a:ext cx="7772400" cy="2971800"/>
          </a:xfrm>
        </p:spPr>
        <p:txBody>
          <a:bodyPr>
            <a:normAutofit/>
          </a:bodyPr>
          <a:lstStyle/>
          <a:p>
            <a:r>
              <a:rPr lang="ar-SA" dirty="0"/>
              <a:t>إن الرسام، كالدفتر والحاسبة، موجود في عائلة ويندوز منذ وقت طويل. وهذا البرنامج، الذي كان يسمى سابقا بفرشاة الرسم، برنامج بسيط للرسم والتحكم بالصور يمكن استخدامه لعمل رسومات بيانية إلى جانب إعادة التحكم بحجم الصور وتدويرها. ويتمتع الإصدار الأخير منه مع ويندوز 7 بنفس تحديثات واجهة الاستخدام الموجودة في الدفتر، لذلك لنلق نظرة على هذا البرنامج سهل الاستخدام. </a:t>
            </a: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1"/>
            <a:ext cx="7772400" cy="609599"/>
          </a:xfrm>
        </p:spPr>
        <p:txBody>
          <a:bodyPr>
            <a:normAutofit/>
          </a:bodyPr>
          <a:lstStyle/>
          <a:p>
            <a:r>
              <a:rPr lang="ar-SA" sz="2800" dirty="0">
                <a:effectLst/>
              </a:rPr>
              <a:t>تشغيل الرسام</a:t>
            </a:r>
            <a:endParaRPr lang="en-US" sz="2800" dirty="0">
              <a:effectLst/>
            </a:endParaRPr>
          </a:p>
        </p:txBody>
      </p:sp>
      <p:sp>
        <p:nvSpPr>
          <p:cNvPr id="3" name="Subtitle 2"/>
          <p:cNvSpPr>
            <a:spLocks noGrp="1"/>
          </p:cNvSpPr>
          <p:nvPr>
            <p:ph type="subTitle" idx="1"/>
          </p:nvPr>
        </p:nvSpPr>
        <p:spPr>
          <a:xfrm>
            <a:off x="990600" y="990600"/>
            <a:ext cx="7239000" cy="2362200"/>
          </a:xfrm>
        </p:spPr>
        <p:txBody>
          <a:bodyPr>
            <a:normAutofit/>
          </a:bodyPr>
          <a:lstStyle/>
          <a:p>
            <a:r>
              <a:rPr lang="ar-SA" sz="2500" dirty="0"/>
              <a:t>يوجد برنامج الرسام في مجلد "البرامج الملحقة" في قائمة "ابدأ". قم بالنقر على ابدأ</a:t>
            </a:r>
            <a:r>
              <a:rPr lang="ar-SA" sz="2500" b="1" dirty="0"/>
              <a:t>   </a:t>
            </a:r>
            <a:r>
              <a:rPr lang="ar-SA" sz="2500" b="1" dirty="0" smtClean="0"/>
              <a:t>     </a:t>
            </a:r>
            <a:r>
              <a:rPr lang="ar-SA" sz="2500" dirty="0"/>
              <a:t>كافة</a:t>
            </a:r>
            <a:r>
              <a:rPr lang="ar-SA" sz="2500" b="1" dirty="0"/>
              <a:t> </a:t>
            </a:r>
            <a:r>
              <a:rPr lang="ar-SA" sz="2500" dirty="0"/>
              <a:t>البرامج         البرامج الملحقة </a:t>
            </a:r>
            <a:r>
              <a:rPr lang="ar-SA" sz="2500" b="1" dirty="0"/>
              <a:t>       </a:t>
            </a:r>
            <a:r>
              <a:rPr lang="ar-SA" sz="2500" dirty="0"/>
              <a:t>الرسام لتشغيل البرنامج، أو بالنقر على ابدأ وكتابة كلمة "رسام" ثم الضغط على مفتاح التنفيذ</a:t>
            </a:r>
            <a:r>
              <a:rPr lang="ar-SA" sz="2500" b="1" dirty="0"/>
              <a:t> </a:t>
            </a:r>
            <a:r>
              <a:rPr lang="en-US" sz="2500" dirty="0"/>
              <a:t>Enter</a:t>
            </a:r>
            <a:r>
              <a:rPr lang="ar-SA" sz="2500" b="1" dirty="0"/>
              <a:t>. </a:t>
            </a:r>
            <a:endParaRPr lang="en-US" sz="2500" dirty="0"/>
          </a:p>
        </p:txBody>
      </p:sp>
      <p:pic>
        <p:nvPicPr>
          <p:cNvPr id="536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552574"/>
            <a:ext cx="381000"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ine 9"/>
          <p:cNvSpPr>
            <a:spLocks noChangeShapeType="1"/>
          </p:cNvSpPr>
          <p:nvPr/>
        </p:nvSpPr>
        <p:spPr bwMode="auto">
          <a:xfrm flipH="1">
            <a:off x="4067175" y="1628774"/>
            <a:ext cx="3429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صورة 15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438400"/>
            <a:ext cx="3657600" cy="3203575"/>
          </a:xfrm>
          <a:prstGeom prst="rect">
            <a:avLst/>
          </a:prstGeom>
          <a:noFill/>
          <a:ln>
            <a:noFill/>
          </a:ln>
        </p:spPr>
      </p:pic>
      <p:sp>
        <p:nvSpPr>
          <p:cNvPr id="8" name="Line 9"/>
          <p:cNvSpPr>
            <a:spLocks noChangeShapeType="1"/>
          </p:cNvSpPr>
          <p:nvPr/>
        </p:nvSpPr>
        <p:spPr bwMode="auto">
          <a:xfrm flipH="1">
            <a:off x="1981200" y="1628774"/>
            <a:ext cx="3429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761999"/>
          </a:xfrm>
        </p:spPr>
        <p:txBody>
          <a:bodyPr>
            <a:normAutofit/>
          </a:bodyPr>
          <a:lstStyle/>
          <a:p>
            <a:r>
              <a:rPr lang="ar-SA" sz="2800" dirty="0">
                <a:effectLst/>
              </a:rPr>
              <a:t>نظرة عامة على  واجهة استخدام الرسام</a:t>
            </a:r>
            <a:endParaRPr lang="en-US" sz="2800" dirty="0">
              <a:effectLst/>
            </a:endParaRPr>
          </a:p>
        </p:txBody>
      </p:sp>
      <p:sp>
        <p:nvSpPr>
          <p:cNvPr id="3" name="Subtitle 2"/>
          <p:cNvSpPr>
            <a:spLocks noGrp="1"/>
          </p:cNvSpPr>
          <p:nvPr>
            <p:ph type="subTitle" idx="1"/>
          </p:nvPr>
        </p:nvSpPr>
        <p:spPr>
          <a:xfrm>
            <a:off x="685800" y="1066800"/>
            <a:ext cx="7772400" cy="4953000"/>
          </a:xfrm>
        </p:spPr>
        <p:txBody>
          <a:bodyPr>
            <a:normAutofit/>
          </a:bodyPr>
          <a:lstStyle/>
          <a:p>
            <a:r>
              <a:rPr lang="ar-SA" dirty="0"/>
              <a:t>لقد تم تحديث واجهة استخدام الرسام لتشمل شريط أدوات الوصول السريع والشريط:</a:t>
            </a:r>
            <a:endParaRPr lang="en-US" dirty="0"/>
          </a:p>
        </p:txBody>
      </p:sp>
      <p:pic>
        <p:nvPicPr>
          <p:cNvPr id="5" name="صورة 15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2133600"/>
            <a:ext cx="5033010" cy="346456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555625"/>
          </a:xfrm>
        </p:spPr>
        <p:txBody>
          <a:bodyPr>
            <a:normAutofit/>
          </a:bodyPr>
          <a:lstStyle/>
          <a:p>
            <a:r>
              <a:rPr lang="ar-SA" sz="2800" dirty="0">
                <a:effectLst/>
              </a:rPr>
              <a:t>التأشير بالماوس</a:t>
            </a:r>
            <a:endParaRPr lang="en-US" sz="2800" dirty="0">
              <a:effectLst/>
            </a:endParaRPr>
          </a:p>
        </p:txBody>
      </p:sp>
      <p:sp>
        <p:nvSpPr>
          <p:cNvPr id="3" name="Subtitle 2"/>
          <p:cNvSpPr>
            <a:spLocks noGrp="1"/>
          </p:cNvSpPr>
          <p:nvPr>
            <p:ph type="subTitle" idx="1"/>
          </p:nvPr>
        </p:nvSpPr>
        <p:spPr>
          <a:xfrm>
            <a:off x="1447800" y="1066800"/>
            <a:ext cx="7010400" cy="3505200"/>
          </a:xfrm>
        </p:spPr>
        <p:txBody>
          <a:bodyPr>
            <a:normAutofit/>
          </a:bodyPr>
          <a:lstStyle/>
          <a:p>
            <a:r>
              <a:rPr lang="ar-JO" dirty="0"/>
              <a:t>ربما أصبحت أكثر مهارة في هذه الناحية الآن، وتحديدا من خلال تمارين الدرس السابق. عند تحريك الماوس فإن المؤشر على الشاشة سيتبع هذه الحركات. ويبدو الماوس أحيانا وكأنه "يبتعد عنك"، أي انك تضطر إلى مد ذراعك على طول المكتب في محاولة لتحريك المؤشر. وهذا الأمر ليس ضروريا، فيمكنك ببساطة رفع الماوس ووضعه في مكان أكثر راحة ومتابعة تحريك الماوس إلى الوجهة المرغوبة. </a:t>
            </a:r>
            <a:endParaRPr lang="ar-SA"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5799"/>
          </a:xfrm>
        </p:spPr>
        <p:txBody>
          <a:bodyPr>
            <a:normAutofit/>
          </a:bodyPr>
          <a:lstStyle/>
          <a:p>
            <a:r>
              <a:rPr lang="ar-SA" sz="2800" dirty="0">
                <a:effectLst/>
              </a:rPr>
              <a:t>الرسم في الرسام </a:t>
            </a:r>
            <a:endParaRPr lang="en-US" sz="2800" dirty="0">
              <a:effectLst/>
            </a:endParaRPr>
          </a:p>
        </p:txBody>
      </p:sp>
      <p:sp>
        <p:nvSpPr>
          <p:cNvPr id="3" name="Subtitle 2"/>
          <p:cNvSpPr>
            <a:spLocks noGrp="1"/>
          </p:cNvSpPr>
          <p:nvPr>
            <p:ph type="subTitle" idx="1"/>
          </p:nvPr>
        </p:nvSpPr>
        <p:spPr>
          <a:xfrm>
            <a:off x="685800" y="1066800"/>
            <a:ext cx="7772400" cy="4953000"/>
          </a:xfrm>
        </p:spPr>
        <p:txBody>
          <a:bodyPr>
            <a:normAutofit/>
          </a:bodyPr>
          <a:lstStyle/>
          <a:p>
            <a:r>
              <a:rPr lang="ar-SA" sz="2500" dirty="0"/>
              <a:t>من السهل الرسم في الرسام. قم ببساطة بالنقر على الأداة وثم انقر واسحب على لوحة الرسم. ويسمح لك الرسام برسم الخطوط والأشكال والصناديق والأشكال السداسية وإضافة نص إلى اللوحة. انقر على أي أمر وحرك الماوس على اللوحة وانقر واسحب لإضافة عنصر الرسم. فعلى سبيل المثال، يبين الرسم البياني أدناه بعض الأشكال وتأثيرات الفرشاة وتعبئة الألوان والنص. </a:t>
            </a:r>
            <a:endParaRPr lang="en-US" sz="2500" dirty="0"/>
          </a:p>
        </p:txBody>
      </p:sp>
      <p:pic>
        <p:nvPicPr>
          <p:cNvPr id="5" name="صورة 14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3429000"/>
            <a:ext cx="4730750" cy="256222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85801"/>
          </a:xfrm>
        </p:spPr>
        <p:txBody>
          <a:bodyPr>
            <a:normAutofit/>
          </a:bodyPr>
          <a:lstStyle/>
          <a:p>
            <a:r>
              <a:rPr lang="ar-SA" sz="2800" dirty="0">
                <a:effectLst/>
              </a:rPr>
              <a:t>إغلاق الرسام</a:t>
            </a:r>
            <a:endParaRPr lang="en-US" sz="2800" dirty="0">
              <a:effectLst/>
            </a:endParaRPr>
          </a:p>
        </p:txBody>
      </p:sp>
      <p:sp>
        <p:nvSpPr>
          <p:cNvPr id="3" name="Subtitle 2"/>
          <p:cNvSpPr>
            <a:spLocks noGrp="1"/>
          </p:cNvSpPr>
          <p:nvPr>
            <p:ph type="subTitle" idx="1"/>
          </p:nvPr>
        </p:nvSpPr>
        <p:spPr>
          <a:xfrm>
            <a:off x="1371600" y="990600"/>
            <a:ext cx="7086600" cy="5105400"/>
          </a:xfrm>
        </p:spPr>
        <p:txBody>
          <a:bodyPr>
            <a:normAutofit/>
          </a:bodyPr>
          <a:lstStyle/>
          <a:p>
            <a:r>
              <a:rPr lang="ar-JO" dirty="0"/>
              <a:t>قم بإغلاق الرسام بالنقر على زر إغلاق أو بالنقر على </a:t>
            </a:r>
            <a:r>
              <a:rPr lang="ar-SA" dirty="0"/>
              <a:t>قائمة </a:t>
            </a:r>
            <a:r>
              <a:rPr lang="en-US" dirty="0"/>
              <a:t>Backstage</a:t>
            </a:r>
            <a:r>
              <a:rPr lang="ar-JO" b="1" dirty="0"/>
              <a:t>      </a:t>
            </a:r>
            <a:r>
              <a:rPr lang="ar-JO" b="1" dirty="0" smtClean="0"/>
              <a:t> </a:t>
            </a:r>
            <a:r>
              <a:rPr lang="en-US" b="1" dirty="0" smtClean="0"/>
              <a:t>  </a:t>
            </a:r>
            <a:r>
              <a:rPr lang="ar-JO" dirty="0" smtClean="0"/>
              <a:t>خروج</a:t>
            </a:r>
            <a:r>
              <a:rPr lang="ar-JO" dirty="0"/>
              <a:t>.</a:t>
            </a:r>
            <a:endParaRPr lang="en-US" dirty="0"/>
          </a:p>
        </p:txBody>
      </p:sp>
      <p:pic>
        <p:nvPicPr>
          <p:cNvPr id="537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1552575"/>
            <a:ext cx="533400"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09599"/>
          </a:xfrm>
        </p:spPr>
        <p:txBody>
          <a:bodyPr>
            <a:normAutofit fontScale="90000"/>
          </a:bodyPr>
          <a:lstStyle/>
          <a:p>
            <a:r>
              <a:rPr lang="ar-SA" sz="3200" dirty="0">
                <a:effectLst/>
              </a:rPr>
              <a:t/>
            </a:r>
            <a:br>
              <a:rPr lang="ar-SA" sz="3200" dirty="0">
                <a:effectLst/>
              </a:rPr>
            </a:br>
            <a:r>
              <a:rPr lang="en-US" sz="3200" dirty="0">
                <a:effectLst/>
              </a:rPr>
              <a:t> </a:t>
            </a:r>
            <a:r>
              <a:rPr lang="ar-SA" sz="3200" dirty="0" smtClean="0">
                <a:effectLst/>
              </a:rPr>
              <a:t>الدرس </a:t>
            </a:r>
            <a:r>
              <a:rPr lang="ar-SA" sz="3200" dirty="0">
                <a:effectLst/>
              </a:rPr>
              <a:t>3-5: برامج ويندوز 7 ألتيميت الأخرى </a:t>
            </a:r>
            <a:endParaRPr lang="en-US" sz="3200" dirty="0">
              <a:effectLst/>
            </a:endParaRPr>
          </a:p>
        </p:txBody>
      </p:sp>
      <p:sp>
        <p:nvSpPr>
          <p:cNvPr id="3" name="Subtitle 2"/>
          <p:cNvSpPr>
            <a:spLocks noGrp="1"/>
          </p:cNvSpPr>
          <p:nvPr>
            <p:ph type="subTitle" idx="1"/>
          </p:nvPr>
        </p:nvSpPr>
        <p:spPr>
          <a:xfrm>
            <a:off x="685800" y="990600"/>
            <a:ext cx="7772400" cy="2438400"/>
          </a:xfrm>
        </p:spPr>
        <p:txBody>
          <a:bodyPr>
            <a:normAutofit/>
          </a:bodyPr>
          <a:lstStyle/>
          <a:p>
            <a:r>
              <a:rPr lang="ar-JO" dirty="0"/>
              <a:t>يقدم ويندوز 7 ألتيميت عددا من البرامج الأخرى للتسلية أو لمساعدتك في النشاطات اليومية. وفي هذا الدرس، فإننا سنتحدث عن المفكرة و</a:t>
            </a:r>
            <a:r>
              <a:rPr lang="en-US" dirty="0"/>
              <a:t>Windows Media Player </a:t>
            </a:r>
            <a:r>
              <a:rPr lang="ar-JO" dirty="0"/>
              <a:t>و</a:t>
            </a:r>
            <a:r>
              <a:rPr lang="en-US" dirty="0"/>
              <a:t>Windows Media Center</a:t>
            </a:r>
            <a:r>
              <a:rPr lang="ar-JO" dirty="0"/>
              <a:t> واداة القطع وتقويم والملاحظات الملصقة.</a:t>
            </a:r>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86762"/>
          </a:xfrm>
        </p:spPr>
        <p:txBody>
          <a:bodyPr>
            <a:normAutofit/>
          </a:bodyPr>
          <a:lstStyle/>
          <a:p>
            <a:r>
              <a:rPr lang="ar-JO" sz="2800" dirty="0" smtClean="0">
                <a:effectLst/>
              </a:rPr>
              <a:t>المفكرة</a:t>
            </a:r>
            <a:endParaRPr lang="en-US" sz="2800" dirty="0">
              <a:effectLst/>
            </a:endParaRPr>
          </a:p>
        </p:txBody>
      </p:sp>
      <p:sp>
        <p:nvSpPr>
          <p:cNvPr id="3" name="Subtitle 2"/>
          <p:cNvSpPr>
            <a:spLocks noGrp="1"/>
          </p:cNvSpPr>
          <p:nvPr>
            <p:ph type="subTitle" idx="1"/>
          </p:nvPr>
        </p:nvSpPr>
        <p:spPr>
          <a:xfrm>
            <a:off x="609600" y="990600"/>
            <a:ext cx="7772400" cy="5029200"/>
          </a:xfrm>
        </p:spPr>
        <p:txBody>
          <a:bodyPr>
            <a:normAutofit/>
          </a:bodyPr>
          <a:lstStyle/>
          <a:p>
            <a:r>
              <a:rPr lang="ar-JO" sz="2400" dirty="0"/>
              <a:t>تطبيق المفكرة عبارة عن معالج نصوص دون إضافات يستخدم لأخذ ملاحظات سريعة أو بيانات أخرى. وميزة المفكرة كونها برنامج صغير أن حجم الملفات فيها صغير ومن السهل إرسالها إلى الآخرين. فحتى مئات الصفحات من البيانات أو النصوص لا تصل في حجمها إلى الميجابايت.</a:t>
            </a:r>
            <a:endParaRPr lang="en-US" sz="2400" dirty="0"/>
          </a:p>
          <a:p>
            <a:r>
              <a:rPr lang="ar-JO" sz="2400" dirty="0"/>
              <a:t>ويوجد تطبيق المفكرة في مجلد "البرامج الملحقة":</a:t>
            </a:r>
            <a:endParaRPr lang="en-US" sz="2400" dirty="0"/>
          </a:p>
        </p:txBody>
      </p:sp>
      <p:pic>
        <p:nvPicPr>
          <p:cNvPr id="5" name="صورة 14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971800"/>
            <a:ext cx="3407410" cy="288163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533399"/>
          </a:xfrm>
        </p:spPr>
        <p:txBody>
          <a:bodyPr vert="horz" anchor="b">
            <a:normAutofit/>
            <a:scene3d>
              <a:camera prst="orthographicFront"/>
              <a:lightRig rig="soft" dir="t"/>
            </a:scene3d>
            <a:sp3d prstMaterial="softEdge">
              <a:bevelT w="25400" h="25400"/>
            </a:sp3d>
          </a:bodyPr>
          <a:lstStyle/>
          <a:p>
            <a:pPr algn="l"/>
            <a:r>
              <a:rPr lang="en-US" sz="2800" dirty="0">
                <a:effectLst/>
              </a:rPr>
              <a:t>Windows Media Player</a:t>
            </a:r>
          </a:p>
        </p:txBody>
      </p:sp>
      <p:sp>
        <p:nvSpPr>
          <p:cNvPr id="3" name="Subtitle 2"/>
          <p:cNvSpPr>
            <a:spLocks noGrp="1"/>
          </p:cNvSpPr>
          <p:nvPr>
            <p:ph type="subTitle" idx="1"/>
          </p:nvPr>
        </p:nvSpPr>
        <p:spPr>
          <a:xfrm>
            <a:off x="1371600" y="990600"/>
            <a:ext cx="7010400" cy="4953000"/>
          </a:xfrm>
        </p:spPr>
        <p:txBody>
          <a:bodyPr>
            <a:normAutofit/>
          </a:bodyPr>
          <a:lstStyle/>
          <a:p>
            <a:r>
              <a:rPr lang="ar-JO" dirty="0"/>
              <a:t>قم ببدء تشغيل البرنامج بالنقر على ابدأ        كافة البرامج       </a:t>
            </a:r>
            <a:r>
              <a:rPr lang="en-US" dirty="0"/>
              <a:t>Windows Media Player</a:t>
            </a:r>
            <a:r>
              <a:rPr lang="ar-JO" dirty="0"/>
              <a:t> أو بالنقر على الرمز الموجود على شريط المهام: </a:t>
            </a:r>
            <a:endParaRPr lang="en-US" dirty="0"/>
          </a:p>
        </p:txBody>
      </p:sp>
      <p:grpSp>
        <p:nvGrpSpPr>
          <p:cNvPr id="5" name="مجموعة 291"/>
          <p:cNvGrpSpPr>
            <a:grpSpLocks/>
          </p:cNvGrpSpPr>
          <p:nvPr/>
        </p:nvGrpSpPr>
        <p:grpSpPr bwMode="auto">
          <a:xfrm>
            <a:off x="1660549" y="1219200"/>
            <a:ext cx="2301851" cy="152400"/>
            <a:chOff x="3071" y="10106"/>
            <a:chExt cx="2327" cy="0"/>
          </a:xfrm>
        </p:grpSpPr>
        <p:sp>
          <p:nvSpPr>
            <p:cNvPr id="6" name="Line 18"/>
            <p:cNvSpPr>
              <a:spLocks noChangeShapeType="1"/>
            </p:cNvSpPr>
            <p:nvPr/>
          </p:nvSpPr>
          <p:spPr bwMode="auto">
            <a:xfrm flipH="1">
              <a:off x="5038" y="10106"/>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Line 19"/>
            <p:cNvSpPr>
              <a:spLocks noChangeShapeType="1"/>
            </p:cNvSpPr>
            <p:nvPr/>
          </p:nvSpPr>
          <p:spPr bwMode="auto">
            <a:xfrm flipH="1">
              <a:off x="3071" y="10106"/>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8" name="صورة 14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5793" y="2209800"/>
            <a:ext cx="2880995" cy="3492182"/>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09599"/>
          </a:xfrm>
        </p:spPr>
        <p:txBody>
          <a:bodyPr>
            <a:normAutofit/>
          </a:bodyPr>
          <a:lstStyle/>
          <a:p>
            <a:pPr algn="l"/>
            <a:r>
              <a:rPr lang="en-US" sz="2800" dirty="0">
                <a:effectLst/>
              </a:rPr>
              <a:t>Windows Media Center</a:t>
            </a:r>
          </a:p>
        </p:txBody>
      </p:sp>
      <p:sp>
        <p:nvSpPr>
          <p:cNvPr id="3" name="Subtitle 2"/>
          <p:cNvSpPr>
            <a:spLocks noGrp="1"/>
          </p:cNvSpPr>
          <p:nvPr>
            <p:ph type="subTitle" idx="1"/>
          </p:nvPr>
        </p:nvSpPr>
        <p:spPr>
          <a:xfrm>
            <a:off x="685800" y="838200"/>
            <a:ext cx="7772400" cy="5181600"/>
          </a:xfrm>
        </p:spPr>
        <p:txBody>
          <a:bodyPr>
            <a:normAutofit/>
          </a:bodyPr>
          <a:lstStyle/>
          <a:p>
            <a:r>
              <a:rPr lang="ar-JO" dirty="0"/>
              <a:t>يعتبر </a:t>
            </a:r>
            <a:r>
              <a:rPr lang="en-US" dirty="0"/>
              <a:t>Windows Media Center</a:t>
            </a:r>
            <a:r>
              <a:rPr lang="ar-JO" dirty="0"/>
              <a:t> برنامجا خاصاً مصمما لاستخدام الصور والموسيقى وملفات الفيديو على التلفاز. ويملك بعض الناس جهاز كمبيوتر مخصص في غرف المعيشة (مثل جهاز كمبيوتر يدعم مركز الوسائط  </a:t>
            </a:r>
            <a:r>
              <a:rPr lang="en-US" dirty="0"/>
              <a:t>Media center PC</a:t>
            </a:r>
            <a:r>
              <a:rPr lang="ar-SA" dirty="0"/>
              <a:t> أو </a:t>
            </a:r>
            <a:r>
              <a:rPr lang="ar-JO" dirty="0"/>
              <a:t>جهاز كمبيوتر يدعم الوسائط  </a:t>
            </a:r>
            <a:r>
              <a:rPr lang="en-US" dirty="0"/>
              <a:t>Media PC</a:t>
            </a:r>
            <a:r>
              <a:rPr lang="ar-SA" dirty="0"/>
              <a:t> أو خادم وسائط </a:t>
            </a:r>
            <a:r>
              <a:rPr lang="en-US" dirty="0"/>
              <a:t>Media server</a:t>
            </a:r>
            <a:r>
              <a:rPr lang="ar-SA" dirty="0"/>
              <a:t>) يستخدم لتشغيل الأقراص المضغوطة الرقمية وأقراص بلو راي </a:t>
            </a:r>
            <a:r>
              <a:rPr lang="en-US" dirty="0" err="1"/>
              <a:t>Blu</a:t>
            </a:r>
            <a:r>
              <a:rPr lang="en-US" dirty="0"/>
              <a:t>- ray</a:t>
            </a:r>
            <a:r>
              <a:rPr lang="ar-SA" dirty="0"/>
              <a:t> وتشغيل الألعاب  وعرض محتويات الوسائط ومشاهدة / تسجيل برامج التلفاز (بوجود المكونات المادية الصحيحة). وتم تصميم </a:t>
            </a:r>
            <a:r>
              <a:rPr lang="en-US" dirty="0"/>
              <a:t>Windows Media Center</a:t>
            </a:r>
            <a:r>
              <a:rPr lang="ar-JO" dirty="0"/>
              <a:t> للسماح لك بكل ما سبق في مكان واحد مع واجهة استخدام سهلة جدا. </a:t>
            </a:r>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5800"/>
          </a:xfrm>
        </p:spPr>
        <p:txBody>
          <a:bodyPr>
            <a:normAutofit/>
          </a:bodyPr>
          <a:lstStyle/>
          <a:p>
            <a:r>
              <a:rPr lang="ar-SA" sz="2800" dirty="0">
                <a:effectLst/>
              </a:rPr>
              <a:t>أداة القطع </a:t>
            </a:r>
            <a:endParaRPr lang="en-US" sz="2800" dirty="0">
              <a:effectLst/>
            </a:endParaRPr>
          </a:p>
        </p:txBody>
      </p:sp>
      <p:sp>
        <p:nvSpPr>
          <p:cNvPr id="3" name="Subtitle 2"/>
          <p:cNvSpPr>
            <a:spLocks noGrp="1"/>
          </p:cNvSpPr>
          <p:nvPr>
            <p:ph type="subTitle" idx="1"/>
          </p:nvPr>
        </p:nvSpPr>
        <p:spPr>
          <a:xfrm>
            <a:off x="228600" y="1066800"/>
            <a:ext cx="8229600" cy="3810000"/>
          </a:xfrm>
        </p:spPr>
        <p:txBody>
          <a:bodyPr>
            <a:normAutofit/>
          </a:bodyPr>
          <a:lstStyle/>
          <a:p>
            <a:r>
              <a:rPr lang="ar-JO" dirty="0"/>
              <a:t>هل كنت تعرف أنه بإمكانك اخذ لقطة شاشة لأي شيء تقريبا يظهر على جهاز الكمبيوتر؟ وللقيام بهذا، يمكنك الضغط على زر طباعة الشاشة على لوحة المفاتيح. وفي لوحة المفاتيح القياسية، يكون هذا الزر موجودا على يمين أزرار الوظائف </a:t>
            </a:r>
            <a:r>
              <a:rPr lang="en-US" dirty="0"/>
              <a:t>F</a:t>
            </a:r>
            <a:r>
              <a:rPr lang="ar-SA" dirty="0"/>
              <a:t>. وعندما تقوم بالضغط على هذا الزر، يقوم الكمبيوتر بتخزين لقطة الشاشة " لكامل الشاشة " في الذاكرة، كما لو قمت بقص أو نسخ شيء ما. يمكنك بعدئذ فتح برنامج لتحرير الصور مثل الرسام ولصق لقطة الشاشة ومن ثم تحريرها وحذف المعلومات التي لا تريدها. وهذا الأمر مفيد غير انه ليس عمليا نتيجة لكافة أعمال التحرير التي ستقوم بها. </a:t>
            </a:r>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85799"/>
          </a:xfrm>
        </p:spPr>
        <p:txBody>
          <a:bodyPr>
            <a:normAutofit/>
          </a:bodyPr>
          <a:lstStyle/>
          <a:p>
            <a:r>
              <a:rPr lang="ar-SA" sz="2800" dirty="0">
                <a:effectLst/>
              </a:rPr>
              <a:t>الملاحظات الملصقة </a:t>
            </a:r>
            <a:endParaRPr lang="en-US" sz="2800" dirty="0">
              <a:effectLst/>
            </a:endParaRPr>
          </a:p>
        </p:txBody>
      </p:sp>
      <p:sp>
        <p:nvSpPr>
          <p:cNvPr id="3" name="Subtitle 2"/>
          <p:cNvSpPr>
            <a:spLocks noGrp="1"/>
          </p:cNvSpPr>
          <p:nvPr>
            <p:ph type="subTitle" idx="1"/>
          </p:nvPr>
        </p:nvSpPr>
        <p:spPr>
          <a:xfrm>
            <a:off x="685800" y="914400"/>
            <a:ext cx="7772400" cy="5105400"/>
          </a:xfrm>
        </p:spPr>
        <p:txBody>
          <a:bodyPr>
            <a:normAutofit/>
          </a:bodyPr>
          <a:lstStyle/>
          <a:p>
            <a:r>
              <a:rPr lang="ar-SA" dirty="0"/>
              <a:t>لعمل ملاحظة ملصقة، قم بالنقر على ابدأ   </a:t>
            </a:r>
            <a:r>
              <a:rPr lang="ar-SA" dirty="0" smtClean="0"/>
              <a:t>   </a:t>
            </a:r>
            <a:r>
              <a:rPr lang="ar-SA" dirty="0"/>
              <a:t>كافة البرامج      البرامج الملحقة  </a:t>
            </a:r>
            <a:r>
              <a:rPr lang="ar-SA" dirty="0" smtClean="0"/>
              <a:t>        </a:t>
            </a:r>
            <a:r>
              <a:rPr lang="ar-SA" dirty="0"/>
              <a:t>ملاحظات ملصقة</a:t>
            </a:r>
            <a:endParaRPr lang="en-US" dirty="0"/>
          </a:p>
        </p:txBody>
      </p:sp>
      <p:cxnSp>
        <p:nvCxnSpPr>
          <p:cNvPr id="161" name="AutoShape 42"/>
          <p:cNvCxnSpPr>
            <a:cxnSpLocks noChangeShapeType="1"/>
          </p:cNvCxnSpPr>
          <p:nvPr/>
        </p:nvCxnSpPr>
        <p:spPr bwMode="auto">
          <a:xfrm flipH="1">
            <a:off x="3581400" y="1219200"/>
            <a:ext cx="29210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 name="AutoShape 42"/>
          <p:cNvCxnSpPr>
            <a:cxnSpLocks noChangeShapeType="1"/>
          </p:cNvCxnSpPr>
          <p:nvPr/>
        </p:nvCxnSpPr>
        <p:spPr bwMode="auto">
          <a:xfrm flipH="1">
            <a:off x="1746250" y="1219200"/>
            <a:ext cx="29210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 name="AutoShape 42"/>
          <p:cNvCxnSpPr>
            <a:cxnSpLocks noChangeShapeType="1"/>
          </p:cNvCxnSpPr>
          <p:nvPr/>
        </p:nvCxnSpPr>
        <p:spPr bwMode="auto">
          <a:xfrm flipH="1">
            <a:off x="6880860" y="1600200"/>
            <a:ext cx="29210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pic>
        <p:nvPicPr>
          <p:cNvPr id="8" name="صورة 12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1905000"/>
            <a:ext cx="3727450" cy="37401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762000"/>
          </a:xfrm>
        </p:spPr>
        <p:txBody>
          <a:bodyPr>
            <a:normAutofit fontScale="90000"/>
          </a:bodyPr>
          <a:lstStyle/>
          <a:p>
            <a:r>
              <a:rPr lang="en-US" dirty="0">
                <a:effectLst/>
              </a:rPr>
              <a:t/>
            </a:r>
            <a:br>
              <a:rPr lang="en-US" dirty="0">
                <a:effectLst/>
              </a:rPr>
            </a:br>
            <a:r>
              <a:rPr lang="ar-SA" dirty="0">
                <a:effectLst/>
              </a:rPr>
              <a:t>القسم 4: القيام بالمزيد من الأمور في ويندوز 7</a:t>
            </a:r>
            <a:endParaRPr lang="en-US" dirty="0">
              <a:effectLst/>
            </a:endParaRPr>
          </a:p>
        </p:txBody>
      </p:sp>
      <p:sp>
        <p:nvSpPr>
          <p:cNvPr id="3" name="Subtitle 2"/>
          <p:cNvSpPr>
            <a:spLocks noGrp="1"/>
          </p:cNvSpPr>
          <p:nvPr>
            <p:ph type="subTitle" idx="1"/>
          </p:nvPr>
        </p:nvSpPr>
        <p:spPr>
          <a:xfrm>
            <a:off x="609600" y="1066800"/>
            <a:ext cx="7772400" cy="4876800"/>
          </a:xfrm>
        </p:spPr>
        <p:txBody>
          <a:bodyPr>
            <a:normAutofit fontScale="85000" lnSpcReduction="20000"/>
          </a:bodyPr>
          <a:lstStyle/>
          <a:p>
            <a:pPr marL="457200" indent="-457200">
              <a:buFont typeface="Wingdings" pitchFamily="2" charset="2"/>
              <a:buChar char="Ø"/>
            </a:pPr>
            <a:r>
              <a:rPr lang="ar-SA" dirty="0"/>
              <a:t>سنتعلم في هذا القسم كيفية: </a:t>
            </a:r>
            <a:endParaRPr lang="en-US" dirty="0"/>
          </a:p>
          <a:p>
            <a:pPr marL="457200" lvl="0" indent="-457200">
              <a:buFont typeface="Wingdings" pitchFamily="2" charset="2"/>
              <a:buChar char="Ø"/>
            </a:pPr>
            <a:r>
              <a:rPr lang="ar-SA" dirty="0"/>
              <a:t>فتح مركز الصيانة </a:t>
            </a:r>
            <a:endParaRPr lang="en-US" dirty="0"/>
          </a:p>
          <a:p>
            <a:pPr marL="457200" lvl="0" indent="-457200">
              <a:buFont typeface="Wingdings" pitchFamily="2" charset="2"/>
              <a:buChar char="Ø"/>
            </a:pPr>
            <a:r>
              <a:rPr lang="ar-SA" dirty="0"/>
              <a:t>معرفة التهديدات المحيطة بالجهاز والبيانات الخاصة بك</a:t>
            </a:r>
            <a:endParaRPr lang="en-US" dirty="0"/>
          </a:p>
          <a:p>
            <a:pPr marL="457200" lvl="0" indent="-457200">
              <a:buFont typeface="Wingdings" pitchFamily="2" charset="2"/>
              <a:buChar char="Ø"/>
            </a:pPr>
            <a:r>
              <a:rPr lang="ar-SA" dirty="0"/>
              <a:t>تعديل إعدادات الحماية الأساسية </a:t>
            </a:r>
            <a:endParaRPr lang="en-US" dirty="0"/>
          </a:p>
          <a:p>
            <a:pPr marL="457200" lvl="0" indent="-457200">
              <a:buFont typeface="Wingdings" pitchFamily="2" charset="2"/>
              <a:buChar char="Ø"/>
            </a:pPr>
            <a:r>
              <a:rPr lang="ar-SA" dirty="0"/>
              <a:t>فتح الإنترنت إكسبلورر لعرض صفحات الويب </a:t>
            </a:r>
            <a:endParaRPr lang="en-US" dirty="0"/>
          </a:p>
          <a:p>
            <a:pPr marL="457200" lvl="0" indent="-457200">
              <a:buFont typeface="Wingdings" pitchFamily="2" charset="2"/>
              <a:buChar char="Ø"/>
            </a:pPr>
            <a:r>
              <a:rPr lang="ar-SA" dirty="0"/>
              <a:t>التنقل بين صفحات الويب على الإنترنت </a:t>
            </a:r>
            <a:endParaRPr lang="en-US" dirty="0"/>
          </a:p>
          <a:p>
            <a:pPr marL="457200" lvl="0" indent="-457200">
              <a:buFont typeface="Wingdings" pitchFamily="2" charset="2"/>
              <a:buChar char="Ø"/>
            </a:pPr>
            <a:r>
              <a:rPr lang="ar-SA" dirty="0"/>
              <a:t>استخدام التبويبات والإطارات في الإنترنت إكسبلورر </a:t>
            </a:r>
            <a:endParaRPr lang="en-US" dirty="0"/>
          </a:p>
          <a:p>
            <a:pPr marL="457200" lvl="0" indent="-457200">
              <a:buFont typeface="Wingdings" pitchFamily="2" charset="2"/>
              <a:buChar char="Ø"/>
            </a:pPr>
            <a:r>
              <a:rPr lang="ar-SA" dirty="0"/>
              <a:t>استخدام شرائح الويب </a:t>
            </a:r>
            <a:endParaRPr lang="en-US" dirty="0"/>
          </a:p>
          <a:p>
            <a:pPr marL="457200" lvl="0" indent="-457200">
              <a:buFont typeface="Wingdings" pitchFamily="2" charset="2"/>
              <a:buChar char="Ø"/>
            </a:pPr>
            <a:r>
              <a:rPr lang="ar-SA" dirty="0"/>
              <a:t>تنزيل وتثبيت البرامج </a:t>
            </a:r>
            <a:endParaRPr lang="en-US" dirty="0"/>
          </a:p>
          <a:p>
            <a:pPr marL="457200" lvl="0" indent="-457200">
              <a:buFont typeface="Wingdings" pitchFamily="2" charset="2"/>
              <a:buChar char="Ø"/>
            </a:pPr>
            <a:r>
              <a:rPr lang="ar-SA" dirty="0"/>
              <a:t>معرفة خدمات</a:t>
            </a:r>
            <a:r>
              <a:rPr lang="en-US" dirty="0"/>
              <a:t>Windows Live </a:t>
            </a:r>
            <a:r>
              <a:rPr lang="ar-SA" dirty="0"/>
              <a:t> المختلفة </a:t>
            </a:r>
            <a:endParaRPr lang="en-US" dirty="0"/>
          </a:p>
          <a:p>
            <a:pPr marL="457200" lvl="0" indent="-457200">
              <a:buFont typeface="Wingdings" pitchFamily="2" charset="2"/>
              <a:buChar char="Ø"/>
            </a:pPr>
            <a:r>
              <a:rPr lang="ar-SA" dirty="0"/>
              <a:t>استخدام ويندوز لايف ماسنجر</a:t>
            </a:r>
            <a:endParaRPr lang="en-US" dirty="0"/>
          </a:p>
          <a:p>
            <a:pPr marL="457200" lvl="0" indent="-457200">
              <a:buFont typeface="Wingdings" pitchFamily="2" charset="2"/>
              <a:buChar char="Ø"/>
            </a:pPr>
            <a:r>
              <a:rPr lang="ar-SA" dirty="0"/>
              <a:t>استخدام البريد الإلكتروني في </a:t>
            </a:r>
            <a:r>
              <a:rPr lang="en-US" dirty="0"/>
              <a:t>Windows Live Hotmail</a:t>
            </a:r>
          </a:p>
          <a:p>
            <a:pPr marL="457200" indent="-457200">
              <a:buFont typeface="Wingdings" pitchFamily="2" charset="2"/>
              <a:buChar char="Ø"/>
            </a:pPr>
            <a:r>
              <a:rPr lang="ar-SA" dirty="0"/>
              <a:t/>
            </a:r>
            <a:br>
              <a:rPr lang="ar-SA" dirty="0"/>
            </a:br>
            <a:endParaRPr lang="ar-SA"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686762"/>
          </a:xfrm>
        </p:spPr>
        <p:txBody>
          <a:bodyPr>
            <a:normAutofit/>
          </a:bodyPr>
          <a:lstStyle/>
          <a:p>
            <a:pPr algn="ctr"/>
            <a:r>
              <a:rPr lang="ar-SA" sz="3200" dirty="0">
                <a:effectLst/>
              </a:rPr>
              <a:t>الدرس 4-1: البقاء آمنا</a:t>
            </a:r>
            <a:endParaRPr lang="ar-SA" sz="3200" dirty="0"/>
          </a:p>
        </p:txBody>
      </p:sp>
      <p:sp>
        <p:nvSpPr>
          <p:cNvPr id="3" name="Subtitle 2"/>
          <p:cNvSpPr>
            <a:spLocks noGrp="1"/>
          </p:cNvSpPr>
          <p:nvPr>
            <p:ph type="subTitle" idx="1"/>
          </p:nvPr>
        </p:nvSpPr>
        <p:spPr>
          <a:xfrm>
            <a:off x="685800" y="1066800"/>
            <a:ext cx="7772400" cy="4953000"/>
          </a:xfrm>
        </p:spPr>
        <p:txBody>
          <a:bodyPr>
            <a:normAutofit/>
          </a:bodyPr>
          <a:lstStyle/>
          <a:p>
            <a:r>
              <a:rPr lang="ar-JO" dirty="0"/>
              <a:t>ليس سرا أن الإنترنت يمكن أن يكون مكانا خطيرا. فنحن نسمع قصصا في الأخبار عن احتيالات وفيروسات عبر الإنترنت يمكنها تعريض معلومات الناس الشخصية للخطر. يمكن لهذه الأنواع من التهديدات التأثير على أي شخص، ولكن مع القليل من الفهم لكيفية عمل الفيروسات وأنواع الهجمات الأخرى، فإن بإمكانك حماية نفسك من الغالبية العظمى من هذه المخاطر. </a:t>
            </a:r>
            <a:endParaRPr lang="en-US" dirty="0"/>
          </a:p>
          <a:p>
            <a:r>
              <a:rPr lang="ar-JO" dirty="0"/>
              <a:t>وسنناقش في هذا الدرس مركز الصيانة وهو </a:t>
            </a:r>
            <a:r>
              <a:rPr lang="ar-SA" dirty="0"/>
              <a:t>موقع شامل وخاص يعمل على تحديث الكمبيوتر ويساعد في منع الهجمات الضارة من قبل الآخرين. وعندما تفهم أساسيات هذا الدرس، فإنك ستعرف كيف تحافظ على جهاز الكمبيوتر والبيانات الخاصة بك في أمان. </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31825"/>
          </a:xfrm>
        </p:spPr>
        <p:txBody>
          <a:bodyPr>
            <a:normAutofit/>
          </a:bodyPr>
          <a:lstStyle/>
          <a:p>
            <a:r>
              <a:rPr lang="ar-SA" sz="2800" dirty="0">
                <a:effectLst/>
              </a:rPr>
              <a:t>استخدام النقر والنقر المزدوج </a:t>
            </a:r>
            <a:endParaRPr lang="en-US" sz="2800" dirty="0">
              <a:effectLst/>
            </a:endParaRPr>
          </a:p>
        </p:txBody>
      </p:sp>
      <p:sp>
        <p:nvSpPr>
          <p:cNvPr id="3" name="Subtitle 2"/>
          <p:cNvSpPr>
            <a:spLocks noGrp="1"/>
          </p:cNvSpPr>
          <p:nvPr>
            <p:ph type="subTitle" idx="1"/>
          </p:nvPr>
        </p:nvSpPr>
        <p:spPr>
          <a:xfrm>
            <a:off x="228600" y="1295400"/>
            <a:ext cx="8153400" cy="4724400"/>
          </a:xfrm>
        </p:spPr>
        <p:txBody>
          <a:bodyPr>
            <a:noAutofit/>
          </a:bodyPr>
          <a:lstStyle/>
          <a:p>
            <a:r>
              <a:rPr lang="ar-JO" sz="2500" dirty="0"/>
              <a:t>تم تصميم الماوس لاستخدامه من قبل الأشخاص الذين يستخدمون يدهم اليمنى. ويوجد في الماوس زران رئيسيان يستخدمان عن طريق السبابة والإصبع الوسطى؛ فالسبابة تضغط على الزر الأيسر والإصبع الوسطى على الزر الأيمن. (يوجد في برنامج ويندوز خيار لعكس هذا الترتيب لمن هو أعسر). </a:t>
            </a:r>
            <a:endParaRPr lang="en-US" sz="2500" dirty="0"/>
          </a:p>
          <a:p>
            <a:r>
              <a:rPr lang="ar-JO" sz="2500" dirty="0"/>
              <a:t>في هذا الدليل (وتقريبا في كل كتاب أو مرجع عن الكمبيوتر)، فإنه عندما يطلب منك "النقر" على شيء ما، فإن ذلك يعني تحريك الماوس ووضعه على العنصر المراد النقر عليه والضغط على زر الماوس الأيسر. ومن "الممكن النقر" على غالبية عناصر التحكم في برنامج ويندوز وعلى صفحة الويب عند استخدام الانترنت. </a:t>
            </a:r>
            <a:endParaRPr lang="en-US" sz="25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09601"/>
          </a:xfrm>
        </p:spPr>
        <p:txBody>
          <a:bodyPr>
            <a:normAutofit/>
          </a:bodyPr>
          <a:lstStyle/>
          <a:p>
            <a:r>
              <a:rPr lang="ar-SA" sz="2800" dirty="0">
                <a:effectLst/>
              </a:rPr>
              <a:t>فتح مركز الصيانة </a:t>
            </a:r>
            <a:endParaRPr lang="en-US" sz="2800" dirty="0">
              <a:effectLst/>
            </a:endParaRPr>
          </a:p>
        </p:txBody>
      </p:sp>
      <p:sp>
        <p:nvSpPr>
          <p:cNvPr id="3" name="Subtitle 2"/>
          <p:cNvSpPr>
            <a:spLocks noGrp="1"/>
          </p:cNvSpPr>
          <p:nvPr>
            <p:ph type="subTitle" idx="1"/>
          </p:nvPr>
        </p:nvSpPr>
        <p:spPr>
          <a:xfrm>
            <a:off x="685800" y="914400"/>
            <a:ext cx="7772400" cy="5105400"/>
          </a:xfrm>
        </p:spPr>
        <p:txBody>
          <a:bodyPr>
            <a:normAutofit/>
          </a:bodyPr>
          <a:lstStyle/>
          <a:p>
            <a:r>
              <a:rPr lang="ar-SA" dirty="0" smtClean="0"/>
              <a:t>يتوفر مركز الصيانة في واحد من الموقعين التاليين وهما لوحة التحكم، وفي ظروف خاصة، في شريط النظام. وينبغي أن تكون على معرفة بشريط النظام غير ان لوحة التحكم تعتبر مصطلحا جديدا بالنسبة لنا.</a:t>
            </a:r>
            <a:r>
              <a:rPr lang="ar-SA" dirty="0"/>
              <a:t> لنلق نظرة على طريقة لوحة التحكم أولا. قم بالنقر على ابدأ       لوحة التحكم. </a:t>
            </a:r>
            <a:endParaRPr lang="en-US" dirty="0"/>
          </a:p>
          <a:p>
            <a:r>
              <a:rPr lang="ar-SA" dirty="0"/>
              <a:t>عندما يظهر إطار لوحة التحكم، قم بالنقر على النظام والأمان </a:t>
            </a:r>
            <a:endParaRPr lang="en-US" dirty="0"/>
          </a:p>
          <a:p>
            <a:r>
              <a:rPr lang="ar-SA" dirty="0" smtClean="0"/>
              <a:t> </a:t>
            </a:r>
            <a:endParaRPr lang="ar-SA" dirty="0"/>
          </a:p>
        </p:txBody>
      </p:sp>
      <p:cxnSp>
        <p:nvCxnSpPr>
          <p:cNvPr id="540681" name="رابط كسهم مستقيم 353"/>
          <p:cNvCxnSpPr>
            <a:cxnSpLocks noChangeShapeType="1"/>
          </p:cNvCxnSpPr>
          <p:nvPr/>
        </p:nvCxnSpPr>
        <p:spPr bwMode="auto">
          <a:xfrm flipH="1">
            <a:off x="1524000" y="2438400"/>
            <a:ext cx="38100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pic>
        <p:nvPicPr>
          <p:cNvPr id="17" name="صورة 34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7230" y="3886200"/>
            <a:ext cx="5266690" cy="168973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762000"/>
          </a:xfrm>
        </p:spPr>
        <p:txBody>
          <a:bodyPr>
            <a:normAutofit/>
          </a:bodyPr>
          <a:lstStyle/>
          <a:p>
            <a:r>
              <a:rPr lang="ar-SA" sz="2800" dirty="0">
                <a:effectLst/>
              </a:rPr>
              <a:t>نظرة عامة على مركز الصيانة </a:t>
            </a:r>
            <a:endParaRPr lang="en-US" sz="2800" dirty="0">
              <a:effectLst/>
            </a:endParaRPr>
          </a:p>
        </p:txBody>
      </p:sp>
      <p:sp>
        <p:nvSpPr>
          <p:cNvPr id="3" name="Subtitle 2"/>
          <p:cNvSpPr>
            <a:spLocks noGrp="1"/>
          </p:cNvSpPr>
          <p:nvPr>
            <p:ph type="subTitle" idx="1"/>
          </p:nvPr>
        </p:nvSpPr>
        <p:spPr>
          <a:xfrm>
            <a:off x="685800" y="1219200"/>
            <a:ext cx="7772400" cy="4724400"/>
          </a:xfrm>
        </p:spPr>
        <p:txBody>
          <a:bodyPr>
            <a:normAutofit/>
          </a:bodyPr>
          <a:lstStyle/>
          <a:p>
            <a:r>
              <a:rPr lang="ar-SA" dirty="0"/>
              <a:t>عند استخدام أي من طريقتي فتح مركز الصيانة، فسيظهر الإطار التالي: </a:t>
            </a:r>
            <a:endParaRPr lang="en-US" dirty="0"/>
          </a:p>
        </p:txBody>
      </p:sp>
      <p:pic>
        <p:nvPicPr>
          <p:cNvPr id="5" name="صورة 34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8655" y="2133600"/>
            <a:ext cx="5266690" cy="34290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0"/>
            <a:ext cx="7772400" cy="686762"/>
          </a:xfrm>
        </p:spPr>
        <p:txBody>
          <a:bodyPr>
            <a:normAutofit/>
          </a:bodyPr>
          <a:lstStyle/>
          <a:p>
            <a:r>
              <a:rPr lang="ar-SA" sz="2800" dirty="0">
                <a:effectLst/>
              </a:rPr>
              <a:t>أساسيات الحماية </a:t>
            </a:r>
            <a:endParaRPr lang="en-US" sz="2800" dirty="0">
              <a:effectLst/>
            </a:endParaRPr>
          </a:p>
        </p:txBody>
      </p:sp>
      <p:sp>
        <p:nvSpPr>
          <p:cNvPr id="3" name="Subtitle 2"/>
          <p:cNvSpPr>
            <a:spLocks noGrp="1"/>
          </p:cNvSpPr>
          <p:nvPr>
            <p:ph type="subTitle" idx="1"/>
          </p:nvPr>
        </p:nvSpPr>
        <p:spPr>
          <a:xfrm>
            <a:off x="685800" y="990600"/>
            <a:ext cx="7772400" cy="3048000"/>
          </a:xfrm>
        </p:spPr>
        <p:txBody>
          <a:bodyPr>
            <a:normAutofit/>
          </a:bodyPr>
          <a:lstStyle/>
          <a:p>
            <a:r>
              <a:rPr lang="ar-SA" dirty="0"/>
              <a:t>يمكن أن يفوق موضوع حماية الكمبيوتر ادراك المستخدم الجديد، غير أن الحفاظ على أمنك وامن عائلتك وبياناتك ليس بالصعوبة التي تبدو بها. وفي الواقع، يهتم ويندوز 7 بالفعل بالكثير من هذه الجوانب من أجلك. وتقدم اللائحة التالية نظرة عامة موجزة عن مصطلحات حماية الكمبيوتر وما ينبغي القيام به للبقاء آمنا. </a:t>
            </a:r>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761999"/>
          </a:xfrm>
        </p:spPr>
        <p:txBody>
          <a:bodyPr>
            <a:normAutofit/>
          </a:bodyPr>
          <a:lstStyle/>
          <a:p>
            <a:r>
              <a:rPr lang="ar-SA" sz="3200" dirty="0">
                <a:effectLst/>
              </a:rPr>
              <a:t>الدرس 4-2: أساسيات الإنترنت إكسبلورر 8</a:t>
            </a:r>
            <a:endParaRPr lang="ar-SA" sz="3200" dirty="0"/>
          </a:p>
        </p:txBody>
      </p:sp>
      <p:sp>
        <p:nvSpPr>
          <p:cNvPr id="3" name="Subtitle 2"/>
          <p:cNvSpPr>
            <a:spLocks noGrp="1"/>
          </p:cNvSpPr>
          <p:nvPr>
            <p:ph type="subTitle" idx="1"/>
          </p:nvPr>
        </p:nvSpPr>
        <p:spPr>
          <a:xfrm>
            <a:off x="685800" y="1219200"/>
            <a:ext cx="7772400" cy="4800600"/>
          </a:xfrm>
        </p:spPr>
        <p:txBody>
          <a:bodyPr>
            <a:normAutofit/>
          </a:bodyPr>
          <a:lstStyle/>
          <a:p>
            <a:r>
              <a:rPr lang="ar-JO" dirty="0"/>
              <a:t>رأينا إلى الآن، أثناء تفحصنا لويندوز 7، كيفية فتح واستخدام البرامج المختلفة. ويتعين عليك أن تكون على معرفة باستخدام أشرطة القوائم والأوامر المختلفة. وقد ذكرنا في الدرس الأخير بعض أساسيات الأمان على جهاز الكمبيوتر. وقد حان الوقت الآن لجمع هذه المفاهيم معا ولاستخدام الإنترنت عن طريق الإنترنت إكسبلورر 8. </a:t>
            </a:r>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533400"/>
          </a:xfrm>
        </p:spPr>
        <p:txBody>
          <a:bodyPr>
            <a:normAutofit/>
          </a:bodyPr>
          <a:lstStyle/>
          <a:p>
            <a:r>
              <a:rPr lang="ar-SA" sz="2800" dirty="0">
                <a:effectLst/>
              </a:rPr>
              <a:t>بدء تشغيل الإنترنت إكسبلورر 8</a:t>
            </a:r>
            <a:endParaRPr lang="en-US" sz="2800" dirty="0">
              <a:effectLst/>
            </a:endParaRPr>
          </a:p>
        </p:txBody>
      </p:sp>
      <p:sp>
        <p:nvSpPr>
          <p:cNvPr id="3" name="Subtitle 2"/>
          <p:cNvSpPr>
            <a:spLocks noGrp="1"/>
          </p:cNvSpPr>
          <p:nvPr>
            <p:ph type="subTitle" idx="1"/>
          </p:nvPr>
        </p:nvSpPr>
        <p:spPr>
          <a:xfrm>
            <a:off x="685800" y="914400"/>
            <a:ext cx="7772400" cy="1676400"/>
          </a:xfrm>
        </p:spPr>
        <p:txBody>
          <a:bodyPr>
            <a:normAutofit/>
          </a:bodyPr>
          <a:lstStyle/>
          <a:p>
            <a:r>
              <a:rPr lang="ar-JO" dirty="0"/>
              <a:t>يمكن بدء تشغيل الإنترنت إكسبلورر 8 بالنقر على رمز الإنترنت إكسبلورر الموجود على شريط</a:t>
            </a:r>
            <a:r>
              <a:rPr lang="ar-JO" b="1" dirty="0"/>
              <a:t> </a:t>
            </a:r>
            <a:r>
              <a:rPr lang="ar-JO" dirty="0"/>
              <a:t>المهام أو من خلال النقر على ابدأ        كافة البرامج</a:t>
            </a:r>
            <a:r>
              <a:rPr lang="ar-JO" b="1" dirty="0"/>
              <a:t>       </a:t>
            </a:r>
            <a:r>
              <a:rPr lang="ar-JO" dirty="0"/>
              <a:t>إنترنت إكسبلورر </a:t>
            </a:r>
            <a:endParaRPr lang="en-US" dirty="0"/>
          </a:p>
        </p:txBody>
      </p:sp>
      <p:grpSp>
        <p:nvGrpSpPr>
          <p:cNvPr id="8" name="مجموعة 348"/>
          <p:cNvGrpSpPr>
            <a:grpSpLocks/>
          </p:cNvGrpSpPr>
          <p:nvPr/>
        </p:nvGrpSpPr>
        <p:grpSpPr bwMode="auto">
          <a:xfrm>
            <a:off x="3810000" y="1981200"/>
            <a:ext cx="3276600" cy="381000"/>
            <a:chOff x="4860" y="7150"/>
            <a:chExt cx="2040" cy="0"/>
          </a:xfrm>
        </p:grpSpPr>
        <p:sp>
          <p:nvSpPr>
            <p:cNvPr id="9" name="Line 54"/>
            <p:cNvSpPr>
              <a:spLocks noChangeShapeType="1"/>
            </p:cNvSpPr>
            <p:nvPr/>
          </p:nvSpPr>
          <p:spPr bwMode="auto">
            <a:xfrm flipH="1">
              <a:off x="6540" y="7150"/>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55"/>
            <p:cNvSpPr>
              <a:spLocks noChangeShapeType="1"/>
            </p:cNvSpPr>
            <p:nvPr/>
          </p:nvSpPr>
          <p:spPr bwMode="auto">
            <a:xfrm flipH="1">
              <a:off x="4860" y="7150"/>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11" name="صورة 33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2514600"/>
            <a:ext cx="3950335" cy="343281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609600"/>
          </a:xfrm>
        </p:spPr>
        <p:txBody>
          <a:bodyPr>
            <a:normAutofit/>
          </a:bodyPr>
          <a:lstStyle/>
          <a:p>
            <a:r>
              <a:rPr lang="ar-SA" sz="2800" dirty="0">
                <a:effectLst/>
              </a:rPr>
              <a:t>الإعداد الأولي</a:t>
            </a:r>
            <a:endParaRPr lang="en-US" sz="2800" dirty="0">
              <a:effectLst/>
            </a:endParaRPr>
          </a:p>
        </p:txBody>
      </p:sp>
      <p:sp>
        <p:nvSpPr>
          <p:cNvPr id="3" name="Subtitle 2"/>
          <p:cNvSpPr>
            <a:spLocks noGrp="1"/>
          </p:cNvSpPr>
          <p:nvPr>
            <p:ph type="subTitle" idx="1"/>
          </p:nvPr>
        </p:nvSpPr>
        <p:spPr>
          <a:xfrm>
            <a:off x="990600" y="1143000"/>
            <a:ext cx="7391400" cy="4953000"/>
          </a:xfrm>
        </p:spPr>
        <p:txBody>
          <a:bodyPr>
            <a:normAutofit/>
          </a:bodyPr>
          <a:lstStyle/>
          <a:p>
            <a:r>
              <a:rPr lang="ar-JO" dirty="0"/>
              <a:t>عندما تفتح الإنترنت إكسبلورر8 للمرة الأولى، سيطلب منك المرور بإجراءات الإعداد الأولي. انقر على التالي للاستمرار. </a:t>
            </a:r>
            <a:endParaRPr lang="en-US" dirty="0"/>
          </a:p>
        </p:txBody>
      </p:sp>
      <p:pic>
        <p:nvPicPr>
          <p:cNvPr id="5" name="صورة 33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4845" y="2362200"/>
            <a:ext cx="5274310" cy="3357562"/>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52400"/>
            <a:ext cx="7772400" cy="533399"/>
          </a:xfrm>
        </p:spPr>
        <p:txBody>
          <a:bodyPr>
            <a:noAutofit/>
          </a:bodyPr>
          <a:lstStyle/>
          <a:p>
            <a:r>
              <a:rPr lang="ar-SA" sz="2800" dirty="0">
                <a:effectLst/>
              </a:rPr>
              <a:t>خيارات الإعداد الأخرى </a:t>
            </a:r>
            <a:endParaRPr lang="en-US" sz="2800" dirty="0">
              <a:effectLst/>
            </a:endParaRPr>
          </a:p>
        </p:txBody>
      </p:sp>
      <p:sp>
        <p:nvSpPr>
          <p:cNvPr id="3" name="Subtitle 2"/>
          <p:cNvSpPr>
            <a:spLocks noGrp="1"/>
          </p:cNvSpPr>
          <p:nvPr>
            <p:ph type="subTitle" idx="1"/>
          </p:nvPr>
        </p:nvSpPr>
        <p:spPr>
          <a:xfrm>
            <a:off x="457200" y="838200"/>
            <a:ext cx="8458200" cy="2133600"/>
          </a:xfrm>
        </p:spPr>
        <p:txBody>
          <a:bodyPr>
            <a:noAutofit/>
          </a:bodyPr>
          <a:lstStyle/>
          <a:p>
            <a:r>
              <a:rPr lang="ar-JO" dirty="0"/>
              <a:t>ينبغي أن تكون واجهة استخدام الإنترنت إكسبلورر معروفة لديك الآن. وتستخدم الجوانب الأخرى في واجهة استخدام "ويندوز7" نفس التخطيط العام. </a:t>
            </a:r>
            <a:endParaRPr lang="en-US" dirty="0"/>
          </a:p>
          <a:p>
            <a:r>
              <a:rPr lang="ar-JO" dirty="0"/>
              <a:t>يشار إلى أعلى إطار الإنترنت إكسبلورر باسم منطقة الأمر. وتبدو منطقة الأمر القياسية كما يلي:</a:t>
            </a:r>
            <a:endParaRPr lang="en-US" dirty="0"/>
          </a:p>
          <a:p>
            <a:pPr lvl="0" algn="r">
              <a:buFont typeface="Wingdings" pitchFamily="2" charset="2"/>
              <a:buChar char="Ø"/>
            </a:pPr>
            <a:endParaRPr lang="en-US" dirty="0" smtClean="0"/>
          </a:p>
        </p:txBody>
      </p:sp>
      <p:pic>
        <p:nvPicPr>
          <p:cNvPr id="4" name="صورة 33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3352800"/>
            <a:ext cx="5266690" cy="7239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52400"/>
            <a:ext cx="7772400" cy="533399"/>
          </a:xfrm>
        </p:spPr>
        <p:txBody>
          <a:bodyPr>
            <a:noAutofit/>
          </a:bodyPr>
          <a:lstStyle/>
          <a:p>
            <a:r>
              <a:rPr lang="ar-SA" sz="2800" dirty="0">
                <a:effectLst/>
              </a:rPr>
              <a:t>نظرة عامة على واجهة الاستخدام </a:t>
            </a:r>
            <a:endParaRPr lang="en-US" sz="2800" dirty="0">
              <a:effectLst/>
            </a:endParaRPr>
          </a:p>
        </p:txBody>
      </p:sp>
      <p:sp>
        <p:nvSpPr>
          <p:cNvPr id="3" name="Subtitle 2"/>
          <p:cNvSpPr>
            <a:spLocks noGrp="1"/>
          </p:cNvSpPr>
          <p:nvPr>
            <p:ph type="subTitle" idx="1"/>
          </p:nvPr>
        </p:nvSpPr>
        <p:spPr>
          <a:xfrm>
            <a:off x="457200" y="838200"/>
            <a:ext cx="8458200" cy="2133600"/>
          </a:xfrm>
        </p:spPr>
        <p:txBody>
          <a:bodyPr>
            <a:noAutofit/>
          </a:bodyPr>
          <a:lstStyle/>
          <a:p>
            <a:r>
              <a:rPr lang="ar-JO" dirty="0"/>
              <a:t>كما توقعت، فإن الإنترنت إكسبلورر 8 يستخدم تقريبا نفس واجهة الاستخدام المستخدمة في التنقل في بين أجزاء جهاز الكمبيوتر في متصفح ويندوز. ألق نظرة على منطقة الأمر في الإنترنت إكسبلورر: </a:t>
            </a:r>
            <a:endParaRPr lang="en-US" dirty="0"/>
          </a:p>
        </p:txBody>
      </p:sp>
      <p:pic>
        <p:nvPicPr>
          <p:cNvPr id="5" name="صورة 32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0737" y="2940050"/>
            <a:ext cx="4962525" cy="977900"/>
          </a:xfrm>
          <a:prstGeom prst="rect">
            <a:avLst/>
          </a:prstGeom>
          <a:noFill/>
          <a:ln>
            <a:noFill/>
          </a:ln>
        </p:spPr>
      </p:pic>
    </p:spTree>
    <p:extLst>
      <p:ext uri="{BB962C8B-B14F-4D97-AF65-F5344CB8AC3E}">
        <p14:creationId xmlns:p14="http://schemas.microsoft.com/office/powerpoint/2010/main" val="22310128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52400"/>
            <a:ext cx="7772400" cy="533399"/>
          </a:xfrm>
        </p:spPr>
        <p:txBody>
          <a:bodyPr>
            <a:noAutofit/>
          </a:bodyPr>
          <a:lstStyle/>
          <a:p>
            <a:r>
              <a:rPr lang="ar-SA" sz="2800" dirty="0">
                <a:effectLst/>
              </a:rPr>
              <a:t>إغلاق الإنترنت إكسبلورر</a:t>
            </a:r>
            <a:endParaRPr lang="en-US" sz="2800" dirty="0">
              <a:effectLst/>
            </a:endParaRPr>
          </a:p>
        </p:txBody>
      </p:sp>
      <p:sp>
        <p:nvSpPr>
          <p:cNvPr id="3" name="Subtitle 2"/>
          <p:cNvSpPr>
            <a:spLocks noGrp="1"/>
          </p:cNvSpPr>
          <p:nvPr>
            <p:ph type="subTitle" idx="1"/>
          </p:nvPr>
        </p:nvSpPr>
        <p:spPr>
          <a:xfrm>
            <a:off x="457200" y="838200"/>
            <a:ext cx="8458200" cy="2133600"/>
          </a:xfrm>
        </p:spPr>
        <p:txBody>
          <a:bodyPr>
            <a:noAutofit/>
          </a:bodyPr>
          <a:lstStyle/>
          <a:p>
            <a:r>
              <a:rPr lang="ar-JO" dirty="0"/>
              <a:t>قم بالنقر على زر إغلاق أو انقر على ملف</a:t>
            </a:r>
            <a:r>
              <a:rPr lang="ar-JO" b="1" dirty="0"/>
              <a:t>         </a:t>
            </a:r>
            <a:r>
              <a:rPr lang="ar-JO" dirty="0"/>
              <a:t>خروج</a:t>
            </a:r>
            <a:r>
              <a:rPr lang="ar-JO" b="1" dirty="0"/>
              <a:t> </a:t>
            </a:r>
            <a:r>
              <a:rPr lang="ar-JO" dirty="0"/>
              <a:t>(إذا كان شريط القائمة مفعلا). وإذا لديك العديد من علامات التبويب المفتوحة، فإن الإنترنت إكسبلورر سيؤكد رغبتك بإغلاق جميع علامات التبويب قبل إغلاق البرنامج نفسه.  </a:t>
            </a:r>
            <a:endParaRPr lang="en-US" dirty="0"/>
          </a:p>
        </p:txBody>
      </p:sp>
      <p:sp>
        <p:nvSpPr>
          <p:cNvPr id="4" name="رابط مستقيم 347"/>
          <p:cNvSpPr>
            <a:spLocks noChangeShapeType="1"/>
          </p:cNvSpPr>
          <p:nvPr/>
        </p:nvSpPr>
        <p:spPr bwMode="auto">
          <a:xfrm flipH="1">
            <a:off x="3695700" y="1143000"/>
            <a:ext cx="4572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صورة 32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1007" y="2639060"/>
            <a:ext cx="3181985" cy="1579880"/>
          </a:xfrm>
          <a:prstGeom prst="rect">
            <a:avLst/>
          </a:prstGeom>
          <a:noFill/>
          <a:ln>
            <a:noFill/>
          </a:ln>
        </p:spPr>
      </p:pic>
    </p:spTree>
    <p:extLst>
      <p:ext uri="{BB962C8B-B14F-4D97-AF65-F5344CB8AC3E}">
        <p14:creationId xmlns:p14="http://schemas.microsoft.com/office/powerpoint/2010/main" val="4895784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85799"/>
          </a:xfrm>
        </p:spPr>
        <p:txBody>
          <a:bodyPr>
            <a:normAutofit fontScale="90000"/>
          </a:bodyPr>
          <a:lstStyle/>
          <a:p>
            <a:pPr rtl="0"/>
            <a:r>
              <a:rPr lang="en-US" sz="3200" dirty="0">
                <a:effectLst/>
              </a:rPr>
              <a:t/>
            </a:r>
            <a:br>
              <a:rPr lang="en-US" sz="3200" dirty="0">
                <a:effectLst/>
              </a:rPr>
            </a:br>
            <a:r>
              <a:rPr lang="ar-JO" sz="3200" dirty="0">
                <a:effectLst/>
              </a:rPr>
              <a:t>الدرس 4-3: القيام بالمزيد من الأمور في الإنترنت إكسبلورر 8</a:t>
            </a:r>
            <a:endParaRPr lang="en-US" sz="3200" dirty="0">
              <a:effectLst/>
            </a:endParaRPr>
          </a:p>
        </p:txBody>
      </p:sp>
      <p:sp>
        <p:nvSpPr>
          <p:cNvPr id="3" name="Subtitle 2"/>
          <p:cNvSpPr>
            <a:spLocks noGrp="1"/>
          </p:cNvSpPr>
          <p:nvPr>
            <p:ph type="subTitle" idx="1"/>
          </p:nvPr>
        </p:nvSpPr>
        <p:spPr>
          <a:xfrm>
            <a:off x="685800" y="1219200"/>
            <a:ext cx="7772400" cy="1752600"/>
          </a:xfrm>
        </p:spPr>
        <p:txBody>
          <a:bodyPr>
            <a:normAutofit/>
          </a:bodyPr>
          <a:lstStyle/>
          <a:p>
            <a:r>
              <a:rPr lang="ar-SA" b="1" dirty="0"/>
              <a:t>استخدام شريط العنوان </a:t>
            </a:r>
            <a:endParaRPr lang="en-US" b="1" dirty="0"/>
          </a:p>
          <a:p>
            <a:r>
              <a:rPr lang="ar-JO" dirty="0"/>
              <a:t>إذا كنت تعرف </a:t>
            </a:r>
            <a:r>
              <a:rPr lang="en-US" dirty="0"/>
              <a:t>URL</a:t>
            </a:r>
            <a:r>
              <a:rPr lang="ar-SA" dirty="0"/>
              <a:t> لموقع إلكتروني معين ترغب بزيارته، فبإمكانك إدخاله بالنقر على صندوق النص في شريط العنوان وكتابته يدويا:</a:t>
            </a:r>
            <a:endParaRPr lang="en-US" dirty="0"/>
          </a:p>
        </p:txBody>
      </p:sp>
      <p:pic>
        <p:nvPicPr>
          <p:cNvPr id="4" name="صورة 32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1377" y="3071177"/>
            <a:ext cx="4881245" cy="71564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09601"/>
          </a:xfrm>
        </p:spPr>
        <p:txBody>
          <a:bodyPr>
            <a:noAutofit/>
          </a:bodyPr>
          <a:lstStyle/>
          <a:p>
            <a:r>
              <a:rPr lang="ar-SA" sz="2800" dirty="0">
                <a:effectLst/>
              </a:rPr>
              <a:t>استخدام النقر والسحب </a:t>
            </a:r>
            <a:endParaRPr lang="en-US" sz="2800" dirty="0">
              <a:effectLst/>
            </a:endParaRPr>
          </a:p>
        </p:txBody>
      </p:sp>
      <p:sp>
        <p:nvSpPr>
          <p:cNvPr id="3" name="Subtitle 2"/>
          <p:cNvSpPr>
            <a:spLocks noGrp="1"/>
          </p:cNvSpPr>
          <p:nvPr>
            <p:ph type="subTitle" idx="1"/>
          </p:nvPr>
        </p:nvSpPr>
        <p:spPr>
          <a:xfrm>
            <a:off x="1371600" y="1371600"/>
            <a:ext cx="6934200" cy="4724400"/>
          </a:xfrm>
        </p:spPr>
        <p:txBody>
          <a:bodyPr>
            <a:normAutofit/>
          </a:bodyPr>
          <a:lstStyle/>
          <a:p>
            <a:r>
              <a:rPr lang="ar-JO" dirty="0"/>
              <a:t>النقر والسحب عبارة عن عملية مستخدمة للتفاعل مع العناصر المختلفة، مثل رمز موجود على سطح المكتب أو عناصر تحكم برنامج ما مثل شريط المساحة. ويتم القيام بعملية "النقر والسحب" بالزر الأيسر للماوس. ضع مؤشر الماوس على العنصر الذي ترغب بنقله واضغط وثبت زر الماوس الأيسر وبعد ذلك حرك الماوس. سوف تسحب العنصر طالما انك تحرك مؤشر الماوس.</a:t>
            </a:r>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1"/>
            <a:ext cx="7772400" cy="609600"/>
          </a:xfrm>
        </p:spPr>
        <p:txBody>
          <a:bodyPr>
            <a:normAutofit/>
          </a:bodyPr>
          <a:lstStyle/>
          <a:p>
            <a:r>
              <a:rPr lang="ar-SA" sz="2800" dirty="0">
                <a:effectLst/>
              </a:rPr>
              <a:t>الوصول إلى موقع إلكتروني عن طريق ارتباط تشعبي</a:t>
            </a:r>
            <a:endParaRPr lang="en-US" sz="2800" dirty="0">
              <a:effectLst/>
            </a:endParaRPr>
          </a:p>
        </p:txBody>
      </p:sp>
      <p:sp>
        <p:nvSpPr>
          <p:cNvPr id="3" name="Subtitle 2"/>
          <p:cNvSpPr>
            <a:spLocks noGrp="1"/>
          </p:cNvSpPr>
          <p:nvPr>
            <p:ph type="subTitle" idx="1"/>
          </p:nvPr>
        </p:nvSpPr>
        <p:spPr>
          <a:xfrm>
            <a:off x="304800" y="838200"/>
            <a:ext cx="8534400" cy="5181600"/>
          </a:xfrm>
        </p:spPr>
        <p:txBody>
          <a:bodyPr>
            <a:normAutofit/>
          </a:bodyPr>
          <a:lstStyle/>
          <a:p>
            <a:r>
              <a:rPr lang="ar-JO" dirty="0"/>
              <a:t>يعرض كل موقع إلكتروني على الانترنت تقريبا ارتباطات تشعبية، تقوم بوصل صفحة ويب ما مع صفحة أخرى. ويظهر الارتباط التشعبي </a:t>
            </a:r>
            <a:r>
              <a:rPr lang="ar-JO" u="sng" dirty="0"/>
              <a:t>بهذا الشكل</a:t>
            </a:r>
            <a:r>
              <a:rPr lang="ar-JO" dirty="0"/>
              <a:t>. إلا أن الارتباط التشعبي يمكن أن يظهر بأي لون ودون تسطير النص. (يمكن لصورة أيضاً أن تكون ارتباطا تشعبيا). </a:t>
            </a:r>
            <a:endParaRPr lang="en-US" dirty="0"/>
          </a:p>
          <a:p>
            <a:r>
              <a:rPr lang="ar-JO" dirty="0"/>
              <a:t>ولحسن الحظ، فإن مؤشر الماوس يخبرك بوجود ارتباط تشعبي لأنه يصبح على شكل رمز يد صغيرة (</a:t>
            </a:r>
            <a:r>
              <a:rPr lang="en-US" dirty="0"/>
              <a:t> </a:t>
            </a:r>
            <a:r>
              <a:rPr lang="ar-JO" dirty="0" smtClean="0"/>
              <a:t>  )</a:t>
            </a:r>
            <a:r>
              <a:rPr lang="ar-JO" dirty="0"/>
              <a:t>عند مروره عليه. قم بالنقر على الارتباط التشعبي لمعرفة مساره.</a:t>
            </a:r>
            <a:endParaRPr lang="en-US" dirty="0"/>
          </a:p>
        </p:txBody>
      </p:sp>
      <p:pic>
        <p:nvPicPr>
          <p:cNvPr id="4" name="صورة 322" descr="الوصف: icon hand"/>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3091815"/>
            <a:ext cx="160655" cy="21209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86762"/>
          </a:xfrm>
        </p:spPr>
        <p:txBody>
          <a:bodyPr>
            <a:normAutofit/>
          </a:bodyPr>
          <a:lstStyle/>
          <a:p>
            <a:r>
              <a:rPr lang="ar-SA" sz="2800" dirty="0">
                <a:effectLst/>
              </a:rPr>
              <a:t>فتح إطار جديد</a:t>
            </a:r>
            <a:endParaRPr lang="en-US" sz="2800" dirty="0">
              <a:effectLst/>
            </a:endParaRPr>
          </a:p>
        </p:txBody>
      </p:sp>
      <p:sp>
        <p:nvSpPr>
          <p:cNvPr id="3" name="Subtitle 2"/>
          <p:cNvSpPr>
            <a:spLocks noGrp="1"/>
          </p:cNvSpPr>
          <p:nvPr>
            <p:ph type="subTitle" idx="1"/>
          </p:nvPr>
        </p:nvSpPr>
        <p:spPr>
          <a:xfrm>
            <a:off x="762000" y="914400"/>
            <a:ext cx="7772400" cy="5105400"/>
          </a:xfrm>
        </p:spPr>
        <p:txBody>
          <a:bodyPr>
            <a:normAutofit/>
          </a:bodyPr>
          <a:lstStyle/>
          <a:p>
            <a:r>
              <a:rPr lang="ar-JO" dirty="0"/>
              <a:t>إذا أردت معرفة حالة الجو ومراجعة بعض النتائج الرياضية والتحقق من البرامج التعليمية المتوفرة، فإن </a:t>
            </a:r>
            <a:r>
              <a:rPr lang="ar-SA" dirty="0"/>
              <a:t>الإنترنت إكسبلورر يسمح لك بعرض كل صفحة ويب في إطارها الخاص. </a:t>
            </a:r>
            <a:endParaRPr lang="en-US" dirty="0"/>
          </a:p>
          <a:p>
            <a:r>
              <a:rPr lang="ar-JO" dirty="0"/>
              <a:t>لفتح إطار </a:t>
            </a:r>
            <a:r>
              <a:rPr lang="ar-SA" dirty="0"/>
              <a:t>إنترنت إكسبلورر</a:t>
            </a:r>
            <a:r>
              <a:rPr lang="ar-JO" dirty="0"/>
              <a:t> جديد، قم بالنقر على قائمة ملف وانقر على إطار جديد (إذا كان شريط القائمة مفعلا). </a:t>
            </a:r>
            <a:endParaRPr lang="en-US" dirty="0"/>
          </a:p>
        </p:txBody>
      </p:sp>
      <p:pic>
        <p:nvPicPr>
          <p:cNvPr id="5" name="صورة 32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2895598"/>
            <a:ext cx="2399665" cy="271335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838199"/>
          </a:xfrm>
        </p:spPr>
        <p:txBody>
          <a:bodyPr>
            <a:normAutofit/>
          </a:bodyPr>
          <a:lstStyle/>
          <a:p>
            <a:r>
              <a:rPr lang="ar-JO" sz="2800" dirty="0">
                <a:effectLst/>
              </a:rPr>
              <a:t>فتح علامة تبويب جديدة</a:t>
            </a:r>
            <a:endParaRPr lang="en-US" sz="2800" dirty="0">
              <a:effectLst/>
            </a:endParaRPr>
          </a:p>
        </p:txBody>
      </p:sp>
      <p:sp>
        <p:nvSpPr>
          <p:cNvPr id="3" name="Subtitle 2"/>
          <p:cNvSpPr>
            <a:spLocks noGrp="1"/>
          </p:cNvSpPr>
          <p:nvPr>
            <p:ph type="subTitle" idx="1"/>
          </p:nvPr>
        </p:nvSpPr>
        <p:spPr>
          <a:xfrm>
            <a:off x="609600" y="1219200"/>
            <a:ext cx="7772400" cy="4800600"/>
          </a:xfrm>
        </p:spPr>
        <p:txBody>
          <a:bodyPr>
            <a:normAutofit/>
          </a:bodyPr>
          <a:lstStyle/>
          <a:p>
            <a:r>
              <a:rPr lang="ar-JO" dirty="0"/>
              <a:t>يستخدم الإنترنت إكسبلورر 8 تبويبات التصفح. وتتيح لك هذه التبويبات فتح العديد من صفحات الويب في آن واحد في إطار إنترنت إكسبلورر واحد بدلا من فتح العديد من الإطارات. </a:t>
            </a:r>
            <a:r>
              <a:rPr lang="ar-SA" dirty="0"/>
              <a:t>بإمكانك فتح تبويبة جديدة بطريقتين باستخدام الإنترنت إكسبلورر. فباستخدام منطقة الأمر، قم بالنقر على التبويبة الصغيرة الموجودة بجانب التبويبة المفتوحة: </a:t>
            </a:r>
            <a:endParaRPr lang="en-US" dirty="0"/>
          </a:p>
        </p:txBody>
      </p:sp>
      <p:pic>
        <p:nvPicPr>
          <p:cNvPr id="5" name="صورة 31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3581400"/>
            <a:ext cx="3686810" cy="138239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8600"/>
            <a:ext cx="7772400" cy="609599"/>
          </a:xfrm>
        </p:spPr>
        <p:txBody>
          <a:bodyPr>
            <a:normAutofit/>
          </a:bodyPr>
          <a:lstStyle/>
          <a:p>
            <a:r>
              <a:rPr lang="ar-SA" sz="2800" dirty="0">
                <a:effectLst/>
              </a:rPr>
              <a:t>استخدام علامات التبويب</a:t>
            </a:r>
            <a:endParaRPr lang="en-US" sz="2800" dirty="0">
              <a:effectLst/>
            </a:endParaRPr>
          </a:p>
        </p:txBody>
      </p:sp>
      <p:sp>
        <p:nvSpPr>
          <p:cNvPr id="3" name="Subtitle 2"/>
          <p:cNvSpPr>
            <a:spLocks noGrp="1"/>
          </p:cNvSpPr>
          <p:nvPr>
            <p:ph type="subTitle" idx="1"/>
          </p:nvPr>
        </p:nvSpPr>
        <p:spPr>
          <a:xfrm>
            <a:off x="685800" y="990600"/>
            <a:ext cx="7772400" cy="5029200"/>
          </a:xfrm>
        </p:spPr>
        <p:txBody>
          <a:bodyPr>
            <a:normAutofit/>
          </a:bodyPr>
          <a:lstStyle/>
          <a:p>
            <a:r>
              <a:rPr lang="ar-SA" dirty="0"/>
              <a:t>إن التنقل بين علامات التبويب أمر سهل، فما عليك سوى النقر على عنوان علامة التبويب التي تريد عرضها. ويمكن تعريف علامة التبويب التي يتم عرضها حاليا بلونها الأزرق الغامق</a:t>
            </a:r>
            <a:r>
              <a:rPr lang="ar-JO" dirty="0"/>
              <a:t>. </a:t>
            </a:r>
            <a:endParaRPr lang="en-US" dirty="0"/>
          </a:p>
        </p:txBody>
      </p:sp>
      <p:pic>
        <p:nvPicPr>
          <p:cNvPr id="5" name="صورة 31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8655" y="3055937"/>
            <a:ext cx="5266690" cy="74612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8600"/>
            <a:ext cx="7772400" cy="609599"/>
          </a:xfrm>
        </p:spPr>
        <p:txBody>
          <a:bodyPr>
            <a:normAutofit/>
          </a:bodyPr>
          <a:lstStyle/>
          <a:p>
            <a:r>
              <a:rPr lang="ar-JO" sz="2800" dirty="0">
                <a:effectLst/>
              </a:rPr>
              <a:t>استخدام </a:t>
            </a:r>
            <a:r>
              <a:rPr lang="en-US" sz="2800" dirty="0">
                <a:effectLst/>
              </a:rPr>
              <a:t>Web Slices </a:t>
            </a:r>
          </a:p>
        </p:txBody>
      </p:sp>
      <p:sp>
        <p:nvSpPr>
          <p:cNvPr id="3" name="Subtitle 2"/>
          <p:cNvSpPr>
            <a:spLocks noGrp="1"/>
          </p:cNvSpPr>
          <p:nvPr>
            <p:ph type="subTitle" idx="1"/>
          </p:nvPr>
        </p:nvSpPr>
        <p:spPr>
          <a:xfrm>
            <a:off x="685800" y="990600"/>
            <a:ext cx="7772400" cy="5029200"/>
          </a:xfrm>
        </p:spPr>
        <p:txBody>
          <a:bodyPr>
            <a:normAutofit/>
          </a:bodyPr>
          <a:lstStyle/>
          <a:p>
            <a:r>
              <a:rPr lang="ar-JO" sz="2600" dirty="0"/>
              <a:t>تسمح لك </a:t>
            </a:r>
            <a:r>
              <a:rPr lang="en-US" sz="2600" dirty="0"/>
              <a:t>Web Slices</a:t>
            </a:r>
            <a:r>
              <a:rPr lang="ar-JO" sz="2600" dirty="0"/>
              <a:t> بمتابعة مواقع إلكترونية معينة حسبما يتم تحديثها. ويوفر عليك هذا الأمر فتح علامة تبويب أو إطار جديد وإعادة كتابة </a:t>
            </a:r>
            <a:r>
              <a:rPr lang="en-US" sz="2600" dirty="0"/>
              <a:t>URL"</a:t>
            </a:r>
            <a:r>
              <a:rPr lang="ar-SA" sz="2600" dirty="0"/>
              <a:t>"</a:t>
            </a:r>
            <a:r>
              <a:rPr lang="ar-JO" sz="2600" dirty="0"/>
              <a:t> ثم البحث عن المعلومات. وتشبه </a:t>
            </a:r>
            <a:r>
              <a:rPr lang="en-US" sz="2600" dirty="0"/>
              <a:t>Web Slices</a:t>
            </a:r>
            <a:r>
              <a:rPr lang="ar-JO" sz="2600" dirty="0"/>
              <a:t> المفضلة غير أن </a:t>
            </a:r>
            <a:r>
              <a:rPr lang="en-US" sz="2600" dirty="0"/>
              <a:t>Web Slices</a:t>
            </a:r>
            <a:r>
              <a:rPr lang="ar-JO" sz="2600" dirty="0"/>
              <a:t> تسمح لك أيضاً بمعرفة متى يتم تحديث المحتويات. </a:t>
            </a:r>
            <a:endParaRPr lang="en-US" sz="2600" dirty="0"/>
          </a:p>
          <a:p>
            <a:r>
              <a:rPr lang="ar-JO" sz="2600" dirty="0"/>
              <a:t>ومن اجل استخدام </a:t>
            </a:r>
            <a:r>
              <a:rPr lang="en-US" sz="2600" dirty="0"/>
              <a:t>Web Slices</a:t>
            </a:r>
            <a:r>
              <a:rPr lang="ar-JO" sz="2600" dirty="0"/>
              <a:t>، يتوجب على مصمم المواقع الإلكترونية الذي تزورها تطبيقه على الخوادم الموجودة لديها. وستعرض الصفحات التي يتم تفعيل </a:t>
            </a:r>
            <a:r>
              <a:rPr lang="en-US" sz="2600" dirty="0"/>
              <a:t>Web Slices</a:t>
            </a:r>
            <a:r>
              <a:rPr lang="ar-JO" sz="2600" dirty="0"/>
              <a:t> فيها رمز </a:t>
            </a:r>
            <a:r>
              <a:rPr lang="en-US" sz="2600" dirty="0"/>
              <a:t>Web Slice</a:t>
            </a:r>
            <a:r>
              <a:rPr lang="ar-JO" sz="2600" dirty="0"/>
              <a:t> في شريط الأمر: </a:t>
            </a:r>
            <a:endParaRPr lang="en-US" sz="2600" dirty="0"/>
          </a:p>
        </p:txBody>
      </p:sp>
      <p:pic>
        <p:nvPicPr>
          <p:cNvPr id="6" name="Picture 5"/>
          <p:cNvPicPr/>
          <p:nvPr/>
        </p:nvPicPr>
        <p:blipFill>
          <a:blip r:embed="rId2" cstate="print"/>
          <a:srcRect/>
          <a:stretch>
            <a:fillRect/>
          </a:stretch>
        </p:blipFill>
        <p:spPr bwMode="auto">
          <a:xfrm>
            <a:off x="2438400" y="4572000"/>
            <a:ext cx="3827780" cy="861060"/>
          </a:xfrm>
          <a:prstGeom prst="rect">
            <a:avLst/>
          </a:prstGeom>
          <a:noFill/>
          <a:ln w="9525">
            <a:noFill/>
            <a:miter lim="800000"/>
            <a:headEnd/>
            <a:tailEnd/>
          </a:ln>
        </p:spPr>
      </p:pic>
    </p:spTree>
    <p:extLst>
      <p:ext uri="{BB962C8B-B14F-4D97-AF65-F5344CB8AC3E}">
        <p14:creationId xmlns:p14="http://schemas.microsoft.com/office/powerpoint/2010/main" val="31738975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8001000" cy="781050"/>
          </a:xfrm>
        </p:spPr>
        <p:txBody>
          <a:bodyPr>
            <a:normAutofit/>
          </a:bodyPr>
          <a:lstStyle/>
          <a:p>
            <a:pPr algn="ctr"/>
            <a:r>
              <a:rPr lang="ar-JO" sz="3200" dirty="0">
                <a:effectLst/>
              </a:rPr>
              <a:t>الدرس 4-4: ويندوز لايف </a:t>
            </a:r>
            <a:r>
              <a:rPr lang="en-US" sz="3200" dirty="0">
                <a:effectLst/>
              </a:rPr>
              <a:t>Windows Live </a:t>
            </a:r>
            <a:endParaRPr lang="en-US" sz="3200" b="1" dirty="0"/>
          </a:p>
        </p:txBody>
      </p:sp>
      <p:sp>
        <p:nvSpPr>
          <p:cNvPr id="3" name="Subtitle 2"/>
          <p:cNvSpPr>
            <a:spLocks noGrp="1"/>
          </p:cNvSpPr>
          <p:nvPr>
            <p:ph type="subTitle" idx="1"/>
          </p:nvPr>
        </p:nvSpPr>
        <p:spPr>
          <a:xfrm>
            <a:off x="685800" y="1066800"/>
            <a:ext cx="7772400" cy="4953000"/>
          </a:xfrm>
        </p:spPr>
        <p:txBody>
          <a:bodyPr>
            <a:normAutofit/>
          </a:bodyPr>
          <a:lstStyle/>
          <a:p>
            <a:r>
              <a:rPr lang="ar-JO" dirty="0"/>
              <a:t>قبل المضي قدما في ويندوز 7، يجب علينا أولا العودة إلى الماضي. في عام 1996، طرحت شركة مايكروسوفت خدمة بريد إلكتروني مجاني عبر الإنترنت وهو </a:t>
            </a:r>
            <a:r>
              <a:rPr lang="en-US" dirty="0" smtClean="0"/>
              <a:t>Hotmail</a:t>
            </a:r>
            <a:r>
              <a:rPr lang="ar-JO" dirty="0" smtClean="0"/>
              <a:t>. </a:t>
            </a:r>
            <a:r>
              <a:rPr lang="ar-JO" dirty="0"/>
              <a:t>وكان الاسم الغريب يبرز صيغة </a:t>
            </a:r>
            <a:r>
              <a:rPr lang="en-US" dirty="0"/>
              <a:t>HTML</a:t>
            </a:r>
            <a:r>
              <a:rPr lang="ar-JO" dirty="0"/>
              <a:t> (لغة تعليم النصوص الفائقة) وهي لغة تستخدم من قبل متصفحي الويب لعرض المحتويات من الإنترنت. واصبح بريد </a:t>
            </a:r>
            <a:r>
              <a:rPr lang="en-US" dirty="0"/>
              <a:t>HoTMail</a:t>
            </a:r>
            <a:r>
              <a:rPr lang="ar-JO" dirty="0"/>
              <a:t> باسم </a:t>
            </a:r>
            <a:r>
              <a:rPr lang="en-US" dirty="0"/>
              <a:t>Hotmail</a:t>
            </a:r>
            <a:r>
              <a:rPr lang="ar-JO" dirty="0"/>
              <a:t> والذي اصبح لاحقا </a:t>
            </a:r>
            <a:r>
              <a:rPr lang="en-US" dirty="0"/>
              <a:t>MSN Hotmail</a:t>
            </a:r>
            <a:r>
              <a:rPr lang="ar-JO" dirty="0"/>
              <a:t>، والذي اصبح الآن يعرف باسم بريد </a:t>
            </a:r>
            <a:r>
              <a:rPr lang="en-US" dirty="0"/>
              <a:t>Windows live</a:t>
            </a:r>
            <a:r>
              <a:rPr lang="ar-JO" dirty="0"/>
              <a:t> و/أو بريد </a:t>
            </a:r>
            <a:r>
              <a:rPr lang="en-US" dirty="0"/>
              <a:t>Hotmail</a:t>
            </a:r>
            <a:r>
              <a:rPr lang="ar-JO" dirty="0"/>
              <a:t>. </a:t>
            </a:r>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1"/>
            <a:ext cx="7772400" cy="533399"/>
          </a:xfrm>
        </p:spPr>
        <p:txBody>
          <a:bodyPr>
            <a:normAutofit/>
          </a:bodyPr>
          <a:lstStyle/>
          <a:p>
            <a:r>
              <a:rPr lang="ar-JO" sz="2800" dirty="0">
                <a:effectLst/>
              </a:rPr>
              <a:t>ما هو </a:t>
            </a:r>
            <a:r>
              <a:rPr lang="en-US" sz="2800" dirty="0">
                <a:effectLst/>
              </a:rPr>
              <a:t>Windows Live </a:t>
            </a:r>
          </a:p>
        </p:txBody>
      </p:sp>
      <p:sp>
        <p:nvSpPr>
          <p:cNvPr id="3" name="Subtitle 2"/>
          <p:cNvSpPr>
            <a:spLocks noGrp="1"/>
          </p:cNvSpPr>
          <p:nvPr>
            <p:ph type="subTitle" idx="1"/>
          </p:nvPr>
        </p:nvSpPr>
        <p:spPr>
          <a:xfrm>
            <a:off x="304800" y="838200"/>
            <a:ext cx="8382000" cy="5181600"/>
          </a:xfrm>
        </p:spPr>
        <p:txBody>
          <a:bodyPr>
            <a:normAutofit/>
          </a:bodyPr>
          <a:lstStyle/>
          <a:p>
            <a:r>
              <a:rPr lang="en-US" dirty="0"/>
              <a:t>Windows Live</a:t>
            </a:r>
            <a:r>
              <a:rPr lang="ar-SA" dirty="0"/>
              <a:t> عبارة عن مجموعة من الخدمات المجانية التي تقدمها شركة مايكروسوفت لأي شخص يستطيع الوصول إلى الانترنت. وفيما يلي مثال على الخدمات المتوفرة من خلال </a:t>
            </a:r>
            <a:r>
              <a:rPr lang="en-US" dirty="0"/>
              <a:t>Windows Live</a:t>
            </a:r>
            <a:r>
              <a:rPr lang="ar-JO" dirty="0"/>
              <a:t> في وقت اصدار هذا الدليل. وكما ترى، فإن كل شيء متداخل ويُشجع على مشاركة المعلومات مع مستخدمي </a:t>
            </a:r>
            <a:r>
              <a:rPr lang="en-US" dirty="0"/>
              <a:t>Windows Live</a:t>
            </a:r>
            <a:r>
              <a:rPr lang="ar-JO" dirty="0"/>
              <a:t> الآخرين. </a:t>
            </a:r>
            <a:endParaRPr 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0"/>
            <a:ext cx="7772400" cy="686762"/>
          </a:xfrm>
        </p:spPr>
        <p:txBody>
          <a:bodyPr>
            <a:normAutofit/>
          </a:bodyPr>
          <a:lstStyle/>
          <a:p>
            <a:r>
              <a:rPr lang="ar-JO" sz="2800" dirty="0">
                <a:effectLst/>
              </a:rPr>
              <a:t>تنزيل وتثبيت اساسيات </a:t>
            </a:r>
            <a:r>
              <a:rPr lang="en-US" sz="2800" dirty="0">
                <a:effectLst/>
              </a:rPr>
              <a:t>Windows Live </a:t>
            </a:r>
          </a:p>
        </p:txBody>
      </p:sp>
      <p:sp>
        <p:nvSpPr>
          <p:cNvPr id="3" name="Subtitle 2"/>
          <p:cNvSpPr>
            <a:spLocks noGrp="1"/>
          </p:cNvSpPr>
          <p:nvPr>
            <p:ph type="subTitle" idx="1"/>
          </p:nvPr>
        </p:nvSpPr>
        <p:spPr>
          <a:xfrm>
            <a:off x="685800" y="914400"/>
            <a:ext cx="7772400" cy="2743200"/>
          </a:xfrm>
        </p:spPr>
        <p:txBody>
          <a:bodyPr>
            <a:normAutofit/>
          </a:bodyPr>
          <a:lstStyle/>
          <a:p>
            <a:r>
              <a:rPr lang="ar-JO" dirty="0"/>
              <a:t>يمكنك تنزيل اساسيات </a:t>
            </a:r>
            <a:r>
              <a:rPr lang="en-US" dirty="0"/>
              <a:t>Windows Live</a:t>
            </a:r>
            <a:r>
              <a:rPr lang="ar-JO" dirty="0"/>
              <a:t> بإحدى طريقتين. الاولى هي فتح مركز الشروع في العمل (الذي غطيناه في الدرس 1-3) والنقر على "انتقل إلى الانترنت للحصول على </a:t>
            </a:r>
            <a:r>
              <a:rPr lang="en-US" dirty="0"/>
              <a:t>Windows Live Essentials</a:t>
            </a:r>
            <a:r>
              <a:rPr lang="ar-SA" dirty="0"/>
              <a:t>. أما الثانية فهي فتح الانترنت إكسبلورر وكتابة موقع </a:t>
            </a:r>
            <a:r>
              <a:rPr lang="en-US" dirty="0"/>
              <a:t>download.live.com</a:t>
            </a:r>
            <a:r>
              <a:rPr lang="ar-SA" dirty="0"/>
              <a:t> في شريط العنوان ثم الضغط على مفتاح التنفيذ </a:t>
            </a:r>
            <a:r>
              <a:rPr lang="en-US" dirty="0"/>
              <a:t>Enter</a:t>
            </a:r>
            <a:r>
              <a:rPr lang="ar-SA" dirty="0"/>
              <a:t>. انقر على زر التنزيل في صفحة الويب للبدء. </a:t>
            </a:r>
            <a:endParaRPr lang="en-US" dirty="0"/>
          </a:p>
        </p:txBody>
      </p:sp>
      <p:pic>
        <p:nvPicPr>
          <p:cNvPr id="4" name="صورة 31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3733800"/>
            <a:ext cx="5019040" cy="20574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1"/>
            <a:ext cx="7772400" cy="609600"/>
          </a:xfrm>
        </p:spPr>
        <p:txBody>
          <a:bodyPr>
            <a:normAutofit/>
          </a:bodyPr>
          <a:lstStyle/>
          <a:p>
            <a:pPr algn="l"/>
            <a:r>
              <a:rPr lang="en-US" sz="2800" dirty="0">
                <a:effectLst/>
              </a:rPr>
              <a:t>Windows Live Messenger</a:t>
            </a:r>
          </a:p>
        </p:txBody>
      </p:sp>
      <p:sp>
        <p:nvSpPr>
          <p:cNvPr id="3" name="Subtitle 2"/>
          <p:cNvSpPr>
            <a:spLocks noGrp="1"/>
          </p:cNvSpPr>
          <p:nvPr>
            <p:ph type="subTitle" idx="1"/>
          </p:nvPr>
        </p:nvSpPr>
        <p:spPr>
          <a:xfrm>
            <a:off x="685800" y="914400"/>
            <a:ext cx="7772400" cy="5105400"/>
          </a:xfrm>
        </p:spPr>
        <p:txBody>
          <a:bodyPr>
            <a:normAutofit/>
          </a:bodyPr>
          <a:lstStyle/>
          <a:p>
            <a:r>
              <a:rPr lang="ar-SA" sz="2300" dirty="0"/>
              <a:t>بشكل افتراضي، يعمل </a:t>
            </a:r>
            <a:r>
              <a:rPr lang="en-US" sz="2300" dirty="0"/>
              <a:t>Windows Live Messenger</a:t>
            </a:r>
            <a:r>
              <a:rPr lang="ar-JO" sz="2300" dirty="0"/>
              <a:t> عندما يبدأ جهاز الكمبيوتر الخاص بك العناصر بالعمل. سيتم توجيهك لإدخال هوية تعريف </a:t>
            </a:r>
            <a:r>
              <a:rPr lang="en-US" sz="2300" dirty="0"/>
              <a:t>Windows Live</a:t>
            </a:r>
            <a:r>
              <a:rPr lang="ar-SA" sz="2300" dirty="0"/>
              <a:t> وكملة المرور الخاصة بك. عندئذ سيتصل البرنامج بالإنترنت ويقوم بتسجيل دخولك لاستخدام كافة عناصر </a:t>
            </a:r>
            <a:r>
              <a:rPr lang="en-US" sz="2300" dirty="0"/>
              <a:t>Windows Live</a:t>
            </a:r>
            <a:r>
              <a:rPr lang="ar-SA" sz="2300" dirty="0"/>
              <a:t> المختلفة.</a:t>
            </a:r>
            <a:endParaRPr lang="en-US" sz="2300" dirty="0"/>
          </a:p>
          <a:p>
            <a:r>
              <a:rPr lang="ar-SA" sz="2300" dirty="0"/>
              <a:t>لتشغيل </a:t>
            </a:r>
            <a:r>
              <a:rPr lang="en-US" sz="2300" dirty="0"/>
              <a:t>Windows Live Messenger</a:t>
            </a:r>
            <a:r>
              <a:rPr lang="ar-SA" sz="2300" dirty="0"/>
              <a:t> يدويا، انقر على ابدأ </a:t>
            </a:r>
            <a:r>
              <a:rPr lang="ar-JO" sz="2300" dirty="0" smtClean="0"/>
              <a:t>  </a:t>
            </a:r>
            <a:r>
              <a:rPr lang="ar-SA" sz="2300" dirty="0" smtClean="0"/>
              <a:t>  </a:t>
            </a:r>
            <a:r>
              <a:rPr lang="ar-SA" sz="2300" dirty="0"/>
              <a:t>كافة البرامج       </a:t>
            </a:r>
            <a:r>
              <a:rPr lang="en-US" sz="2300" dirty="0"/>
              <a:t>Windows Live</a:t>
            </a:r>
            <a:r>
              <a:rPr lang="ar-SA" sz="2300" dirty="0"/>
              <a:t>   </a:t>
            </a:r>
            <a:r>
              <a:rPr lang="ar-JO" sz="2300" dirty="0" smtClean="0"/>
              <a:t>  </a:t>
            </a:r>
            <a:r>
              <a:rPr lang="ar-SA" sz="2300" dirty="0" smtClean="0"/>
              <a:t>   </a:t>
            </a:r>
            <a:r>
              <a:rPr lang="en-US" sz="2300" dirty="0"/>
              <a:t>Windows Live Messenger</a:t>
            </a:r>
          </a:p>
        </p:txBody>
      </p:sp>
      <p:cxnSp>
        <p:nvCxnSpPr>
          <p:cNvPr id="359" name="AutoShape 2"/>
          <p:cNvCxnSpPr>
            <a:cxnSpLocks noChangeShapeType="1"/>
          </p:cNvCxnSpPr>
          <p:nvPr/>
        </p:nvCxnSpPr>
        <p:spPr bwMode="auto">
          <a:xfrm flipH="1">
            <a:off x="4724400" y="2978150"/>
            <a:ext cx="222250" cy="635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 name="AutoShape 2"/>
          <p:cNvCxnSpPr>
            <a:cxnSpLocks noChangeShapeType="1"/>
          </p:cNvCxnSpPr>
          <p:nvPr/>
        </p:nvCxnSpPr>
        <p:spPr bwMode="auto">
          <a:xfrm flipH="1">
            <a:off x="1981200" y="2590800"/>
            <a:ext cx="222250" cy="635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 name="AutoShape 2"/>
          <p:cNvCxnSpPr>
            <a:cxnSpLocks noChangeShapeType="1"/>
          </p:cNvCxnSpPr>
          <p:nvPr/>
        </p:nvCxnSpPr>
        <p:spPr bwMode="auto">
          <a:xfrm flipH="1">
            <a:off x="7315200" y="2971800"/>
            <a:ext cx="222250" cy="635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pic>
        <p:nvPicPr>
          <p:cNvPr id="7" name="صورة 38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2900" y="3200400"/>
            <a:ext cx="3092450" cy="26543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1"/>
            <a:ext cx="7772400" cy="533399"/>
          </a:xfrm>
        </p:spPr>
        <p:txBody>
          <a:bodyPr>
            <a:normAutofit/>
          </a:bodyPr>
          <a:lstStyle/>
          <a:p>
            <a:r>
              <a:rPr lang="ar-SA" sz="2800" dirty="0">
                <a:effectLst/>
              </a:rPr>
              <a:t>استخدام البريد الالكتروني(</a:t>
            </a:r>
            <a:r>
              <a:rPr lang="en-US" sz="2800" dirty="0">
                <a:effectLst/>
              </a:rPr>
              <a:t>(Hotmail</a:t>
            </a:r>
            <a:r>
              <a:rPr lang="ar-SA" sz="2800" dirty="0">
                <a:effectLst/>
              </a:rPr>
              <a:t> في </a:t>
            </a:r>
            <a:r>
              <a:rPr lang="en-US" sz="2800" dirty="0">
                <a:effectLst/>
              </a:rPr>
              <a:t>Windows Live</a:t>
            </a:r>
          </a:p>
        </p:txBody>
      </p:sp>
      <p:sp>
        <p:nvSpPr>
          <p:cNvPr id="3" name="Subtitle 2"/>
          <p:cNvSpPr>
            <a:spLocks noGrp="1"/>
          </p:cNvSpPr>
          <p:nvPr>
            <p:ph type="subTitle" idx="1"/>
          </p:nvPr>
        </p:nvSpPr>
        <p:spPr>
          <a:xfrm>
            <a:off x="1219200" y="914400"/>
            <a:ext cx="7162800" cy="5105400"/>
          </a:xfrm>
        </p:spPr>
        <p:txBody>
          <a:bodyPr>
            <a:normAutofit fontScale="92500" lnSpcReduction="20000"/>
          </a:bodyPr>
          <a:lstStyle/>
          <a:p>
            <a:r>
              <a:rPr lang="ar-SA" dirty="0"/>
              <a:t>كما ذكرنا سابقا في هذا الدرس، لا يتضمن ويندوز 7 برنامج بريد الكتروني (برنامجا يمكن تهيئته لإرسال واستقبال البريد الالكتروني). ومن خلال استخدام هوية تعريف </a:t>
            </a:r>
            <a:r>
              <a:rPr lang="en-US" dirty="0"/>
              <a:t>Windows Live</a:t>
            </a:r>
            <a:r>
              <a:rPr lang="ar-JO" dirty="0"/>
              <a:t> الجديدة، فإنك تملك حساب بريد الكتروني خاص بك. وفي بعض النواحي، يعتبر هذا الحساب اسهل في الاستخدام من البرنامج المثبت على جهاز الكمبيوتر لأسباب ومنها:</a:t>
            </a:r>
            <a:endParaRPr lang="en-US" dirty="0"/>
          </a:p>
          <a:p>
            <a:pPr lvl="0"/>
            <a:r>
              <a:rPr lang="ar-JO" dirty="0"/>
              <a:t>أن اساسيات الحساب معدة بالفعل.</a:t>
            </a:r>
            <a:endParaRPr lang="en-US" dirty="0"/>
          </a:p>
          <a:p>
            <a:pPr lvl="0"/>
            <a:r>
              <a:rPr lang="ar-JO" dirty="0"/>
              <a:t>أن لديك مساحة كبيرة للرسائل بما فيها الرسائل الكبيرة المرفقة بصور ووسائط اخرى (سنخوض في هذا بعد قليل)</a:t>
            </a:r>
            <a:endParaRPr lang="en-US" dirty="0"/>
          </a:p>
          <a:p>
            <a:pPr lvl="0"/>
            <a:r>
              <a:rPr lang="ar-SA" dirty="0"/>
              <a:t>أنه موجود على الانترنت وتقوم مايكروسوفت بصيانته ويمكنك الوصول اليه من أي مكان يكون لديك فيه اتصال بالإنترنت </a:t>
            </a:r>
            <a:endParaRPr lang="en-US" dirty="0"/>
          </a:p>
          <a:p>
            <a:pPr lvl="0"/>
            <a:r>
              <a:rPr lang="ar-SA" dirty="0"/>
              <a:t>أنه مجاني </a:t>
            </a:r>
            <a:endParaRPr lang="en-US" dirty="0"/>
          </a:p>
          <a:p>
            <a:r>
              <a:rPr lang="ar-SA" dirty="0"/>
              <a:t>يمكن تسجيل الدخول إلى بريد </a:t>
            </a:r>
            <a:r>
              <a:rPr lang="en-US" dirty="0"/>
              <a:t>Windows Live</a:t>
            </a:r>
            <a:r>
              <a:rPr lang="ar-SA" dirty="0"/>
              <a:t> بواحدة من الطريقتين التاليتين: عبر الانترنت او عبر </a:t>
            </a:r>
            <a:r>
              <a:rPr lang="en-US" dirty="0"/>
              <a:t>Windows Live Messenger</a:t>
            </a:r>
            <a:r>
              <a:rPr lang="ar-SA" dirty="0"/>
              <a:t>.</a:t>
            </a:r>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emplate/>
  <TotalTime>3412</TotalTime>
  <Words>9065</Words>
  <Application>Microsoft Office PowerPoint</Application>
  <PresentationFormat>On-screen Show (4:3)</PresentationFormat>
  <Paragraphs>480</Paragraphs>
  <Slides>176</Slides>
  <Notes>0</Notes>
  <HiddenSlides>0</HiddenSlides>
  <MMClips>0</MMClips>
  <ScaleCrop>false</ScaleCrop>
  <HeadingPairs>
    <vt:vector size="4" baseType="variant">
      <vt:variant>
        <vt:lpstr>Theme</vt:lpstr>
      </vt:variant>
      <vt:variant>
        <vt:i4>1</vt:i4>
      </vt:variant>
      <vt:variant>
        <vt:lpstr>Slide Titles</vt:lpstr>
      </vt:variant>
      <vt:variant>
        <vt:i4>176</vt:i4>
      </vt:variant>
    </vt:vector>
  </HeadingPairs>
  <TitlesOfParts>
    <vt:vector size="177" baseType="lpstr">
      <vt:lpstr>Concourse</vt:lpstr>
      <vt:lpstr>PowerPoint Presentation</vt:lpstr>
      <vt:lpstr>القسم 1: الشروع في العمل</vt:lpstr>
      <vt:lpstr>الدرس 1-1: التعرف على الفرق بين إصدارات ويندوز </vt:lpstr>
      <vt:lpstr>تسجيل الدخول </vt:lpstr>
      <vt:lpstr>سطح المكتب في ويندوز 7</vt:lpstr>
      <vt:lpstr>الدرس 1-2: التفاعل مع الكمبيوتر </vt:lpstr>
      <vt:lpstr>التأشير بالماوس</vt:lpstr>
      <vt:lpstr>استخدام النقر والنقر المزدوج </vt:lpstr>
      <vt:lpstr>استخدام النقر والسحب </vt:lpstr>
      <vt:lpstr>استخدام النقر بالزر الأيمن</vt:lpstr>
      <vt:lpstr>استخدام لوحة المفاتيح</vt:lpstr>
      <vt:lpstr> الدرس 1-3: نظرة سريعة على ويندوز 7 </vt:lpstr>
      <vt:lpstr>استخدام مركز الشروع في العمل</vt:lpstr>
      <vt:lpstr>استخدام سطح المكتب </vt:lpstr>
      <vt:lpstr>استخدام قائمة ابدأ</vt:lpstr>
      <vt:lpstr>استخدام شريط المهام </vt:lpstr>
      <vt:lpstr>استخدام شريط النظام </vt:lpstr>
      <vt:lpstr>الدرس 1-4: الخروج من ويندوز 7</vt:lpstr>
      <vt:lpstr>خيارات إيقاف التشغيل</vt:lpstr>
      <vt:lpstr>تسجيل الخروج من الكمبيوتر</vt:lpstr>
      <vt:lpstr>إعادة تشغيل الكمبيوتر</vt:lpstr>
      <vt:lpstr>إيقاف تشغيل الكمبيوتر</vt:lpstr>
      <vt:lpstr>القسم 2: العمل على ويندوز 7</vt:lpstr>
      <vt:lpstr>الدرس 2-1: أساسيات التطبيق </vt:lpstr>
      <vt:lpstr>تشغيل البرنامج </vt:lpstr>
      <vt:lpstr>أجزاء من برنامج ويندوز</vt:lpstr>
      <vt:lpstr>التنقل في البرنامج</vt:lpstr>
      <vt:lpstr>تشغيل التعليمات من داخل تطبيق </vt:lpstr>
      <vt:lpstr>إنهاء برنامج متوقف </vt:lpstr>
      <vt:lpstr>الخروج من برنامج</vt:lpstr>
      <vt:lpstr>  الدرس 2-2: العمل على إطار </vt:lpstr>
      <vt:lpstr>استخدام خيارات التصغير والتكبير والاستعادة للأسفل</vt:lpstr>
      <vt:lpstr>التمرير داخل الإطار </vt:lpstr>
      <vt:lpstr>تحريك الإطار </vt:lpstr>
      <vt:lpstr>التبديل بين الإطارات </vt:lpstr>
      <vt:lpstr>التحكم بحجم الإطارات</vt:lpstr>
      <vt:lpstr>ادارة الإطارات  </vt:lpstr>
      <vt:lpstr>تأثيرات سطح المكتب Aero في ويندوز</vt:lpstr>
      <vt:lpstr> الدرس 2-3: العمل مع الملفات والمجلدات</vt:lpstr>
      <vt:lpstr>فهم الملفات</vt:lpstr>
      <vt:lpstr>فهم المجلدات</vt:lpstr>
      <vt:lpstr>فهم المكتبات</vt:lpstr>
      <vt:lpstr>فتح مجلد الكمبيوتر</vt:lpstr>
      <vt:lpstr>نظرة عامة على مجلد الكمبيوتر</vt:lpstr>
      <vt:lpstr>التنقل في جهاز الكمبيوتر </vt:lpstr>
      <vt:lpstr>  الدرس 2-4: اساسيات القوائم والشريط</vt:lpstr>
      <vt:lpstr>أساسيات القوائم</vt:lpstr>
      <vt:lpstr>استخدام قوائم الاختصارات</vt:lpstr>
      <vt:lpstr>استخدام مفاتيح الاختصارات</vt:lpstr>
      <vt:lpstr>استخدام قوائم ومفاتيح الاختصارات معا</vt:lpstr>
      <vt:lpstr>القسم3: الدرس 3-1: أساسيات الدفتر</vt:lpstr>
      <vt:lpstr>بدء تشغيل الدفتر</vt:lpstr>
      <vt:lpstr>نظرة عامة على واجهة الاستخدام</vt:lpstr>
      <vt:lpstr>إدخال النص </vt:lpstr>
      <vt:lpstr>إغلاق الدفتر</vt:lpstr>
      <vt:lpstr>  الدرس 3-2:  القيام بالمزيد من الأمور في الدفتر </vt:lpstr>
      <vt:lpstr>تحرير النص</vt:lpstr>
      <vt:lpstr>تنسيق النص</vt:lpstr>
      <vt:lpstr>حفظ ملفك</vt:lpstr>
      <vt:lpstr>فتح ملف</vt:lpstr>
      <vt:lpstr>الدرس 3-3: الحاسبة في ويندوز</vt:lpstr>
      <vt:lpstr>بدء تشغيل الحاسبة</vt:lpstr>
      <vt:lpstr>نظرة عامة على واجهة  الاستخدام</vt:lpstr>
      <vt:lpstr>استخدام الحاسبة</vt:lpstr>
      <vt:lpstr>أدوات الحاسبة المتقدمة </vt:lpstr>
      <vt:lpstr>إغلاق الحاسبة</vt:lpstr>
      <vt:lpstr> الدرس 3-4: تطبيق الرسام</vt:lpstr>
      <vt:lpstr>تشغيل الرسام</vt:lpstr>
      <vt:lpstr>نظرة عامة على  واجهة استخدام الرسام</vt:lpstr>
      <vt:lpstr>الرسم في الرسام </vt:lpstr>
      <vt:lpstr>إغلاق الرسام</vt:lpstr>
      <vt:lpstr>  الدرس 3-5: برامج ويندوز 7 ألتيميت الأخرى </vt:lpstr>
      <vt:lpstr>المفكرة</vt:lpstr>
      <vt:lpstr>Windows Media Player</vt:lpstr>
      <vt:lpstr>Windows Media Center</vt:lpstr>
      <vt:lpstr>أداة القطع </vt:lpstr>
      <vt:lpstr>الملاحظات الملصقة </vt:lpstr>
      <vt:lpstr> القسم 4: القيام بالمزيد من الأمور في ويندوز 7</vt:lpstr>
      <vt:lpstr>الدرس 4-1: البقاء آمنا</vt:lpstr>
      <vt:lpstr>فتح مركز الصيانة </vt:lpstr>
      <vt:lpstr>نظرة عامة على مركز الصيانة </vt:lpstr>
      <vt:lpstr>أساسيات الحماية </vt:lpstr>
      <vt:lpstr>الدرس 4-2: أساسيات الإنترنت إكسبلورر 8</vt:lpstr>
      <vt:lpstr>بدء تشغيل الإنترنت إكسبلورر 8</vt:lpstr>
      <vt:lpstr>الإعداد الأولي</vt:lpstr>
      <vt:lpstr>خيارات الإعداد الأخرى </vt:lpstr>
      <vt:lpstr>نظرة عامة على واجهة الاستخدام </vt:lpstr>
      <vt:lpstr>إغلاق الإنترنت إكسبلورر</vt:lpstr>
      <vt:lpstr> الدرس 4-3: القيام بالمزيد من الأمور في الإنترنت إكسبلورر 8</vt:lpstr>
      <vt:lpstr>الوصول إلى موقع إلكتروني عن طريق ارتباط تشعبي</vt:lpstr>
      <vt:lpstr>فتح إطار جديد</vt:lpstr>
      <vt:lpstr>فتح علامة تبويب جديدة</vt:lpstr>
      <vt:lpstr>استخدام علامات التبويب</vt:lpstr>
      <vt:lpstr>استخدام Web Slices </vt:lpstr>
      <vt:lpstr>الدرس 4-4: ويندوز لايف Windows Live </vt:lpstr>
      <vt:lpstr>ما هو Windows Live </vt:lpstr>
      <vt:lpstr>تنزيل وتثبيت اساسيات Windows Live </vt:lpstr>
      <vt:lpstr>Windows Live Messenger</vt:lpstr>
      <vt:lpstr>استخدام البريد الالكتروني((Hotmail في Windows Live</vt:lpstr>
      <vt:lpstr>القسم 5: الحصول على التعليمات في ويندوز 7</vt:lpstr>
      <vt:lpstr>  الدرس 5-1: أساسيات التعليمات </vt:lpstr>
      <vt:lpstr>تشغيل التعليمات من قائمة ابدأ</vt:lpstr>
      <vt:lpstr>تشغيل التعليمات من داخل برنامج ما في ويندوز</vt:lpstr>
      <vt:lpstr>نظرة عامة على إطار التعليمات والدعم </vt:lpstr>
      <vt:lpstr>البحث عن موضوع تعليمات ما</vt:lpstr>
      <vt:lpstr>الدرس 5-2: استخدام أساسيات برنامج ويندوز</vt:lpstr>
      <vt:lpstr>استخدام موضوع معد مسبقا</vt:lpstr>
      <vt:lpstr>اختيار المواضيع الفرعية</vt:lpstr>
      <vt:lpstr>التنقل للأمام وللخلف</vt:lpstr>
      <vt:lpstr>طباعة موضوع معين</vt:lpstr>
      <vt:lpstr>الدرس 5-3: استخدام جدول المحتويات</vt:lpstr>
      <vt:lpstr>اختيار موضوع معين</vt:lpstr>
      <vt:lpstr>التنقل للأمام وللخلف</vt:lpstr>
      <vt:lpstr>طباعة موضوع معين </vt:lpstr>
      <vt:lpstr>الدرس 5-4: ادوات التعليمات والدعم المتقدمة </vt:lpstr>
      <vt:lpstr>المساعدة عن بعد</vt:lpstr>
      <vt:lpstr>اعداد خيارات التعليمات </vt:lpstr>
      <vt:lpstr>التعليمات عبر الإنترنت ودون اتصال بالإنترنت </vt:lpstr>
      <vt:lpstr>القسم 6: الدرس 6-1: استخدام سلة المحذوفات </vt:lpstr>
      <vt:lpstr>استعادة العناصر</vt:lpstr>
      <vt:lpstr>إفراغ سلة المحذوفات</vt:lpstr>
      <vt:lpstr>إغلاق إطار سلة المحذوفات</vt:lpstr>
      <vt:lpstr>الدرس 6-2: استخدام الأدوات الذكية </vt:lpstr>
      <vt:lpstr>ما هي الأدوات الذكية؟</vt:lpstr>
      <vt:lpstr>إضافة الأدوات الذكية إلى الشريط الجانبي</vt:lpstr>
      <vt:lpstr>تخصيص الأدوات الذكية </vt:lpstr>
      <vt:lpstr>الحصول على المزيد من الأدوات الذكية عبر الإنترنت </vt:lpstr>
      <vt:lpstr> القسم 7: تطبيقات ويندوز 7</vt:lpstr>
      <vt:lpstr>الدرس 7-1: Windows Media Center </vt:lpstr>
      <vt:lpstr>إعداد Windows Media Center </vt:lpstr>
      <vt:lpstr>التنقل في Windows Media Center </vt:lpstr>
      <vt:lpstr>استخدام المهام </vt:lpstr>
      <vt:lpstr>استخدام التلفزيون والأفلام </vt:lpstr>
      <vt:lpstr> الدرس 7-2: تخصيص شريط المهام </vt:lpstr>
      <vt:lpstr>تأمين وإلغاء تأمين شريط المهام</vt:lpstr>
      <vt:lpstr>نقل شريط المهام</vt:lpstr>
      <vt:lpstr>إعادة التحكم بحجم شريط المهام</vt:lpstr>
      <vt:lpstr>خيارات شريط المهام الأخرى  </vt:lpstr>
      <vt:lpstr> الدرس 7-3: تخصيص قائمة ابدأ</vt:lpstr>
      <vt:lpstr>استخدام قائمة ابدأ </vt:lpstr>
      <vt:lpstr>تخصيص قائمة ابدأ</vt:lpstr>
      <vt:lpstr>استخدام القائمة المٌثبتة</vt:lpstr>
      <vt:lpstr>خصائص قائمة ابدأ الأخرى </vt:lpstr>
      <vt:lpstr> الدرس 7-4: تخصيص سطح المكتب</vt:lpstr>
      <vt:lpstr>تغيير خلفية سطح المكتب الخاصة بك</vt:lpstr>
      <vt:lpstr>نقل الرموز</vt:lpstr>
      <vt:lpstr>فرز الرموز</vt:lpstr>
      <vt:lpstr>إعداد خيارات العرض</vt:lpstr>
      <vt:lpstr>حذف الرموز</vt:lpstr>
      <vt:lpstr> القسم 8: مهام الملفات و المجلدات المتقدمة</vt:lpstr>
      <vt:lpstr> الدرس 8-1: استخدام البحث</vt:lpstr>
      <vt:lpstr>ما هي فهرسة الملفات؟</vt:lpstr>
      <vt:lpstr>استخدام صندوق البحث</vt:lpstr>
      <vt:lpstr>استخدام البحث في قائمة ابدأ</vt:lpstr>
      <vt:lpstr>إطار نتائج البحث</vt:lpstr>
      <vt:lpstr>البحث عن الإرشادات والخدع</vt:lpstr>
      <vt:lpstr>إعداد خيارات البحث</vt:lpstr>
      <vt:lpstr> الدرس 8-2: استخدام مستكشف ويندوز والمكتبات</vt:lpstr>
      <vt:lpstr>تشغيل مستكشف ويندوز</vt:lpstr>
      <vt:lpstr>نظرة عامة على مستكشف ويندوز</vt:lpstr>
      <vt:lpstr>خيارات العرض</vt:lpstr>
      <vt:lpstr>إنشاء مكتبة جديدة</vt:lpstr>
      <vt:lpstr> الدرس 8-3: إدارة الملفات والمجلدات</vt:lpstr>
      <vt:lpstr>إنشاء وتسمية المجلدات</vt:lpstr>
      <vt:lpstr>إعادة التسمية وحذف المجلدات</vt:lpstr>
      <vt:lpstr>إنشاء وتسمية الملفات</vt:lpstr>
      <vt:lpstr>إعادة تسمية وحذف الملفات</vt:lpstr>
      <vt:lpstr>إعادة التسمية وحذف المجلدات</vt:lpstr>
      <vt:lpstr>قص ونسخ ولصق الملفات والمجلدات</vt:lpstr>
      <vt:lpstr> الدرس 8-4: إدارة الملفات المتقدمة</vt:lpstr>
      <vt:lpstr>عرض خصائص الملف</vt:lpstr>
      <vt:lpstr>عرض خصائص المجلد</vt:lpstr>
      <vt:lpstr>المشاركة بملف أو مجلد</vt:lpstr>
      <vt:lpstr>نسخ ملفات او مجلد او ايزو </vt:lpstr>
      <vt:lpstr>طباعة ملف</vt:lpstr>
      <vt:lpstr>استخدام موجه الأوامر</vt:lpstr>
    </vt:vector>
  </TitlesOfParts>
  <Company>tago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القسم 1: البداية</dc:title>
  <dc:creator>Oday Al-Qasem</dc:creator>
  <cp:lastModifiedBy>Alaa Abuatyah</cp:lastModifiedBy>
  <cp:revision>214</cp:revision>
  <dcterms:created xsi:type="dcterms:W3CDTF">2011-12-11T15:08:42Z</dcterms:created>
  <dcterms:modified xsi:type="dcterms:W3CDTF">2012-05-13T09:11:54Z</dcterms:modified>
</cp:coreProperties>
</file>