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s/slide227.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538" r:id="rId2"/>
    <p:sldId id="256" r:id="rId3"/>
    <p:sldId id="257"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1" r:id="rId76"/>
    <p:sldId id="332" r:id="rId77"/>
    <p:sldId id="333" r:id="rId78"/>
    <p:sldId id="334" r:id="rId79"/>
    <p:sldId id="335" r:id="rId80"/>
    <p:sldId id="337" r:id="rId81"/>
    <p:sldId id="338" r:id="rId82"/>
    <p:sldId id="339" r:id="rId83"/>
    <p:sldId id="340" r:id="rId84"/>
    <p:sldId id="341" r:id="rId85"/>
    <p:sldId id="343" r:id="rId86"/>
    <p:sldId id="345" r:id="rId87"/>
    <p:sldId id="346" r:id="rId88"/>
    <p:sldId id="347" r:id="rId89"/>
    <p:sldId id="348" r:id="rId90"/>
    <p:sldId id="350" r:id="rId91"/>
    <p:sldId id="352" r:id="rId92"/>
    <p:sldId id="353" r:id="rId93"/>
    <p:sldId id="354" r:id="rId94"/>
    <p:sldId id="355" r:id="rId95"/>
    <p:sldId id="356" r:id="rId96"/>
    <p:sldId id="357" r:id="rId97"/>
    <p:sldId id="358"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7" r:id="rId125"/>
    <p:sldId id="388" r:id="rId126"/>
    <p:sldId id="539" r:id="rId127"/>
    <p:sldId id="389" r:id="rId128"/>
    <p:sldId id="390" r:id="rId129"/>
    <p:sldId id="391" r:id="rId130"/>
    <p:sldId id="392" r:id="rId131"/>
    <p:sldId id="393" r:id="rId132"/>
    <p:sldId id="394" r:id="rId133"/>
    <p:sldId id="395" r:id="rId134"/>
    <p:sldId id="396" r:id="rId135"/>
    <p:sldId id="397" r:id="rId136"/>
    <p:sldId id="398" r:id="rId137"/>
    <p:sldId id="399" r:id="rId138"/>
    <p:sldId id="400" r:id="rId139"/>
    <p:sldId id="401" r:id="rId140"/>
    <p:sldId id="402" r:id="rId141"/>
    <p:sldId id="403" r:id="rId142"/>
    <p:sldId id="404" r:id="rId143"/>
    <p:sldId id="405" r:id="rId144"/>
    <p:sldId id="406" r:id="rId145"/>
    <p:sldId id="407" r:id="rId146"/>
    <p:sldId id="408" r:id="rId147"/>
    <p:sldId id="409" r:id="rId148"/>
    <p:sldId id="410" r:id="rId149"/>
    <p:sldId id="411" r:id="rId150"/>
    <p:sldId id="413" r:id="rId151"/>
    <p:sldId id="414" r:id="rId152"/>
    <p:sldId id="415" r:id="rId153"/>
    <p:sldId id="416" r:id="rId154"/>
    <p:sldId id="417" r:id="rId155"/>
    <p:sldId id="418" r:id="rId156"/>
    <p:sldId id="419" r:id="rId157"/>
    <p:sldId id="420" r:id="rId158"/>
    <p:sldId id="421" r:id="rId159"/>
    <p:sldId id="422" r:id="rId160"/>
    <p:sldId id="423" r:id="rId161"/>
    <p:sldId id="424" r:id="rId162"/>
    <p:sldId id="425" r:id="rId163"/>
    <p:sldId id="426" r:id="rId164"/>
    <p:sldId id="427" r:id="rId165"/>
    <p:sldId id="428" r:id="rId166"/>
    <p:sldId id="540" r:id="rId167"/>
    <p:sldId id="429" r:id="rId168"/>
    <p:sldId id="430" r:id="rId169"/>
    <p:sldId id="431" r:id="rId170"/>
    <p:sldId id="432" r:id="rId171"/>
    <p:sldId id="433" r:id="rId172"/>
    <p:sldId id="434" r:id="rId173"/>
    <p:sldId id="435" r:id="rId174"/>
    <p:sldId id="436" r:id="rId175"/>
    <p:sldId id="437" r:id="rId176"/>
    <p:sldId id="438" r:id="rId177"/>
    <p:sldId id="439" r:id="rId178"/>
    <p:sldId id="541" r:id="rId179"/>
    <p:sldId id="440" r:id="rId180"/>
    <p:sldId id="441" r:id="rId181"/>
    <p:sldId id="442" r:id="rId182"/>
    <p:sldId id="443" r:id="rId183"/>
    <p:sldId id="444" r:id="rId184"/>
    <p:sldId id="445" r:id="rId185"/>
    <p:sldId id="446" r:id="rId186"/>
    <p:sldId id="447" r:id="rId187"/>
    <p:sldId id="448" r:id="rId188"/>
    <p:sldId id="449" r:id="rId189"/>
    <p:sldId id="450" r:id="rId190"/>
    <p:sldId id="451" r:id="rId191"/>
    <p:sldId id="452" r:id="rId192"/>
    <p:sldId id="454" r:id="rId193"/>
    <p:sldId id="455" r:id="rId194"/>
    <p:sldId id="456" r:id="rId195"/>
    <p:sldId id="457" r:id="rId196"/>
    <p:sldId id="458" r:id="rId197"/>
    <p:sldId id="459" r:id="rId198"/>
    <p:sldId id="460" r:id="rId199"/>
    <p:sldId id="461" r:id="rId200"/>
    <p:sldId id="463" r:id="rId201"/>
    <p:sldId id="464" r:id="rId202"/>
    <p:sldId id="465" r:id="rId203"/>
    <p:sldId id="466" r:id="rId204"/>
    <p:sldId id="467" r:id="rId205"/>
    <p:sldId id="468" r:id="rId206"/>
    <p:sldId id="469" r:id="rId207"/>
    <p:sldId id="470" r:id="rId208"/>
    <p:sldId id="471" r:id="rId209"/>
    <p:sldId id="472" r:id="rId210"/>
    <p:sldId id="474" r:id="rId211"/>
    <p:sldId id="475" r:id="rId212"/>
    <p:sldId id="476" r:id="rId213"/>
    <p:sldId id="477" r:id="rId214"/>
    <p:sldId id="478" r:id="rId215"/>
    <p:sldId id="479" r:id="rId216"/>
    <p:sldId id="480" r:id="rId217"/>
    <p:sldId id="481" r:id="rId218"/>
    <p:sldId id="482" r:id="rId219"/>
    <p:sldId id="483" r:id="rId220"/>
    <p:sldId id="484" r:id="rId221"/>
    <p:sldId id="485" r:id="rId222"/>
    <p:sldId id="486" r:id="rId223"/>
    <p:sldId id="487" r:id="rId224"/>
    <p:sldId id="488" r:id="rId225"/>
    <p:sldId id="489" r:id="rId226"/>
    <p:sldId id="490" r:id="rId227"/>
    <p:sldId id="491" r:id="rId228"/>
    <p:sldId id="492" r:id="rId229"/>
    <p:sldId id="493" r:id="rId230"/>
    <p:sldId id="494" r:id="rId231"/>
    <p:sldId id="495" r:id="rId232"/>
    <p:sldId id="496" r:id="rId233"/>
    <p:sldId id="497" r:id="rId234"/>
    <p:sldId id="499" r:id="rId235"/>
    <p:sldId id="500" r:id="rId236"/>
    <p:sldId id="501" r:id="rId237"/>
    <p:sldId id="502" r:id="rId238"/>
    <p:sldId id="503" r:id="rId239"/>
    <p:sldId id="504" r:id="rId240"/>
    <p:sldId id="506" r:id="rId241"/>
    <p:sldId id="507" r:id="rId242"/>
    <p:sldId id="508" r:id="rId243"/>
    <p:sldId id="509" r:id="rId244"/>
    <p:sldId id="510" r:id="rId245"/>
    <p:sldId id="511" r:id="rId246"/>
    <p:sldId id="512" r:id="rId247"/>
    <p:sldId id="513" r:id="rId248"/>
    <p:sldId id="515" r:id="rId249"/>
    <p:sldId id="516" r:id="rId250"/>
    <p:sldId id="517" r:id="rId251"/>
    <p:sldId id="518" r:id="rId252"/>
    <p:sldId id="519" r:id="rId253"/>
    <p:sldId id="521" r:id="rId254"/>
    <p:sldId id="523" r:id="rId255"/>
    <p:sldId id="525" r:id="rId256"/>
    <p:sldId id="527" r:id="rId257"/>
    <p:sldId id="529" r:id="rId258"/>
    <p:sldId id="531" r:id="rId259"/>
    <p:sldId id="532" r:id="rId260"/>
    <p:sldId id="534" r:id="rId261"/>
    <p:sldId id="535" r:id="rId262"/>
    <p:sldId id="537" r:id="rId263"/>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79" autoAdjust="0"/>
    <p:restoredTop sz="94676" autoAdjust="0"/>
  </p:normalViewPr>
  <p:slideViewPr>
    <p:cSldViewPr>
      <p:cViewPr>
        <p:scale>
          <a:sx n="78" d="100"/>
          <a:sy n="78" d="100"/>
        </p:scale>
        <p:origin x="-1332" y="-300"/>
      </p:cViewPr>
      <p:guideLst>
        <p:guide orient="horz" pos="2160"/>
        <p:guide pos="2880"/>
      </p:guideLst>
    </p:cSldViewPr>
  </p:slideViewPr>
  <p:outlineViewPr>
    <p:cViewPr>
      <p:scale>
        <a:sx n="33" d="100"/>
        <a:sy n="33" d="100"/>
      </p:scale>
      <p:origin x="0" y="9445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image" Target="../media/image209.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3600" b="1" u="sng">
                <a:solidFill>
                  <a:schemeClr val="tx2"/>
                </a:solidFill>
                <a:effectLst>
                  <a:outerShdw blurRad="31750" dist="25400" dir="5400000" algn="tl" rotWithShape="0">
                    <a:srgbClr val="000000">
                      <a:alpha val="25000"/>
                    </a:srgbClr>
                  </a:outerShdw>
                </a:effectLst>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6019800"/>
            <a:ext cx="9147765" cy="8452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6D0153AE-4F0E-4DEF-AB39-190458C68A17}" type="datetimeFigureOut">
              <a:rPr lang="ar-SA" smtClean="0"/>
              <a:pPr/>
              <a:t>06/09/1433</a:t>
            </a:fld>
            <a:endParaRPr lang="ar-SA"/>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ar-SA"/>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A0EB1C0-FA3A-4485-9C89-742756E44AE0}"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0153AE-4F0E-4DEF-AB39-190458C68A17}" type="datetimeFigureOut">
              <a:rPr lang="ar-SA" smtClean="0"/>
              <a:pPr/>
              <a:t>06/09/1433</a:t>
            </a:fld>
            <a:endParaRPr lang="ar-SA"/>
          </a:p>
        </p:txBody>
      </p:sp>
      <p:sp>
        <p:nvSpPr>
          <p:cNvPr id="5" name="Footer Placeholder 4"/>
          <p:cNvSpPr>
            <a:spLocks noGrp="1"/>
          </p:cNvSpPr>
          <p:nvPr>
            <p:ph type="ftr" sz="quarter" idx="11"/>
          </p:nvPr>
        </p:nvSpPr>
        <p:spPr/>
        <p:txBody>
          <a:bodyPr/>
          <a:lstStyle>
            <a:extLst/>
          </a:lstStyle>
          <a:p>
            <a:endParaRPr lang="ar-SA"/>
          </a:p>
        </p:txBody>
      </p:sp>
      <p:sp>
        <p:nvSpPr>
          <p:cNvPr id="6" name="Slide Number Placeholder 5"/>
          <p:cNvSpPr>
            <a:spLocks noGrp="1"/>
          </p:cNvSpPr>
          <p:nvPr>
            <p:ph type="sldNum" sz="quarter" idx="12"/>
          </p:nvPr>
        </p:nvSpPr>
        <p:spPr/>
        <p:txBody>
          <a:bodyPr/>
          <a:lstStyle>
            <a:extLst/>
          </a:lstStyle>
          <a:p>
            <a:fld id="{3A0EB1C0-FA3A-4485-9C89-742756E44AE0}"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0153AE-4F0E-4DEF-AB39-190458C68A17}" type="datetimeFigureOut">
              <a:rPr lang="ar-SA" smtClean="0"/>
              <a:pPr/>
              <a:t>06/09/1433</a:t>
            </a:fld>
            <a:endParaRPr lang="ar-SA"/>
          </a:p>
        </p:txBody>
      </p:sp>
      <p:sp>
        <p:nvSpPr>
          <p:cNvPr id="5" name="Footer Placeholder 4"/>
          <p:cNvSpPr>
            <a:spLocks noGrp="1"/>
          </p:cNvSpPr>
          <p:nvPr>
            <p:ph type="ftr" sz="quarter" idx="11"/>
          </p:nvPr>
        </p:nvSpPr>
        <p:spPr/>
        <p:txBody>
          <a:bodyPr/>
          <a:lstStyle>
            <a:extLst/>
          </a:lstStyle>
          <a:p>
            <a:endParaRPr lang="ar-SA"/>
          </a:p>
        </p:txBody>
      </p:sp>
      <p:sp>
        <p:nvSpPr>
          <p:cNvPr id="6" name="Slide Number Placeholder 5"/>
          <p:cNvSpPr>
            <a:spLocks noGrp="1"/>
          </p:cNvSpPr>
          <p:nvPr>
            <p:ph type="sldNum" sz="quarter" idx="12"/>
          </p:nvPr>
        </p:nvSpPr>
        <p:spPr/>
        <p:txBody>
          <a:bodyPr/>
          <a:lstStyle>
            <a:extLst/>
          </a:lstStyle>
          <a:p>
            <a:fld id="{3A0EB1C0-FA3A-4485-9C89-742756E44AE0}"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0153AE-4F0E-4DEF-AB39-190458C68A17}" type="datetimeFigureOut">
              <a:rPr lang="ar-SA" smtClean="0"/>
              <a:pPr/>
              <a:t>06/09/1433</a:t>
            </a:fld>
            <a:endParaRPr lang="ar-SA"/>
          </a:p>
        </p:txBody>
      </p:sp>
      <p:sp>
        <p:nvSpPr>
          <p:cNvPr id="5" name="Footer Placeholder 4"/>
          <p:cNvSpPr>
            <a:spLocks noGrp="1"/>
          </p:cNvSpPr>
          <p:nvPr>
            <p:ph type="ftr" sz="quarter" idx="11"/>
          </p:nvPr>
        </p:nvSpPr>
        <p:spPr/>
        <p:txBody>
          <a:bodyPr/>
          <a:lstStyle>
            <a:extLst/>
          </a:lstStyle>
          <a:p>
            <a:endParaRPr lang="ar-SA"/>
          </a:p>
        </p:txBody>
      </p:sp>
      <p:sp>
        <p:nvSpPr>
          <p:cNvPr id="6" name="Slide Number Placeholder 5"/>
          <p:cNvSpPr>
            <a:spLocks noGrp="1"/>
          </p:cNvSpPr>
          <p:nvPr>
            <p:ph type="sldNum" sz="quarter" idx="12"/>
          </p:nvPr>
        </p:nvSpPr>
        <p:spPr/>
        <p:txBody>
          <a:bodyPr/>
          <a:lstStyle>
            <a:extLst/>
          </a:lstStyle>
          <a:p>
            <a:fld id="{3A0EB1C0-FA3A-4485-9C89-742756E44AE0}" type="slidenum">
              <a:rPr lang="ar-SA" smtClean="0"/>
              <a:pPr/>
              <a:t>‹#›</a:t>
            </a:fld>
            <a:endParaRPr lang="ar-SA"/>
          </a:p>
        </p:txBody>
      </p:sp>
      <p:sp>
        <p:nvSpPr>
          <p:cNvPr id="7" name="Title 6"/>
          <p:cNvSpPr>
            <a:spLocks noGrp="1"/>
          </p:cNvSpPr>
          <p:nvPr>
            <p:ph type="title"/>
          </p:nvPr>
        </p:nvSpPr>
        <p:spPr/>
        <p:txBody>
          <a:bodyPr rtlCol="0"/>
          <a:lstStyle>
            <a:extLst/>
          </a:lstStyle>
          <a:p>
            <a:r>
              <a:rPr kumimoji="0" lang="en-US" dirty="0" smtClean="0"/>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0153AE-4F0E-4DEF-AB39-190458C68A17}" type="datetimeFigureOut">
              <a:rPr lang="ar-SA" smtClean="0"/>
              <a:pPr/>
              <a:t>06/09/1433</a:t>
            </a:fld>
            <a:endParaRPr lang="ar-SA"/>
          </a:p>
        </p:txBody>
      </p:sp>
      <p:sp>
        <p:nvSpPr>
          <p:cNvPr id="5" name="Footer Placeholder 4"/>
          <p:cNvSpPr>
            <a:spLocks noGrp="1"/>
          </p:cNvSpPr>
          <p:nvPr>
            <p:ph type="ftr" sz="quarter" idx="11"/>
          </p:nvPr>
        </p:nvSpPr>
        <p:spPr/>
        <p:txBody>
          <a:bodyPr/>
          <a:lstStyle>
            <a:extLst/>
          </a:lstStyle>
          <a:p>
            <a:endParaRPr lang="ar-SA"/>
          </a:p>
        </p:txBody>
      </p:sp>
      <p:sp>
        <p:nvSpPr>
          <p:cNvPr id="6" name="Slide Number Placeholder 5"/>
          <p:cNvSpPr>
            <a:spLocks noGrp="1"/>
          </p:cNvSpPr>
          <p:nvPr>
            <p:ph type="sldNum" sz="quarter" idx="12"/>
          </p:nvPr>
        </p:nvSpPr>
        <p:spPr/>
        <p:txBody>
          <a:bodyPr/>
          <a:lstStyle>
            <a:extLst/>
          </a:lstStyle>
          <a:p>
            <a:fld id="{3A0EB1C0-FA3A-4485-9C89-742756E44AE0}" type="slidenum">
              <a:rPr lang="ar-SA" smtClean="0"/>
              <a:pPr/>
              <a:t>‹#›</a:t>
            </a:fld>
            <a:endParaRPr lang="ar-SA"/>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0153AE-4F0E-4DEF-AB39-190458C68A17}" type="datetimeFigureOut">
              <a:rPr lang="ar-SA" smtClean="0"/>
              <a:pPr/>
              <a:t>06/09/1433</a:t>
            </a:fld>
            <a:endParaRPr lang="ar-SA"/>
          </a:p>
        </p:txBody>
      </p:sp>
      <p:sp>
        <p:nvSpPr>
          <p:cNvPr id="6" name="Footer Placeholder 5"/>
          <p:cNvSpPr>
            <a:spLocks noGrp="1"/>
          </p:cNvSpPr>
          <p:nvPr>
            <p:ph type="ftr" sz="quarter" idx="11"/>
          </p:nvPr>
        </p:nvSpPr>
        <p:spPr/>
        <p:txBody>
          <a:bodyPr/>
          <a:lstStyle>
            <a:extLst/>
          </a:lstStyle>
          <a:p>
            <a:endParaRPr lang="ar-SA"/>
          </a:p>
        </p:txBody>
      </p:sp>
      <p:sp>
        <p:nvSpPr>
          <p:cNvPr id="7" name="Slide Number Placeholder 6"/>
          <p:cNvSpPr>
            <a:spLocks noGrp="1"/>
          </p:cNvSpPr>
          <p:nvPr>
            <p:ph type="sldNum" sz="quarter" idx="12"/>
          </p:nvPr>
        </p:nvSpPr>
        <p:spPr/>
        <p:txBody>
          <a:bodyPr/>
          <a:lstStyle>
            <a:extLst/>
          </a:lstStyle>
          <a:p>
            <a:fld id="{3A0EB1C0-FA3A-4485-9C89-742756E44AE0}" type="slidenum">
              <a:rPr lang="ar-SA" smtClean="0"/>
              <a:pPr/>
              <a:t>‹#›</a:t>
            </a:fld>
            <a:endParaRPr lang="ar-SA"/>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
        <p:nvSpPr>
          <p:cNvPr id="9" name="Title 7"/>
          <p:cNvSpPr txBox="1">
            <a:spLocks/>
          </p:cNvSpPr>
          <p:nvPr userDrawn="1"/>
        </p:nvSpPr>
        <p:spPr>
          <a:xfrm>
            <a:off x="457200" y="228600"/>
            <a:ext cx="8229600" cy="1143000"/>
          </a:xfrm>
          <a:prstGeom prst="rect">
            <a:avLst/>
          </a:prstGeom>
        </p:spPr>
        <p:txBody>
          <a:bodyPr vert="horz" rtlCol="0" anchor="ctr">
            <a:normAutofit/>
            <a:scene3d>
              <a:camera prst="orthographicFront"/>
              <a:lightRig rig="soft" dir="t"/>
            </a:scene3d>
            <a:sp3d prstMaterial="softEdge">
              <a:bevelT w="25400" h="25400"/>
            </a:sp3d>
          </a:bodyPr>
          <a:lstStyle>
            <a:extLst/>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Click to edit Master title style</a:t>
            </a:r>
            <a:endParaRPr kumimoji="0" lang="en-US" sz="36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0153AE-4F0E-4DEF-AB39-190458C68A17}" type="datetimeFigureOut">
              <a:rPr lang="ar-SA" smtClean="0"/>
              <a:pPr/>
              <a:t>06/09/1433</a:t>
            </a:fld>
            <a:endParaRPr lang="ar-SA"/>
          </a:p>
        </p:txBody>
      </p:sp>
      <p:sp>
        <p:nvSpPr>
          <p:cNvPr id="8" name="Footer Placeholder 7"/>
          <p:cNvSpPr>
            <a:spLocks noGrp="1"/>
          </p:cNvSpPr>
          <p:nvPr>
            <p:ph type="ftr" sz="quarter" idx="11"/>
          </p:nvPr>
        </p:nvSpPr>
        <p:spPr/>
        <p:txBody>
          <a:bodyPr/>
          <a:lstStyle>
            <a:extLst/>
          </a:lstStyle>
          <a:p>
            <a:endParaRPr lang="ar-SA"/>
          </a:p>
        </p:txBody>
      </p:sp>
      <p:sp>
        <p:nvSpPr>
          <p:cNvPr id="9" name="Slide Number Placeholder 8"/>
          <p:cNvSpPr>
            <a:spLocks noGrp="1"/>
          </p:cNvSpPr>
          <p:nvPr>
            <p:ph type="sldNum" sz="quarter" idx="12"/>
          </p:nvPr>
        </p:nvSpPr>
        <p:spPr/>
        <p:txBody>
          <a:bodyPr/>
          <a:lstStyle>
            <a:extLst/>
          </a:lstStyle>
          <a:p>
            <a:fld id="{3A0EB1C0-FA3A-4485-9C89-742756E44AE0}" type="slidenum">
              <a:rPr lang="ar-SA" smtClean="0"/>
              <a:pPr/>
              <a:t>‹#›</a:t>
            </a:fld>
            <a:endParaRPr lang="ar-SA"/>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D0153AE-4F0E-4DEF-AB39-190458C68A17}" type="datetimeFigureOut">
              <a:rPr lang="ar-SA" smtClean="0"/>
              <a:pPr/>
              <a:t>06/09/1433</a:t>
            </a:fld>
            <a:endParaRPr lang="ar-SA"/>
          </a:p>
        </p:txBody>
      </p:sp>
      <p:sp>
        <p:nvSpPr>
          <p:cNvPr id="4" name="Footer Placeholder 3"/>
          <p:cNvSpPr>
            <a:spLocks noGrp="1"/>
          </p:cNvSpPr>
          <p:nvPr>
            <p:ph type="ftr" sz="quarter" idx="11"/>
          </p:nvPr>
        </p:nvSpPr>
        <p:spPr/>
        <p:txBody>
          <a:bodyPr/>
          <a:lstStyle>
            <a:extLst/>
          </a:lstStyle>
          <a:p>
            <a:endParaRPr lang="ar-SA"/>
          </a:p>
        </p:txBody>
      </p:sp>
      <p:sp>
        <p:nvSpPr>
          <p:cNvPr id="5" name="Slide Number Placeholder 4"/>
          <p:cNvSpPr>
            <a:spLocks noGrp="1"/>
          </p:cNvSpPr>
          <p:nvPr>
            <p:ph type="sldNum" sz="quarter" idx="12"/>
          </p:nvPr>
        </p:nvSpPr>
        <p:spPr/>
        <p:txBody>
          <a:bodyPr/>
          <a:lstStyle>
            <a:extLst/>
          </a:lstStyle>
          <a:p>
            <a:fld id="{3A0EB1C0-FA3A-4485-9C89-742756E44AE0}" type="slidenum">
              <a:rPr lang="ar-SA" smtClean="0"/>
              <a:pPr/>
              <a:t>‹#›</a:t>
            </a:fld>
            <a:endParaRPr lang="ar-SA"/>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D0153AE-4F0E-4DEF-AB39-190458C68A17}" type="datetimeFigureOut">
              <a:rPr lang="ar-SA" smtClean="0"/>
              <a:pPr/>
              <a:t>06/09/1433</a:t>
            </a:fld>
            <a:endParaRPr lang="ar-SA"/>
          </a:p>
        </p:txBody>
      </p:sp>
      <p:sp>
        <p:nvSpPr>
          <p:cNvPr id="3" name="Footer Placeholder 2"/>
          <p:cNvSpPr>
            <a:spLocks noGrp="1"/>
          </p:cNvSpPr>
          <p:nvPr>
            <p:ph type="ftr" sz="quarter" idx="11"/>
          </p:nvPr>
        </p:nvSpPr>
        <p:spPr/>
        <p:txBody>
          <a:bodyPr/>
          <a:lstStyle>
            <a:extLst/>
          </a:lstStyle>
          <a:p>
            <a:endParaRPr lang="ar-SA"/>
          </a:p>
        </p:txBody>
      </p:sp>
      <p:sp>
        <p:nvSpPr>
          <p:cNvPr id="4" name="Slide Number Placeholder 3"/>
          <p:cNvSpPr>
            <a:spLocks noGrp="1"/>
          </p:cNvSpPr>
          <p:nvPr>
            <p:ph type="sldNum" sz="quarter" idx="12"/>
          </p:nvPr>
        </p:nvSpPr>
        <p:spPr/>
        <p:txBody>
          <a:bodyPr/>
          <a:lstStyle>
            <a:extLst/>
          </a:lstStyle>
          <a:p>
            <a:fld id="{3A0EB1C0-FA3A-4485-9C89-742756E44AE0}"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6D0153AE-4F0E-4DEF-AB39-190458C68A17}" type="datetimeFigureOut">
              <a:rPr lang="ar-SA" smtClean="0"/>
              <a:pPr/>
              <a:t>06/09/1433</a:t>
            </a:fld>
            <a:endParaRPr lang="ar-SA"/>
          </a:p>
        </p:txBody>
      </p:sp>
      <p:sp>
        <p:nvSpPr>
          <p:cNvPr id="6" name="Footer Placeholder 5"/>
          <p:cNvSpPr>
            <a:spLocks noGrp="1"/>
          </p:cNvSpPr>
          <p:nvPr>
            <p:ph type="ftr" sz="quarter" idx="11"/>
          </p:nvPr>
        </p:nvSpPr>
        <p:spPr/>
        <p:txBody>
          <a:bodyPr/>
          <a:lstStyle>
            <a:extLst/>
          </a:lstStyle>
          <a:p>
            <a:endParaRPr lang="ar-SA"/>
          </a:p>
        </p:txBody>
      </p:sp>
      <p:sp>
        <p:nvSpPr>
          <p:cNvPr id="7" name="Slide Number Placeholder 6"/>
          <p:cNvSpPr>
            <a:spLocks noGrp="1"/>
          </p:cNvSpPr>
          <p:nvPr>
            <p:ph type="sldNum" sz="quarter" idx="12"/>
          </p:nvPr>
        </p:nvSpPr>
        <p:spPr/>
        <p:txBody>
          <a:bodyPr/>
          <a:lstStyle>
            <a:extLst/>
          </a:lstStyle>
          <a:p>
            <a:fld id="{3A0EB1C0-FA3A-4485-9C89-742756E44AE0}" type="slidenum">
              <a:rPr lang="ar-SA" smtClean="0"/>
              <a:pPr/>
              <a:t>‹#›</a:t>
            </a:fld>
            <a:endParaRPr lang="ar-S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D0153AE-4F0E-4DEF-AB39-190458C68A17}" type="datetimeFigureOut">
              <a:rPr lang="ar-SA" smtClean="0"/>
              <a:pPr/>
              <a:t>06/09/1433</a:t>
            </a:fld>
            <a:endParaRPr lang="ar-SA"/>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ar-SA"/>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A0EB1C0-FA3A-4485-9C89-742756E44AE0}" type="slidenum">
              <a:rPr lang="ar-SA" smtClean="0"/>
              <a:pPr/>
              <a:t>‹#›</a:t>
            </a:fld>
            <a:endParaRPr lang="ar-SA"/>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D0153AE-4F0E-4DEF-AB39-190458C68A17}" type="datetimeFigureOut">
              <a:rPr lang="ar-SA" smtClean="0"/>
              <a:pPr/>
              <a:t>06/09/1433</a:t>
            </a:fld>
            <a:endParaRPr lang="ar-SA"/>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ar-SA"/>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A0EB1C0-FA3A-4485-9C89-742756E44AE0}"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 Id="rId5" Type="http://schemas.openxmlformats.org/officeDocument/2006/relationships/image" Target="../media/image148.png"/><Relationship Id="rId4" Type="http://schemas.openxmlformats.org/officeDocument/2006/relationships/image" Target="../media/image147.png"/></Relationships>
</file>

<file path=ppt/slides/_rels/slide17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package" Target="../embeddings/Microsoft_Office_Word_Document1.docx"/></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package" Target="../embeddings/Microsoft_Office_Word_Document2.docx"/><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3" Type="http://schemas.openxmlformats.org/officeDocument/2006/relationships/package" Target="../embeddings/Microsoft_Office_Word_Document3.docx"/><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24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package" Target="../embeddings/Microsoft_Office_Word_Document4.docx"/><Relationship Id="rId2" Type="http://schemas.openxmlformats.org/officeDocument/2006/relationships/slideLayout" Target="../slideLayouts/slideLayout1.xml"/><Relationship Id="rId1" Type="http://schemas.openxmlformats.org/officeDocument/2006/relationships/vmlDrawing" Target="../drawings/vmlDrawing4.vml"/></Relationships>
</file>

<file path=ppt/slides/_rels/slide256.xml.rels><?xml version="1.0" encoding="UTF-8" standalone="yes"?>
<Relationships xmlns="http://schemas.openxmlformats.org/package/2006/relationships"><Relationship Id="rId3" Type="http://schemas.openxmlformats.org/officeDocument/2006/relationships/package" Target="../embeddings/Microsoft_Office_Word_Document5.docx"/><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package" Target="../embeddings/Microsoft_Office_Word_Document6.docx"/></Relationships>
</file>

<file path=ppt/slides/_rels/slide25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838199"/>
          </a:xfrm>
        </p:spPr>
        <p:txBody>
          <a:bodyPr>
            <a:normAutofit/>
          </a:bodyPr>
          <a:lstStyle/>
          <a:p>
            <a:r>
              <a:rPr lang="ar-JO" sz="2800" b="1" dirty="0"/>
              <a:t>إغلاق برنامج معالج النصوص "وورد</a:t>
            </a:r>
            <a:r>
              <a:rPr lang="ar-JO" sz="2800" b="1" dirty="0" smtClean="0"/>
              <a:t>"</a:t>
            </a:r>
            <a:endParaRPr lang="ar-SA" sz="2800" dirty="0"/>
          </a:p>
        </p:txBody>
      </p:sp>
      <p:sp>
        <p:nvSpPr>
          <p:cNvPr id="3" name="Subtitle 2"/>
          <p:cNvSpPr>
            <a:spLocks noGrp="1"/>
          </p:cNvSpPr>
          <p:nvPr>
            <p:ph type="subTitle" idx="1"/>
          </p:nvPr>
        </p:nvSpPr>
        <p:spPr>
          <a:xfrm>
            <a:off x="685800" y="1600200"/>
            <a:ext cx="7772400" cy="4419599"/>
          </a:xfrm>
        </p:spPr>
        <p:txBody>
          <a:bodyPr>
            <a:normAutofit/>
          </a:bodyPr>
          <a:lstStyle/>
          <a:p>
            <a:r>
              <a:rPr lang="ar-JO" dirty="0"/>
              <a:t>عندما تفتح برنامج معالج النصوص "وورد"، فإن هناك عدة طرق لإغلاقه. فيمكنك النقر على إشارة </a:t>
            </a:r>
            <a:r>
              <a:rPr lang="en-US" dirty="0"/>
              <a:t>X</a:t>
            </a:r>
            <a:r>
              <a:rPr lang="ar-JO" dirty="0"/>
              <a:t> في أعلى الزاوية اليسرى من الإطار. </a:t>
            </a:r>
            <a:endParaRPr lang="ar-JO" dirty="0" smtClean="0"/>
          </a:p>
          <a:p>
            <a:endParaRPr lang="ar-SA" dirty="0"/>
          </a:p>
        </p:txBody>
      </p:sp>
      <p:pic>
        <p:nvPicPr>
          <p:cNvPr id="4" name="صورة 131"/>
          <p:cNvPicPr/>
          <p:nvPr/>
        </p:nvPicPr>
        <p:blipFill>
          <a:blip r:embed="rId2" cstate="print"/>
          <a:srcRect/>
          <a:stretch>
            <a:fillRect/>
          </a:stretch>
        </p:blipFill>
        <p:spPr bwMode="auto">
          <a:xfrm>
            <a:off x="4191000" y="3810000"/>
            <a:ext cx="14478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JO" sz="2800" b="1" dirty="0" smtClean="0"/>
              <a:t>أدوات الرسم </a:t>
            </a:r>
            <a:endParaRPr lang="ar-SA" sz="2800" dirty="0"/>
          </a:p>
        </p:txBody>
      </p:sp>
      <p:sp>
        <p:nvSpPr>
          <p:cNvPr id="3" name="Subtitle 2"/>
          <p:cNvSpPr>
            <a:spLocks noGrp="1"/>
          </p:cNvSpPr>
          <p:nvPr>
            <p:ph type="subTitle" idx="1"/>
          </p:nvPr>
        </p:nvSpPr>
        <p:spPr>
          <a:xfrm>
            <a:off x="609600" y="990600"/>
            <a:ext cx="7772400" cy="5029200"/>
          </a:xfrm>
        </p:spPr>
        <p:txBody>
          <a:bodyPr/>
          <a:lstStyle/>
          <a:p>
            <a:r>
              <a:rPr lang="ar-JO" dirty="0" smtClean="0"/>
              <a:t>تستخدم تبويبة التنسيق الخاصة بأدوات الرسم في التحكم بحجم الأشكال وموقعها ومحاذاتها وصناديق النص </a:t>
            </a:r>
            <a:r>
              <a:rPr lang="ar-JO" dirty="0" err="1" smtClean="0"/>
              <a:t>و</a:t>
            </a:r>
            <a:r>
              <a:rPr lang="en-US" dirty="0" smtClean="0"/>
              <a:t>WordArt</a:t>
            </a:r>
            <a:r>
              <a:rPr lang="ar-SA" dirty="0" smtClean="0"/>
              <a:t>.</a:t>
            </a:r>
            <a:endParaRPr lang="ar-JO" dirty="0" smtClean="0"/>
          </a:p>
          <a:p>
            <a:endParaRPr lang="ar-SA" dirty="0"/>
          </a:p>
        </p:txBody>
      </p:sp>
      <p:pic>
        <p:nvPicPr>
          <p:cNvPr id="4" name="Picture 3"/>
          <p:cNvPicPr/>
          <p:nvPr/>
        </p:nvPicPr>
        <p:blipFill>
          <a:blip r:embed="rId2" cstate="print"/>
          <a:srcRect/>
          <a:stretch>
            <a:fillRect/>
          </a:stretch>
        </p:blipFill>
        <p:spPr bwMode="auto">
          <a:xfrm>
            <a:off x="1981200" y="2133600"/>
            <a:ext cx="5486400" cy="10668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533399"/>
          </a:xfrm>
        </p:spPr>
        <p:txBody>
          <a:bodyPr>
            <a:normAutofit/>
          </a:bodyPr>
          <a:lstStyle/>
          <a:p>
            <a:r>
              <a:rPr lang="ar-JO" sz="2800" b="1" dirty="0" smtClean="0"/>
              <a:t>أدوات المعادلة</a:t>
            </a:r>
            <a:endParaRPr lang="ar-SA" sz="2800" dirty="0"/>
          </a:p>
        </p:txBody>
      </p:sp>
      <p:sp>
        <p:nvSpPr>
          <p:cNvPr id="3" name="Subtitle 2"/>
          <p:cNvSpPr>
            <a:spLocks noGrp="1"/>
          </p:cNvSpPr>
          <p:nvPr>
            <p:ph type="subTitle" idx="1"/>
          </p:nvPr>
        </p:nvSpPr>
        <p:spPr>
          <a:xfrm>
            <a:off x="1371600" y="990600"/>
            <a:ext cx="7010400" cy="4953000"/>
          </a:xfrm>
        </p:spPr>
        <p:txBody>
          <a:bodyPr>
            <a:normAutofit/>
          </a:bodyPr>
          <a:lstStyle/>
          <a:p>
            <a:r>
              <a:rPr lang="ar-JO" dirty="0" smtClean="0"/>
              <a:t>التبويبة التالية التي سنطلع عليها هي تبويبة التصميم الخاصة بأدوات المعادلة. وتظهر هذه التبويبة عندما تقوم بإنشاء معادلة من تبويبة إدراج.</a:t>
            </a:r>
          </a:p>
          <a:p>
            <a:endParaRPr lang="ar-JO" dirty="0" smtClean="0"/>
          </a:p>
          <a:p>
            <a:endParaRPr lang="ar-JO" dirty="0" smtClean="0"/>
          </a:p>
          <a:p>
            <a:endParaRPr lang="ar-JO" dirty="0" smtClean="0"/>
          </a:p>
          <a:p>
            <a:r>
              <a:rPr lang="ar-JO" dirty="0" smtClean="0"/>
              <a:t>تقدم لك هذه التبويبة أدوات لإنشاء وتحرير كافة أنواع المعادلات. إذا كنت تستخدم لوحة إدخال العمليات الرياضية في ويندوز 7 لإدراج معادلاتك، فإن شريط أدوات تبويبة التصميم الخاصة بأدوات المعادلات سيظهر.</a:t>
            </a:r>
            <a:endParaRPr lang="en-US" dirty="0" smtClean="0"/>
          </a:p>
          <a:p>
            <a:endParaRPr lang="ar-JO" dirty="0" smtClean="0"/>
          </a:p>
          <a:p>
            <a:endParaRPr lang="ar-JO" dirty="0" smtClean="0"/>
          </a:p>
          <a:p>
            <a:endParaRPr lang="en-US" dirty="0" smtClean="0"/>
          </a:p>
          <a:p>
            <a:endParaRPr lang="ar-SA" dirty="0"/>
          </a:p>
        </p:txBody>
      </p:sp>
      <p:pic>
        <p:nvPicPr>
          <p:cNvPr id="4" name="Picture 3"/>
          <p:cNvPicPr/>
          <p:nvPr/>
        </p:nvPicPr>
        <p:blipFill>
          <a:blip r:embed="rId2" cstate="print"/>
          <a:srcRect/>
          <a:stretch>
            <a:fillRect/>
          </a:stretch>
        </p:blipFill>
        <p:spPr bwMode="auto">
          <a:xfrm>
            <a:off x="1752600" y="2514600"/>
            <a:ext cx="6376034" cy="1060450"/>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609599"/>
          </a:xfrm>
        </p:spPr>
        <p:txBody>
          <a:bodyPr>
            <a:normAutofit/>
          </a:bodyPr>
          <a:lstStyle/>
          <a:p>
            <a:r>
              <a:rPr lang="ar-JO" sz="2800" dirty="0" smtClean="0"/>
              <a:t>أدوات </a:t>
            </a:r>
            <a:r>
              <a:rPr lang="en-US" sz="2800" dirty="0" smtClean="0"/>
              <a:t>SmartArt </a:t>
            </a:r>
            <a:endParaRPr lang="ar-SA" sz="2800" dirty="0"/>
          </a:p>
        </p:txBody>
      </p:sp>
      <p:sp>
        <p:nvSpPr>
          <p:cNvPr id="3" name="Subtitle 2"/>
          <p:cNvSpPr>
            <a:spLocks noGrp="1"/>
          </p:cNvSpPr>
          <p:nvPr>
            <p:ph type="subTitle" idx="1"/>
          </p:nvPr>
        </p:nvSpPr>
        <p:spPr>
          <a:xfrm>
            <a:off x="838200" y="838200"/>
            <a:ext cx="7543800" cy="5181600"/>
          </a:xfrm>
        </p:spPr>
        <p:txBody>
          <a:bodyPr>
            <a:normAutofit/>
          </a:bodyPr>
          <a:lstStyle/>
          <a:p>
            <a:r>
              <a:rPr lang="ar-SA" dirty="0" smtClean="0"/>
              <a:t>تسمح لك </a:t>
            </a:r>
            <a:r>
              <a:rPr lang="en-US" dirty="0" smtClean="0"/>
              <a:t>SmartArt</a:t>
            </a:r>
            <a:r>
              <a:rPr lang="ar-SA" dirty="0" smtClean="0"/>
              <a:t> بإنشاء رسوم تخطيطية ذات مظهر مهني عن طريق نقرات قليلة. وتتوفر تبويباتان جديدتان عند تحرير </a:t>
            </a:r>
            <a:r>
              <a:rPr lang="en-US" dirty="0" smtClean="0"/>
              <a:t>SmartArt</a:t>
            </a:r>
            <a:r>
              <a:rPr lang="ar-SA" dirty="0" smtClean="0"/>
              <a:t>. الأولى هي التصميم وهي تسمح لك بتطبيق مجموعة من الأنماط المعدة مسبقا والألوان على الرسم التخطيطي.</a:t>
            </a:r>
            <a:endParaRPr lang="en-US" dirty="0" smtClean="0"/>
          </a:p>
          <a:p>
            <a:endParaRPr lang="en-US" dirty="0" smtClean="0"/>
          </a:p>
          <a:p>
            <a:endParaRPr lang="en-US" dirty="0" smtClean="0"/>
          </a:p>
          <a:p>
            <a:r>
              <a:rPr lang="ar-SA" dirty="0" smtClean="0"/>
              <a:t>أما التبويبة الأخرى، التنسيق، فتتيح لك تحكما أفضل بشكل ونمط وموقع الرسم التخطيطي.</a:t>
            </a:r>
            <a:endParaRPr lang="en-US" dirty="0" smtClean="0"/>
          </a:p>
          <a:p>
            <a:endParaRPr lang="en-US" dirty="0" smtClean="0"/>
          </a:p>
          <a:p>
            <a:endParaRPr lang="ar-SA" dirty="0"/>
          </a:p>
        </p:txBody>
      </p:sp>
      <p:pic>
        <p:nvPicPr>
          <p:cNvPr id="4" name="Picture 3"/>
          <p:cNvPicPr/>
          <p:nvPr/>
        </p:nvPicPr>
        <p:blipFill>
          <a:blip r:embed="rId2" cstate="print"/>
          <a:srcRect/>
          <a:stretch>
            <a:fillRect/>
          </a:stretch>
        </p:blipFill>
        <p:spPr bwMode="auto">
          <a:xfrm>
            <a:off x="2133600" y="2743200"/>
            <a:ext cx="5133974" cy="664744"/>
          </a:xfrm>
          <a:prstGeom prst="rect">
            <a:avLst/>
          </a:prstGeom>
          <a:noFill/>
        </p:spPr>
      </p:pic>
      <p:pic>
        <p:nvPicPr>
          <p:cNvPr id="5" name="Picture 4"/>
          <p:cNvPicPr/>
          <p:nvPr/>
        </p:nvPicPr>
        <p:blipFill>
          <a:blip r:embed="rId3" cstate="print"/>
          <a:srcRect/>
          <a:stretch>
            <a:fillRect/>
          </a:stretch>
        </p:blipFill>
        <p:spPr bwMode="auto">
          <a:xfrm>
            <a:off x="2209800" y="4495800"/>
            <a:ext cx="4964430" cy="713105"/>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599"/>
          </a:xfrm>
        </p:spPr>
        <p:txBody>
          <a:bodyPr>
            <a:normAutofit/>
          </a:bodyPr>
          <a:lstStyle/>
          <a:p>
            <a:r>
              <a:rPr lang="ar-JO" sz="2800" dirty="0" smtClean="0"/>
              <a:t>أدوات الجدول </a:t>
            </a:r>
            <a:endParaRPr lang="ar-SA" sz="2800" dirty="0"/>
          </a:p>
        </p:txBody>
      </p:sp>
      <p:sp>
        <p:nvSpPr>
          <p:cNvPr id="3" name="Subtitle 2"/>
          <p:cNvSpPr>
            <a:spLocks noGrp="1"/>
          </p:cNvSpPr>
          <p:nvPr>
            <p:ph type="subTitle" idx="1"/>
          </p:nvPr>
        </p:nvSpPr>
        <p:spPr>
          <a:xfrm>
            <a:off x="685800" y="838200"/>
            <a:ext cx="7772400" cy="5181600"/>
          </a:xfrm>
        </p:spPr>
        <p:txBody>
          <a:bodyPr>
            <a:normAutofit/>
          </a:bodyPr>
          <a:lstStyle/>
          <a:p>
            <a:r>
              <a:rPr lang="ar-SA" dirty="0" smtClean="0"/>
              <a:t>سترى أيضا تبويبتين جديدتين تظهران عندما تقوم بإنشاء جدول. الأولى هي التصميم</a:t>
            </a:r>
            <a:endParaRPr lang="en-US" dirty="0" smtClean="0"/>
          </a:p>
          <a:p>
            <a:r>
              <a:rPr lang="ar-SA" dirty="0" smtClean="0"/>
              <a:t> </a:t>
            </a:r>
            <a:endParaRPr lang="en-US" dirty="0" smtClean="0"/>
          </a:p>
          <a:p>
            <a:r>
              <a:rPr lang="ar-SA" dirty="0" smtClean="0"/>
              <a:t> </a:t>
            </a:r>
            <a:endParaRPr lang="en-US" dirty="0" smtClean="0"/>
          </a:p>
          <a:p>
            <a:r>
              <a:rPr lang="ar-SA" dirty="0" smtClean="0"/>
              <a:t>ومثل تبويبة التصميم الخاصة بأدوات </a:t>
            </a:r>
            <a:r>
              <a:rPr lang="en-US" dirty="0" smtClean="0"/>
              <a:t>SmartArt</a:t>
            </a:r>
            <a:r>
              <a:rPr lang="ar-SA" dirty="0" smtClean="0"/>
              <a:t>، تسمح لك هذه التبويبة بتطبيق التنسيق المعد مسبقا على الجدول. وهي طريقة سهلة وسريعة لإنشاء جداول جذابة.</a:t>
            </a:r>
            <a:endParaRPr lang="en-US" dirty="0" smtClean="0"/>
          </a:p>
          <a:p>
            <a:r>
              <a:rPr lang="ar-SA" dirty="0" smtClean="0"/>
              <a:t>وتتيح لك تبويبة التخطيط تحكما أفضل بأبعاد ومظهر الخلايا والصفوف والأعمدة في الجدول.</a:t>
            </a:r>
            <a:endParaRPr lang="ar-SA" dirty="0"/>
          </a:p>
        </p:txBody>
      </p:sp>
      <p:pic>
        <p:nvPicPr>
          <p:cNvPr id="4" name="Picture 3"/>
          <p:cNvPicPr/>
          <p:nvPr/>
        </p:nvPicPr>
        <p:blipFill>
          <a:blip r:embed="rId2" cstate="print"/>
          <a:srcRect/>
          <a:stretch>
            <a:fillRect/>
          </a:stretch>
        </p:blipFill>
        <p:spPr bwMode="auto">
          <a:xfrm>
            <a:off x="1143000" y="1752600"/>
            <a:ext cx="5429250" cy="838200"/>
          </a:xfrm>
          <a:prstGeom prst="rect">
            <a:avLst/>
          </a:prstGeom>
          <a:noFill/>
        </p:spPr>
      </p:pic>
      <p:pic>
        <p:nvPicPr>
          <p:cNvPr id="5" name="Picture 4"/>
          <p:cNvPicPr/>
          <p:nvPr/>
        </p:nvPicPr>
        <p:blipFill>
          <a:blip r:embed="rId3" cstate="print"/>
          <a:srcRect/>
          <a:stretch>
            <a:fillRect/>
          </a:stretch>
        </p:blipFill>
        <p:spPr bwMode="auto">
          <a:xfrm>
            <a:off x="1600200" y="4800600"/>
            <a:ext cx="4836160" cy="1066800"/>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533399"/>
          </a:xfrm>
        </p:spPr>
        <p:txBody>
          <a:bodyPr>
            <a:normAutofit/>
          </a:bodyPr>
          <a:lstStyle/>
          <a:p>
            <a:r>
              <a:rPr lang="ar-JO" sz="2800" dirty="0" smtClean="0"/>
              <a:t>أدوات المخطط</a:t>
            </a:r>
            <a:endParaRPr lang="ar-SA" sz="2800" dirty="0"/>
          </a:p>
        </p:txBody>
      </p:sp>
      <p:sp>
        <p:nvSpPr>
          <p:cNvPr id="3" name="Subtitle 2"/>
          <p:cNvSpPr>
            <a:spLocks noGrp="1"/>
          </p:cNvSpPr>
          <p:nvPr>
            <p:ph type="subTitle" idx="1"/>
          </p:nvPr>
        </p:nvSpPr>
        <p:spPr>
          <a:xfrm>
            <a:off x="0" y="609600"/>
            <a:ext cx="8229600" cy="5410200"/>
          </a:xfrm>
        </p:spPr>
        <p:txBody>
          <a:bodyPr>
            <a:normAutofit lnSpcReduction="10000"/>
          </a:bodyPr>
          <a:lstStyle/>
          <a:p>
            <a:r>
              <a:rPr lang="ar-SA" dirty="0" smtClean="0"/>
              <a:t>تعتبر المخططات تمثيلا بصريا للبيانات العددية. وعندما تقوم بإدراج جدول، فإنك سترى إطار اكسل 2010 يظهر. ويسمح لك برنامج جدول البيانات بإضافة وتعديل بيانات المصدر لذلك المخطط.</a:t>
            </a:r>
            <a:endParaRPr lang="en-US" dirty="0" smtClean="0"/>
          </a:p>
          <a:p>
            <a:endParaRPr lang="ar-JO" dirty="0" smtClean="0"/>
          </a:p>
          <a:p>
            <a:endParaRPr lang="ar-JO" dirty="0" smtClean="0"/>
          </a:p>
          <a:p>
            <a:r>
              <a:rPr lang="ar-SA" dirty="0" smtClean="0"/>
              <a:t>وعندما تقوم بتحديد المخطط، فإنك سترى ثلاث </a:t>
            </a:r>
            <a:r>
              <a:rPr lang="ar-SA" dirty="0" err="1" smtClean="0"/>
              <a:t>تبويبات</a:t>
            </a:r>
            <a:r>
              <a:rPr lang="ar-SA" dirty="0" smtClean="0"/>
              <a:t> مختلفة. الأولى هي التصميم وهي تتيح لك بعض الخيارات لتغيير بيانات ومظهر المخطط.</a:t>
            </a:r>
            <a:endParaRPr lang="ar-JO" dirty="0" smtClean="0"/>
          </a:p>
          <a:p>
            <a:endParaRPr lang="ar-JO" dirty="0" smtClean="0"/>
          </a:p>
          <a:p>
            <a:endParaRPr lang="ar-JO" dirty="0" smtClean="0"/>
          </a:p>
          <a:p>
            <a:r>
              <a:rPr lang="ar-SA" dirty="0" smtClean="0"/>
              <a:t>الثانية هي التخطيط وتتيح لك تحكما أفضل بالجوانب المختلفة للمخطط بما فيها أدوات التحليل وعنوان المخطط وتسميات المحاور والتسمية.</a:t>
            </a:r>
            <a:endParaRPr lang="ar-JO" dirty="0" smtClean="0"/>
          </a:p>
          <a:p>
            <a:r>
              <a:rPr lang="ar-SA" dirty="0" smtClean="0"/>
              <a:t>التبويبة الأخيرة هي التنسيق وتتيح لك تحكما أفضل بالأشكال المختلفة في المخطط.</a:t>
            </a:r>
            <a:endParaRPr lang="en-US" dirty="0" smtClean="0"/>
          </a:p>
          <a:p>
            <a:endParaRPr lang="en-US" dirty="0" smtClean="0"/>
          </a:p>
          <a:p>
            <a:endParaRPr lang="ar-SA" dirty="0"/>
          </a:p>
        </p:txBody>
      </p:sp>
      <p:pic>
        <p:nvPicPr>
          <p:cNvPr id="4" name="Picture 3"/>
          <p:cNvPicPr/>
          <p:nvPr/>
        </p:nvPicPr>
        <p:blipFill>
          <a:blip r:embed="rId2" cstate="print"/>
          <a:srcRect/>
          <a:stretch>
            <a:fillRect/>
          </a:stretch>
        </p:blipFill>
        <p:spPr bwMode="auto">
          <a:xfrm>
            <a:off x="1219200" y="1828800"/>
            <a:ext cx="5150047" cy="638175"/>
          </a:xfrm>
          <a:prstGeom prst="rect">
            <a:avLst/>
          </a:prstGeom>
          <a:noFill/>
        </p:spPr>
      </p:pic>
      <p:pic>
        <p:nvPicPr>
          <p:cNvPr id="5" name="Picture 4"/>
          <p:cNvPicPr/>
          <p:nvPr/>
        </p:nvPicPr>
        <p:blipFill>
          <a:blip r:embed="rId3" cstate="print"/>
          <a:srcRect/>
          <a:stretch>
            <a:fillRect/>
          </a:stretch>
        </p:blipFill>
        <p:spPr bwMode="auto">
          <a:xfrm>
            <a:off x="1143000" y="3505200"/>
            <a:ext cx="5229225" cy="633274"/>
          </a:xfrm>
          <a:prstGeom prst="rect">
            <a:avLst/>
          </a:prstGeom>
          <a:noFill/>
        </p:spPr>
      </p:pic>
      <p:pic>
        <p:nvPicPr>
          <p:cNvPr id="6" name="Picture 5"/>
          <p:cNvPicPr/>
          <p:nvPr/>
        </p:nvPicPr>
        <p:blipFill>
          <a:blip r:embed="rId4" cstate="print"/>
          <a:srcRect/>
          <a:stretch>
            <a:fillRect/>
          </a:stretch>
        </p:blipFill>
        <p:spPr bwMode="auto">
          <a:xfrm>
            <a:off x="1066800" y="5486400"/>
            <a:ext cx="5480685" cy="606425"/>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799"/>
          </a:xfrm>
        </p:spPr>
        <p:txBody>
          <a:bodyPr>
            <a:normAutofit/>
          </a:bodyPr>
          <a:lstStyle/>
          <a:p>
            <a:r>
              <a:rPr lang="ar-JO" sz="2800" b="1" dirty="0" smtClean="0"/>
              <a:t>أدوات الصورة </a:t>
            </a:r>
            <a:endParaRPr lang="ar-SA" sz="2800" dirty="0"/>
          </a:p>
        </p:txBody>
      </p:sp>
      <p:sp>
        <p:nvSpPr>
          <p:cNvPr id="3" name="Subtitle 2"/>
          <p:cNvSpPr>
            <a:spLocks noGrp="1"/>
          </p:cNvSpPr>
          <p:nvPr>
            <p:ph type="subTitle" idx="1"/>
          </p:nvPr>
        </p:nvSpPr>
        <p:spPr>
          <a:xfrm>
            <a:off x="685800" y="914400"/>
            <a:ext cx="7772400" cy="5105400"/>
          </a:xfrm>
        </p:spPr>
        <p:txBody>
          <a:bodyPr>
            <a:normAutofit/>
          </a:bodyPr>
          <a:lstStyle/>
          <a:p>
            <a:r>
              <a:rPr lang="ar-SA" dirty="0" smtClean="0"/>
              <a:t>تظهر تبويبة التنسيق الخاص بأدوات الصورة عندما تختار صورة أو كائن قصاصة فنية</a:t>
            </a:r>
            <a:endParaRPr lang="en-US" dirty="0" smtClean="0"/>
          </a:p>
          <a:p>
            <a:r>
              <a:rPr lang="ar-SA" dirty="0" smtClean="0"/>
              <a:t> </a:t>
            </a:r>
            <a:endParaRPr lang="en-US" dirty="0" smtClean="0"/>
          </a:p>
          <a:p>
            <a:r>
              <a:rPr lang="ar-SA" dirty="0" smtClean="0"/>
              <a:t> </a:t>
            </a:r>
            <a:endParaRPr lang="en-US" dirty="0" smtClean="0"/>
          </a:p>
          <a:p>
            <a:r>
              <a:rPr lang="ar-SA" dirty="0" smtClean="0"/>
              <a:t>وتسمح لك هذه الأدوات بتعديل كافة جوانب الصورة تقريبا بما فيها السطوع والتباين واللون والحجم والنمط والتأثيرات والشكل والحدود والموقع.</a:t>
            </a:r>
            <a:endParaRPr lang="ar-SA" dirty="0"/>
          </a:p>
        </p:txBody>
      </p:sp>
      <p:pic>
        <p:nvPicPr>
          <p:cNvPr id="4" name="Picture 3"/>
          <p:cNvPicPr/>
          <p:nvPr/>
        </p:nvPicPr>
        <p:blipFill>
          <a:blip r:embed="rId2" cstate="print"/>
          <a:srcRect/>
          <a:stretch>
            <a:fillRect/>
          </a:stretch>
        </p:blipFill>
        <p:spPr bwMode="auto">
          <a:xfrm>
            <a:off x="1905000" y="3962400"/>
            <a:ext cx="4975860" cy="682625"/>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600"/>
          </a:xfrm>
        </p:spPr>
        <p:txBody>
          <a:bodyPr>
            <a:normAutofit/>
          </a:bodyPr>
          <a:lstStyle/>
          <a:p>
            <a:r>
              <a:rPr lang="ar-JO" sz="2800" dirty="0" smtClean="0"/>
              <a:t>أدوات الرأس والتذييل </a:t>
            </a:r>
            <a:endParaRPr lang="ar-SA" sz="2800" dirty="0"/>
          </a:p>
        </p:txBody>
      </p:sp>
      <p:sp>
        <p:nvSpPr>
          <p:cNvPr id="3" name="Subtitle 2"/>
          <p:cNvSpPr>
            <a:spLocks noGrp="1"/>
          </p:cNvSpPr>
          <p:nvPr>
            <p:ph type="subTitle" idx="1"/>
          </p:nvPr>
        </p:nvSpPr>
        <p:spPr>
          <a:xfrm>
            <a:off x="609600" y="914400"/>
            <a:ext cx="7772400" cy="5105400"/>
          </a:xfrm>
        </p:spPr>
        <p:txBody>
          <a:bodyPr>
            <a:normAutofit/>
          </a:bodyPr>
          <a:lstStyle/>
          <a:p>
            <a:r>
              <a:rPr lang="ar-SA" dirty="0" smtClean="0"/>
              <a:t>إذا قمت بالنقر بشكل مزدوج على أعلى أو أسفل المستند، فسترى تبويبة التصميم الخاص بأدوات الرأس والتذييل.</a:t>
            </a:r>
            <a:endParaRPr lang="en-US" dirty="0" smtClean="0"/>
          </a:p>
          <a:p>
            <a:r>
              <a:rPr lang="ar-SA" dirty="0" smtClean="0"/>
              <a:t> </a:t>
            </a:r>
            <a:endParaRPr lang="en-US" dirty="0" smtClean="0"/>
          </a:p>
          <a:p>
            <a:r>
              <a:rPr lang="ar-SA" dirty="0" smtClean="0"/>
              <a:t> </a:t>
            </a:r>
            <a:endParaRPr lang="en-US" dirty="0" smtClean="0"/>
          </a:p>
          <a:p>
            <a:endParaRPr lang="ar-JO" dirty="0" smtClean="0"/>
          </a:p>
          <a:p>
            <a:r>
              <a:rPr lang="ar-SA" dirty="0" smtClean="0"/>
              <a:t>وتسمح لك هذه التبويبة بالتحكم في مظهر ومحتوى ومحاذاة النص الظاهر في أعلى و/أو أسفل كل صفحة.</a:t>
            </a:r>
            <a:endParaRPr lang="ar-SA" dirty="0"/>
          </a:p>
        </p:txBody>
      </p:sp>
      <p:pic>
        <p:nvPicPr>
          <p:cNvPr id="4" name="Picture 3"/>
          <p:cNvPicPr/>
          <p:nvPr/>
        </p:nvPicPr>
        <p:blipFill>
          <a:blip r:embed="rId2" cstate="print"/>
          <a:srcRect/>
          <a:stretch>
            <a:fillRect/>
          </a:stretch>
        </p:blipFill>
        <p:spPr bwMode="auto">
          <a:xfrm>
            <a:off x="1981200" y="2209800"/>
            <a:ext cx="5206123" cy="74295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1999"/>
          </a:xfrm>
        </p:spPr>
        <p:txBody>
          <a:bodyPr>
            <a:normAutofit/>
          </a:bodyPr>
          <a:lstStyle/>
          <a:p>
            <a:r>
              <a:rPr lang="ar-JO" sz="2800" b="1" dirty="0" smtClean="0"/>
              <a:t>أدوات المطور </a:t>
            </a:r>
            <a:endParaRPr lang="ar-SA" sz="2800" dirty="0"/>
          </a:p>
        </p:txBody>
      </p:sp>
      <p:sp>
        <p:nvSpPr>
          <p:cNvPr id="3" name="Subtitle 2"/>
          <p:cNvSpPr>
            <a:spLocks noGrp="1"/>
          </p:cNvSpPr>
          <p:nvPr>
            <p:ph type="subTitle" idx="1"/>
          </p:nvPr>
        </p:nvSpPr>
        <p:spPr>
          <a:xfrm>
            <a:off x="685800" y="1066800"/>
            <a:ext cx="7772400" cy="4953000"/>
          </a:xfrm>
        </p:spPr>
        <p:txBody>
          <a:bodyPr>
            <a:normAutofit/>
          </a:bodyPr>
          <a:lstStyle/>
          <a:p>
            <a:r>
              <a:rPr lang="ar-SA" dirty="0" smtClean="0"/>
              <a:t>لا تظهر تبويبة المطور بشكل افتراضي عند تثبيت معالج النصوص "وورد" 2010 على الكمبيوتر. وتتيح هذه التبويبة لمستخدمي معالج النصوص "وورد" المتمرسين ممن هم على إطلاع بتطبيقات </a:t>
            </a:r>
            <a:r>
              <a:rPr lang="en-US" dirty="0" smtClean="0"/>
              <a:t>Visual Basic</a:t>
            </a:r>
            <a:r>
              <a:rPr lang="ar-SA" dirty="0" smtClean="0"/>
              <a:t> ولغة </a:t>
            </a:r>
            <a:r>
              <a:rPr lang="en-US" dirty="0" smtClean="0"/>
              <a:t>XML</a:t>
            </a:r>
            <a:r>
              <a:rPr lang="ar-SA" dirty="0" smtClean="0"/>
              <a:t> (لغة التعليم الموسعة) وأدوات تحكم لاستخدام هذه العناصر بالتوافق مع المستند.</a:t>
            </a:r>
            <a:endParaRPr lang="ar-SA"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1999"/>
          </a:xfrm>
        </p:spPr>
        <p:txBody>
          <a:bodyPr>
            <a:normAutofit/>
          </a:bodyPr>
          <a:lstStyle/>
          <a:p>
            <a:pPr algn="ctr"/>
            <a:r>
              <a:rPr lang="ar-JO" sz="3200" dirty="0" smtClean="0"/>
              <a:t>الدرس 3-6: تخصيص الشريط</a:t>
            </a:r>
            <a:endParaRPr lang="ar-SA" sz="3200" dirty="0"/>
          </a:p>
        </p:txBody>
      </p:sp>
      <p:sp>
        <p:nvSpPr>
          <p:cNvPr id="3" name="Subtitle 2"/>
          <p:cNvSpPr>
            <a:spLocks noGrp="1"/>
          </p:cNvSpPr>
          <p:nvPr>
            <p:ph type="subTitle" idx="1"/>
          </p:nvPr>
        </p:nvSpPr>
        <p:spPr>
          <a:xfrm>
            <a:off x="685800" y="1371600"/>
            <a:ext cx="7772400" cy="4648200"/>
          </a:xfrm>
        </p:spPr>
        <p:txBody>
          <a:bodyPr>
            <a:normAutofit/>
          </a:bodyPr>
          <a:lstStyle/>
          <a:p>
            <a:r>
              <a:rPr lang="ar-SA" dirty="0" smtClean="0"/>
              <a:t>سنتعرف على مهمة تخصيص أخيرة قبل الدخول في تفاصيل إنشاء مستند بالفعل. وسنستكشف في هذا الدرس سمة جديدة في معالج النصوص "وورد" وهي القدرة على تخصيص الشريط.</a:t>
            </a:r>
            <a:endParaRPr lang="ar-SA"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JO" sz="2800" b="1" dirty="0" smtClean="0"/>
              <a:t>الشروع في العمل </a:t>
            </a:r>
            <a:endParaRPr lang="ar-SA" sz="2800" dirty="0"/>
          </a:p>
        </p:txBody>
      </p:sp>
      <p:sp>
        <p:nvSpPr>
          <p:cNvPr id="3" name="Subtitle 2"/>
          <p:cNvSpPr>
            <a:spLocks noGrp="1"/>
          </p:cNvSpPr>
          <p:nvPr>
            <p:ph type="subTitle" idx="1"/>
          </p:nvPr>
        </p:nvSpPr>
        <p:spPr>
          <a:xfrm>
            <a:off x="685800" y="990600"/>
            <a:ext cx="7772400" cy="5029200"/>
          </a:xfrm>
        </p:spPr>
        <p:txBody>
          <a:bodyPr>
            <a:normAutofit/>
          </a:bodyPr>
          <a:lstStyle/>
          <a:p>
            <a:r>
              <a:rPr lang="ar-SA" dirty="0" smtClean="0"/>
              <a:t> </a:t>
            </a:r>
            <a:r>
              <a:rPr lang="ar-JO" dirty="0" smtClean="0"/>
              <a:t>أ</a:t>
            </a:r>
            <a:r>
              <a:rPr lang="ar-SA" dirty="0" smtClean="0"/>
              <a:t>حد أهداف التصميم الرئيسية لكل إصدار جديد من مايكروسوفت أوفيس هو تمكينك من القيام بالعمل بصورة أسرع وأكثر فاعلية. ومن أجل تحقيق هذا، فإنك تتمتع بالقدرة على تخصيص كل شيء تقريبا. في الإصدارات السابقة من معالج النصوص "وورد"، كان بإمكانك إضافة شريط أدوات أو قائمة جديدة، لكن لم يكن بإمكانك ترتيب التبويبات أو القوائم الافتراضية والتي كانت تعتبر سمة دائمة. لكن في معالج النصوص "وورد" 2010، يمكنك تخصيص كل شيء تقريبا.</a:t>
            </a:r>
            <a:endParaRPr lang="ar-SA"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915362"/>
          </a:xfrm>
        </p:spPr>
        <p:txBody>
          <a:bodyPr>
            <a:normAutofit/>
          </a:bodyPr>
          <a:lstStyle/>
          <a:p>
            <a:pPr algn="ctr"/>
            <a:r>
              <a:rPr lang="ar-JO" sz="2800" dirty="0"/>
              <a:t>الدرس 1-2: إنشاء ملف</a:t>
            </a:r>
            <a:endParaRPr lang="ar-SA" sz="2800" dirty="0"/>
          </a:p>
        </p:txBody>
      </p:sp>
      <p:sp>
        <p:nvSpPr>
          <p:cNvPr id="3" name="Subtitle 2"/>
          <p:cNvSpPr>
            <a:spLocks noGrp="1"/>
          </p:cNvSpPr>
          <p:nvPr>
            <p:ph type="subTitle" idx="1"/>
          </p:nvPr>
        </p:nvSpPr>
        <p:spPr>
          <a:xfrm>
            <a:off x="685800" y="1371600"/>
            <a:ext cx="7772400" cy="4648200"/>
          </a:xfrm>
        </p:spPr>
        <p:txBody>
          <a:bodyPr/>
          <a:lstStyle/>
          <a:p>
            <a:r>
              <a:rPr lang="ar-JO" dirty="0"/>
              <a:t>الآن وبما أننا نعرف القليل عن استخدام معالج النصوص "وورد" في مايكروسوفت أوفيس 2010، فإننا سنبدأ بإنشاء مستند.</a:t>
            </a:r>
            <a:endParaRPr lang="en-US" dirty="0"/>
          </a:p>
          <a:p>
            <a:endParaRPr lang="ar-SA"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599"/>
          </a:xfrm>
        </p:spPr>
        <p:txBody>
          <a:bodyPr>
            <a:normAutofit/>
          </a:bodyPr>
          <a:lstStyle/>
          <a:p>
            <a:r>
              <a:rPr lang="ar-JO" sz="2800" dirty="0" smtClean="0"/>
              <a:t>إضافة أو إزالة التبويبات </a:t>
            </a:r>
            <a:endParaRPr lang="ar-SA" sz="2800" dirty="0"/>
          </a:p>
        </p:txBody>
      </p:sp>
      <p:sp>
        <p:nvSpPr>
          <p:cNvPr id="3" name="Subtitle 2"/>
          <p:cNvSpPr>
            <a:spLocks noGrp="1"/>
          </p:cNvSpPr>
          <p:nvPr>
            <p:ph type="subTitle" idx="1"/>
          </p:nvPr>
        </p:nvSpPr>
        <p:spPr>
          <a:xfrm>
            <a:off x="685800" y="914400"/>
            <a:ext cx="7772400" cy="5105400"/>
          </a:xfrm>
        </p:spPr>
        <p:txBody>
          <a:bodyPr>
            <a:normAutofit/>
          </a:bodyPr>
          <a:lstStyle/>
          <a:p>
            <a:r>
              <a:rPr lang="ar-SA" dirty="0" smtClean="0"/>
              <a:t>تظهر القائمة الموجودة إلى اليسار التبويبات الرئيسية المستخدمة في معالج النصوص "وود" 2010. وينبغي </a:t>
            </a:r>
            <a:r>
              <a:rPr lang="ar-JO" dirty="0" smtClean="0"/>
              <a:t>أ</a:t>
            </a:r>
            <a:r>
              <a:rPr lang="ar-SA" dirty="0" smtClean="0"/>
              <a:t>ن تكون التبويبات الثمان</a:t>
            </a:r>
            <a:r>
              <a:rPr lang="ar-JO" dirty="0" err="1" smtClean="0"/>
              <a:t>ية</a:t>
            </a:r>
            <a:r>
              <a:rPr lang="ar-SA" dirty="0" smtClean="0"/>
              <a:t> الأولى مألوفة لديك.</a:t>
            </a:r>
            <a:endParaRPr lang="en-US" dirty="0" smtClean="0"/>
          </a:p>
          <a:p>
            <a:endParaRPr lang="ar-SA" dirty="0"/>
          </a:p>
        </p:txBody>
      </p:sp>
      <p:pic>
        <p:nvPicPr>
          <p:cNvPr id="4" name="Picture 3"/>
          <p:cNvPicPr/>
          <p:nvPr/>
        </p:nvPicPr>
        <p:blipFill>
          <a:blip r:embed="rId2" cstate="print"/>
          <a:srcRect/>
          <a:stretch>
            <a:fillRect/>
          </a:stretch>
        </p:blipFill>
        <p:spPr bwMode="auto">
          <a:xfrm>
            <a:off x="3124200" y="2514600"/>
            <a:ext cx="2933700" cy="3200400"/>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000"/>
          </a:xfrm>
        </p:spPr>
        <p:txBody>
          <a:bodyPr>
            <a:normAutofit/>
          </a:bodyPr>
          <a:lstStyle/>
          <a:p>
            <a:r>
              <a:rPr lang="ar-JO" sz="2800" b="1" dirty="0" smtClean="0"/>
              <a:t>ترتيب التبويبات والمجموعات </a:t>
            </a:r>
            <a:endParaRPr lang="ar-SA" sz="2800" dirty="0"/>
          </a:p>
        </p:txBody>
      </p:sp>
      <p:sp>
        <p:nvSpPr>
          <p:cNvPr id="3" name="Subtitle 2"/>
          <p:cNvSpPr>
            <a:spLocks noGrp="1"/>
          </p:cNvSpPr>
          <p:nvPr>
            <p:ph type="subTitle" idx="1"/>
          </p:nvPr>
        </p:nvSpPr>
        <p:spPr>
          <a:xfrm>
            <a:off x="685800" y="990600"/>
            <a:ext cx="7772400" cy="5029200"/>
          </a:xfrm>
        </p:spPr>
        <p:txBody>
          <a:bodyPr>
            <a:normAutofit/>
          </a:bodyPr>
          <a:lstStyle/>
          <a:p>
            <a:r>
              <a:rPr lang="ar-SA" dirty="0" smtClean="0"/>
              <a:t>يمكنك إعادة ترتيب التبويبات المجموعات والأوامر المختلفة. أولا، قم بتوسيع التبويبة أو المجموعة من خلال النقر على إشارة +. سيقوم هذا بتوسيع محتويات تلك المجموعة أو التبويبة. لإعادة ترتيب العناصر، اختر عنصرا ما ثم أُنقر على أسهم للأعلى أو للأسفل لإعادة ترتيبها</a:t>
            </a:r>
            <a:r>
              <a:rPr lang="ar-JO" dirty="0" smtClean="0"/>
              <a:t>.</a:t>
            </a:r>
            <a:endParaRPr lang="ar-SA" dirty="0"/>
          </a:p>
        </p:txBody>
      </p:sp>
      <p:pic>
        <p:nvPicPr>
          <p:cNvPr id="4" name="Picture 3"/>
          <p:cNvPicPr/>
          <p:nvPr/>
        </p:nvPicPr>
        <p:blipFill>
          <a:blip r:embed="rId2" cstate="print"/>
          <a:srcRect/>
          <a:stretch>
            <a:fillRect/>
          </a:stretch>
        </p:blipFill>
        <p:spPr bwMode="auto">
          <a:xfrm>
            <a:off x="2438400" y="2743200"/>
            <a:ext cx="3743324" cy="3209188"/>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533399"/>
          </a:xfrm>
        </p:spPr>
        <p:txBody>
          <a:bodyPr>
            <a:normAutofit/>
          </a:bodyPr>
          <a:lstStyle/>
          <a:p>
            <a:r>
              <a:rPr lang="ar-JO" sz="2800" dirty="0" smtClean="0"/>
              <a:t>إنشاء </a:t>
            </a:r>
            <a:r>
              <a:rPr lang="ar-JO" sz="2800" dirty="0" err="1" smtClean="0"/>
              <a:t>تبويبات</a:t>
            </a:r>
            <a:r>
              <a:rPr lang="ar-JO" sz="2800" dirty="0" smtClean="0"/>
              <a:t> ومجموعات جديدة</a:t>
            </a:r>
            <a:endParaRPr lang="ar-SA" sz="2800" dirty="0"/>
          </a:p>
        </p:txBody>
      </p:sp>
      <p:sp>
        <p:nvSpPr>
          <p:cNvPr id="3" name="Subtitle 2"/>
          <p:cNvSpPr>
            <a:spLocks noGrp="1"/>
          </p:cNvSpPr>
          <p:nvPr>
            <p:ph type="subTitle" idx="1"/>
          </p:nvPr>
        </p:nvSpPr>
        <p:spPr>
          <a:xfrm>
            <a:off x="609600" y="609600"/>
            <a:ext cx="7772400" cy="5410200"/>
          </a:xfrm>
        </p:spPr>
        <p:txBody>
          <a:bodyPr/>
          <a:lstStyle/>
          <a:p>
            <a:r>
              <a:rPr lang="ar-SA" dirty="0" smtClean="0"/>
              <a:t>يمكنك إنشاء تبويباتك ومجموعاتك الخاصة باستخدام الأوامر في </a:t>
            </a:r>
            <a:r>
              <a:rPr lang="ar-JO" dirty="0" smtClean="0"/>
              <a:t>أ</a:t>
            </a:r>
            <a:r>
              <a:rPr lang="ar-SA" dirty="0" smtClean="0"/>
              <a:t>سفل مربع حوار خيارات </a:t>
            </a:r>
            <a:r>
              <a:rPr lang="en-US" dirty="0" smtClean="0"/>
              <a:t>Word </a:t>
            </a:r>
            <a:r>
              <a:rPr lang="ar-SA" dirty="0" smtClean="0"/>
              <a:t>.</a:t>
            </a:r>
            <a:endParaRPr lang="en-US" dirty="0" smtClean="0"/>
          </a:p>
          <a:p>
            <a:endParaRPr lang="ar-SA" dirty="0"/>
          </a:p>
        </p:txBody>
      </p:sp>
      <p:pic>
        <p:nvPicPr>
          <p:cNvPr id="4" name="Picture 3"/>
          <p:cNvPicPr/>
          <p:nvPr/>
        </p:nvPicPr>
        <p:blipFill>
          <a:blip r:embed="rId2" cstate="print"/>
          <a:srcRect/>
          <a:stretch>
            <a:fillRect/>
          </a:stretch>
        </p:blipFill>
        <p:spPr bwMode="auto">
          <a:xfrm>
            <a:off x="2743200" y="2286000"/>
            <a:ext cx="3733800" cy="870882"/>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r>
              <a:rPr lang="ar-JO" sz="2800" dirty="0" smtClean="0"/>
              <a:t>تخصيص أوامر المجموعة </a:t>
            </a:r>
            <a:endParaRPr lang="ar-SA" sz="2800" dirty="0"/>
          </a:p>
        </p:txBody>
      </p:sp>
      <p:sp>
        <p:nvSpPr>
          <p:cNvPr id="3" name="Subtitle 2"/>
          <p:cNvSpPr>
            <a:spLocks noGrp="1"/>
          </p:cNvSpPr>
          <p:nvPr>
            <p:ph type="subTitle" idx="1"/>
          </p:nvPr>
        </p:nvSpPr>
        <p:spPr>
          <a:xfrm>
            <a:off x="685800" y="1066800"/>
            <a:ext cx="7772400" cy="4876800"/>
          </a:xfrm>
        </p:spPr>
        <p:txBody>
          <a:bodyPr>
            <a:normAutofit/>
          </a:bodyPr>
          <a:lstStyle/>
          <a:p>
            <a:r>
              <a:rPr lang="ar-SA" dirty="0" smtClean="0"/>
              <a:t>يمكنك إضافة أو إزالة المجموعات والأوامر المختلفة من التبويبات المخصصة (ولكن ليس من أي تبويبة افتراضية). قم بتوسيع المجموعة التي ترغب بتعبئتها بالأوامر وقم بتحديد الأمر من القائمة الموجودة إلى اليمين ثم أُنقر على إضافة. </a:t>
            </a:r>
            <a:endParaRPr lang="ar-JO" dirty="0" smtClean="0"/>
          </a:p>
          <a:p>
            <a:endParaRPr lang="ar-SA" dirty="0"/>
          </a:p>
        </p:txBody>
      </p:sp>
      <p:pic>
        <p:nvPicPr>
          <p:cNvPr id="4" name="Picture 3"/>
          <p:cNvPicPr/>
          <p:nvPr/>
        </p:nvPicPr>
        <p:blipFill>
          <a:blip r:embed="rId2" cstate="print"/>
          <a:srcRect/>
          <a:stretch>
            <a:fillRect/>
          </a:stretch>
        </p:blipFill>
        <p:spPr bwMode="auto">
          <a:xfrm>
            <a:off x="1905000" y="3352800"/>
            <a:ext cx="5257800" cy="2266950"/>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599"/>
          </a:xfrm>
        </p:spPr>
        <p:txBody>
          <a:bodyPr>
            <a:normAutofit/>
          </a:bodyPr>
          <a:lstStyle/>
          <a:p>
            <a:r>
              <a:rPr lang="ar-JO" sz="2800" dirty="0" smtClean="0"/>
              <a:t>إعادة تعيين كافة </a:t>
            </a:r>
            <a:r>
              <a:rPr lang="ar-JO" sz="2800" dirty="0" err="1" smtClean="0"/>
              <a:t>التخصيصات</a:t>
            </a:r>
            <a:r>
              <a:rPr lang="ar-JO" sz="2800" dirty="0" smtClean="0"/>
              <a:t> </a:t>
            </a:r>
            <a:endParaRPr lang="ar-SA" sz="2800" dirty="0"/>
          </a:p>
        </p:txBody>
      </p:sp>
      <p:sp>
        <p:nvSpPr>
          <p:cNvPr id="3" name="Subtitle 2"/>
          <p:cNvSpPr>
            <a:spLocks noGrp="1"/>
          </p:cNvSpPr>
          <p:nvPr>
            <p:ph type="subTitle" idx="1"/>
          </p:nvPr>
        </p:nvSpPr>
        <p:spPr>
          <a:xfrm>
            <a:off x="685800" y="990600"/>
            <a:ext cx="7772400" cy="3820711"/>
          </a:xfrm>
        </p:spPr>
        <p:txBody>
          <a:bodyPr>
            <a:normAutofit/>
          </a:bodyPr>
          <a:lstStyle/>
          <a:p>
            <a:r>
              <a:rPr lang="ar-SA" dirty="0" smtClean="0"/>
              <a:t>قم بفتح مربع حوار خيارات </a:t>
            </a:r>
            <a:r>
              <a:rPr lang="en-US" dirty="0" smtClean="0"/>
              <a:t>Word</a:t>
            </a:r>
            <a:r>
              <a:rPr lang="ar-SA" dirty="0" smtClean="0"/>
              <a:t> لتخصيص الشريط ثم أُنقر على " إعادة تعيين</a:t>
            </a:r>
            <a:r>
              <a:rPr lang="ar-JO" dirty="0" smtClean="0"/>
              <a:t> -</a:t>
            </a:r>
            <a:r>
              <a:rPr lang="ar-SA" dirty="0" smtClean="0"/>
              <a:t> إعادة تعيين كافة التخصيصات ". سيلغي هذا كافة التبويبات والمجموعات المخصصة. لاحظ أن هذا الأمر سيعيد تعيين شريط أدوات الوصول السريع كذلك. </a:t>
            </a:r>
            <a:endParaRPr lang="ar-SA" dirty="0"/>
          </a:p>
        </p:txBody>
      </p:sp>
      <p:pic>
        <p:nvPicPr>
          <p:cNvPr id="4" name="Picture 3"/>
          <p:cNvPicPr/>
          <p:nvPr/>
        </p:nvPicPr>
        <p:blipFill>
          <a:blip r:embed="rId2" cstate="print"/>
          <a:srcRect/>
          <a:stretch>
            <a:fillRect/>
          </a:stretch>
        </p:blipFill>
        <p:spPr bwMode="auto">
          <a:xfrm>
            <a:off x="2895600" y="3048000"/>
            <a:ext cx="3527747" cy="1167788"/>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000"/>
          </a:xfrm>
        </p:spPr>
        <p:txBody>
          <a:bodyPr>
            <a:normAutofit/>
          </a:bodyPr>
          <a:lstStyle/>
          <a:p>
            <a:pPr algn="ctr"/>
            <a:r>
              <a:rPr lang="en-US" b="1" dirty="0" smtClean="0"/>
              <a:t> </a:t>
            </a:r>
            <a:r>
              <a:rPr lang="ar-JO" b="1" dirty="0" smtClean="0"/>
              <a:t>القسم 4: إنشاء مستندات </a:t>
            </a:r>
            <a:endParaRPr lang="ar-SA" dirty="0"/>
          </a:p>
        </p:txBody>
      </p:sp>
      <p:sp>
        <p:nvSpPr>
          <p:cNvPr id="3" name="Subtitle 2"/>
          <p:cNvSpPr>
            <a:spLocks noGrp="1"/>
          </p:cNvSpPr>
          <p:nvPr>
            <p:ph type="subTitle" idx="1"/>
          </p:nvPr>
        </p:nvSpPr>
        <p:spPr>
          <a:xfrm>
            <a:off x="609600" y="1066800"/>
            <a:ext cx="7772400" cy="4876800"/>
          </a:xfrm>
        </p:spPr>
        <p:txBody>
          <a:bodyPr>
            <a:normAutofit fontScale="92500" lnSpcReduction="20000"/>
          </a:bodyPr>
          <a:lstStyle/>
          <a:p>
            <a:r>
              <a:rPr lang="ar-JO" dirty="0" smtClean="0"/>
              <a:t>ستتعلم في هذا القسم كيفية:</a:t>
            </a:r>
            <a:endParaRPr lang="en-US" dirty="0" smtClean="0"/>
          </a:p>
          <a:p>
            <a:pPr lvl="0">
              <a:buFont typeface="Wingdings" pitchFamily="2" charset="2"/>
              <a:buChar char="Ø"/>
            </a:pPr>
            <a:r>
              <a:rPr lang="ar-JO" dirty="0" smtClean="0"/>
              <a:t>إنشاء مستندات فارغة </a:t>
            </a:r>
            <a:endParaRPr lang="en-US" dirty="0" smtClean="0"/>
          </a:p>
          <a:p>
            <a:pPr lvl="0">
              <a:buFont typeface="Wingdings" pitchFamily="2" charset="2"/>
              <a:buChar char="Ø"/>
            </a:pPr>
            <a:r>
              <a:rPr lang="ar-JO" dirty="0" smtClean="0"/>
              <a:t>إنشاء مستندات من القوالب ومن المستندات الموجودة</a:t>
            </a:r>
            <a:endParaRPr lang="en-US" dirty="0" smtClean="0"/>
          </a:p>
          <a:p>
            <a:pPr lvl="0">
              <a:buFont typeface="Wingdings" pitchFamily="2" charset="2"/>
              <a:buChar char="Ø"/>
            </a:pPr>
            <a:r>
              <a:rPr lang="ar-JO" dirty="0" smtClean="0"/>
              <a:t>تحديد نص باستخدام الماوس ولوحة المفاتيح </a:t>
            </a:r>
            <a:r>
              <a:rPr lang="ar-JO" dirty="0" err="1" smtClean="0"/>
              <a:t>وتبويبة</a:t>
            </a:r>
            <a:r>
              <a:rPr lang="ar-JO" dirty="0" smtClean="0"/>
              <a:t> الصفحة الرئيسية </a:t>
            </a:r>
            <a:endParaRPr lang="en-US" dirty="0" smtClean="0"/>
          </a:p>
          <a:p>
            <a:pPr lvl="0">
              <a:buFont typeface="Wingdings" pitchFamily="2" charset="2"/>
              <a:buChar char="Ø"/>
            </a:pPr>
            <a:r>
              <a:rPr lang="ar-JO" dirty="0" smtClean="0"/>
              <a:t>قص ونسخ ولصق النص </a:t>
            </a:r>
            <a:endParaRPr lang="en-US" dirty="0" smtClean="0"/>
          </a:p>
          <a:p>
            <a:pPr lvl="0">
              <a:buFont typeface="Wingdings" pitchFamily="2" charset="2"/>
              <a:buChar char="Ø"/>
            </a:pPr>
            <a:r>
              <a:rPr lang="ar-JO" dirty="0" smtClean="0"/>
              <a:t>نقل النص بالسحب والإفلات </a:t>
            </a:r>
            <a:endParaRPr lang="en-US" dirty="0" smtClean="0"/>
          </a:p>
          <a:p>
            <a:pPr lvl="0">
              <a:buFont typeface="Wingdings" pitchFamily="2" charset="2"/>
              <a:buChar char="Ø"/>
            </a:pPr>
            <a:r>
              <a:rPr lang="ar-JO" dirty="0" smtClean="0"/>
              <a:t>استخدام جزء التنقل </a:t>
            </a:r>
            <a:endParaRPr lang="en-US" dirty="0" smtClean="0"/>
          </a:p>
          <a:p>
            <a:pPr lvl="0">
              <a:buFont typeface="Wingdings" pitchFamily="2" charset="2"/>
              <a:buChar char="Ø"/>
            </a:pPr>
            <a:r>
              <a:rPr lang="ar-JO" dirty="0" smtClean="0"/>
              <a:t>استخدام حافظة أوفيس </a:t>
            </a:r>
            <a:endParaRPr lang="en-US" dirty="0" smtClean="0"/>
          </a:p>
          <a:p>
            <a:pPr lvl="0">
              <a:buFont typeface="Wingdings" pitchFamily="2" charset="2"/>
              <a:buChar char="Ø"/>
            </a:pPr>
            <a:r>
              <a:rPr lang="ar-JO" dirty="0" smtClean="0"/>
              <a:t>البحث عن النص واستبداله </a:t>
            </a:r>
            <a:endParaRPr lang="en-US" dirty="0" smtClean="0"/>
          </a:p>
          <a:p>
            <a:pPr lvl="0">
              <a:buFont typeface="Wingdings" pitchFamily="2" charset="2"/>
              <a:buChar char="Ø"/>
            </a:pPr>
            <a:r>
              <a:rPr lang="ar-JO" dirty="0" smtClean="0"/>
              <a:t>استخدام نسخ التنسيق </a:t>
            </a:r>
            <a:endParaRPr lang="en-US" dirty="0" smtClean="0"/>
          </a:p>
          <a:p>
            <a:pPr lvl="0">
              <a:buFont typeface="Wingdings" pitchFamily="2" charset="2"/>
              <a:buChar char="Ø"/>
            </a:pPr>
            <a:r>
              <a:rPr lang="ar-JO" dirty="0" smtClean="0"/>
              <a:t>إضافة إسقاط الأحرف الاستهلالية إلى النص </a:t>
            </a:r>
            <a:endParaRPr lang="en-US" dirty="0" smtClean="0"/>
          </a:p>
          <a:p>
            <a:pPr lvl="0">
              <a:buFont typeface="Wingdings" pitchFamily="2" charset="2"/>
              <a:buChar char="Ø"/>
            </a:pPr>
            <a:r>
              <a:rPr lang="ar-JO" dirty="0" smtClean="0"/>
              <a:t>تطبيق النمط السريع إلى النص </a:t>
            </a:r>
            <a:endParaRPr lang="en-US" dirty="0" smtClean="0"/>
          </a:p>
          <a:p>
            <a:pPr>
              <a:buFont typeface="Wingdings" pitchFamily="2" charset="2"/>
              <a:buChar char="Ø"/>
            </a:pPr>
            <a:r>
              <a:rPr lang="ar-JO" dirty="0" smtClean="0"/>
              <a:t>ضبط ومحاذاة النص </a:t>
            </a:r>
            <a:endParaRPr lang="ar-SA"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686762"/>
          </a:xfrm>
        </p:spPr>
        <p:txBody>
          <a:bodyPr>
            <a:normAutofit/>
          </a:bodyPr>
          <a:lstStyle/>
          <a:p>
            <a:pPr algn="ctr"/>
            <a:r>
              <a:rPr lang="ar-JO" sz="3200" dirty="0" smtClean="0"/>
              <a:t>الدرس 4-1: إنشاء مستند جديد</a:t>
            </a:r>
            <a:endParaRPr lang="ar-SA" sz="32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لقد قطعنا شوطا طويلا منذ الصفحة الأولى. والآن وقد أصبح لديك فهم أساسي لما تقوم به الأوامر المختلفة وفهم لكيفية تخصيص واجهة إستخدام معالج النصوص "وورد"، فقد حان الوقت لبدء الكتابة. سوف نقوم في هذا الدرس بالتعرف على الطرق المختلفة التي تستطيع من خلالها إنشاء مستند جديد</a:t>
            </a:r>
            <a:endParaRPr lang="ar-SA"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1"/>
          </a:xfrm>
        </p:spPr>
        <p:txBody>
          <a:bodyPr>
            <a:normAutofit/>
          </a:bodyPr>
          <a:lstStyle/>
          <a:p>
            <a:r>
              <a:rPr lang="ar-JO" sz="2800" b="1" dirty="0" smtClean="0"/>
              <a:t>إنشاء مستند فارغ</a:t>
            </a:r>
            <a:endParaRPr lang="ar-SA" sz="2800" dirty="0"/>
          </a:p>
        </p:txBody>
      </p:sp>
      <p:sp>
        <p:nvSpPr>
          <p:cNvPr id="3" name="Subtitle 2"/>
          <p:cNvSpPr>
            <a:spLocks noGrp="1"/>
          </p:cNvSpPr>
          <p:nvPr>
            <p:ph type="subTitle" idx="1"/>
          </p:nvPr>
        </p:nvSpPr>
        <p:spPr>
          <a:xfrm>
            <a:off x="685800" y="914400"/>
            <a:ext cx="7772400" cy="5105400"/>
          </a:xfrm>
        </p:spPr>
        <p:txBody>
          <a:bodyPr>
            <a:normAutofit/>
          </a:bodyPr>
          <a:lstStyle/>
          <a:p>
            <a:r>
              <a:rPr lang="ar-JO" dirty="0" smtClean="0"/>
              <a:t>عندما تفتح برنامج معالج النصوص "وورد" فإنه ينشئ مستند جديد ويسميه </a:t>
            </a:r>
            <a:r>
              <a:rPr lang="en-US" dirty="0" smtClean="0"/>
              <a:t>Document 1</a:t>
            </a:r>
            <a:r>
              <a:rPr lang="ar-JO" dirty="0" smtClean="0"/>
              <a:t> (يظهر على شريط العنوان). وإذا أردت أن تنشئ مستند جديد آخر أُنقر على ملف - جديد. وينبغي أن يكون قالب المستند الفارغ مظللا بالفعل ويمكنك أن ترى معاينة لمستند فارغ على اليسار. أُنقر على إنشاء لعمل مستند جديد.</a:t>
            </a:r>
            <a:endParaRPr lang="en-US" dirty="0" smtClean="0"/>
          </a:p>
          <a:p>
            <a:endParaRPr lang="ar-SA" dirty="0"/>
          </a:p>
        </p:txBody>
      </p:sp>
      <p:pic>
        <p:nvPicPr>
          <p:cNvPr id="4" name="Picture 3"/>
          <p:cNvPicPr/>
          <p:nvPr/>
        </p:nvPicPr>
        <p:blipFill>
          <a:blip r:embed="rId2" cstate="print"/>
          <a:srcRect/>
          <a:stretch>
            <a:fillRect/>
          </a:stretch>
        </p:blipFill>
        <p:spPr bwMode="auto">
          <a:xfrm>
            <a:off x="1676400" y="3124200"/>
            <a:ext cx="6172200" cy="2743200"/>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000"/>
          </a:xfrm>
        </p:spPr>
        <p:txBody>
          <a:bodyPr>
            <a:normAutofit/>
          </a:bodyPr>
          <a:lstStyle/>
          <a:p>
            <a:r>
              <a:rPr lang="ar-JO" sz="2800" b="1" dirty="0" smtClean="0"/>
              <a:t>إنشاء مستند من القوالب المحلية </a:t>
            </a:r>
            <a:endParaRPr lang="ar-SA" sz="2800" dirty="0"/>
          </a:p>
        </p:txBody>
      </p:sp>
      <p:sp>
        <p:nvSpPr>
          <p:cNvPr id="3" name="Subtitle 2"/>
          <p:cNvSpPr>
            <a:spLocks noGrp="1"/>
          </p:cNvSpPr>
          <p:nvPr>
            <p:ph type="subTitle" idx="1"/>
          </p:nvPr>
        </p:nvSpPr>
        <p:spPr>
          <a:xfrm>
            <a:off x="685800" y="1219200"/>
            <a:ext cx="7772400" cy="4724400"/>
          </a:xfrm>
        </p:spPr>
        <p:txBody>
          <a:bodyPr>
            <a:normAutofit/>
          </a:bodyPr>
          <a:lstStyle/>
          <a:p>
            <a:r>
              <a:rPr lang="ar-JO" dirty="0" smtClean="0"/>
              <a:t>هناك نوعان من القوالب وهما القوالب المحلية والقوالب عبر الإنترنت. وقد تم تثبيت القوالب المحلية على الكمبيوتر عند تثبيت معالج النصوص "وورد" ويتضمن مجموعة أساسية كافية للشروع في العمل. أما القوالب عبر الإنترنت فيتم تنزيلها من موقع </a:t>
            </a:r>
            <a:r>
              <a:rPr lang="en-US" dirty="0" smtClean="0"/>
              <a:t>office.com</a:t>
            </a:r>
            <a:r>
              <a:rPr lang="ar-SA" dirty="0" smtClean="0"/>
              <a:t>. </a:t>
            </a:r>
            <a:endParaRPr lang="en-US" dirty="0" smtClean="0"/>
          </a:p>
          <a:p>
            <a:endParaRPr lang="ar-JO" dirty="0" smtClean="0"/>
          </a:p>
          <a:p>
            <a:r>
              <a:rPr lang="ar-SA" dirty="0" smtClean="0"/>
              <a:t>لفتح قالب محلي جديد، أُنقر على ملف </a:t>
            </a:r>
            <a:r>
              <a:rPr lang="ar-JO" dirty="0" smtClean="0"/>
              <a:t>-</a:t>
            </a:r>
            <a:r>
              <a:rPr lang="ar-SA" dirty="0" smtClean="0"/>
              <a:t> جديد ثم اختر فئة تحت عنوان الصفحة الرئيسية. وتحتوي عينة القوالب على كمية كبيرة من القوالب. </a:t>
            </a:r>
            <a:endParaRPr lang="ar-SA"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686762"/>
          </a:xfrm>
        </p:spPr>
        <p:txBody>
          <a:bodyPr>
            <a:normAutofit/>
          </a:bodyPr>
          <a:lstStyle/>
          <a:p>
            <a:r>
              <a:rPr lang="ar-JO" sz="2800" dirty="0" smtClean="0"/>
              <a:t>إنشاء مستند من القوالب على الإنترنت </a:t>
            </a:r>
            <a:endParaRPr lang="ar-SA" sz="2800" dirty="0"/>
          </a:p>
        </p:txBody>
      </p:sp>
      <p:sp>
        <p:nvSpPr>
          <p:cNvPr id="3" name="Subtitle 2"/>
          <p:cNvSpPr>
            <a:spLocks noGrp="1"/>
          </p:cNvSpPr>
          <p:nvPr>
            <p:ph type="subTitle" idx="1"/>
          </p:nvPr>
        </p:nvSpPr>
        <p:spPr>
          <a:xfrm>
            <a:off x="685800" y="990600"/>
            <a:ext cx="7772400" cy="5029200"/>
          </a:xfrm>
        </p:spPr>
        <p:txBody>
          <a:bodyPr>
            <a:normAutofit/>
          </a:bodyPr>
          <a:lstStyle/>
          <a:p>
            <a:r>
              <a:rPr lang="ar-JO" dirty="0" smtClean="0"/>
              <a:t>إذا كان لديك اتصال بالإنترنت، ستتوفر لك قوالب من موقع </a:t>
            </a:r>
            <a:r>
              <a:rPr lang="en-US" dirty="0" smtClean="0"/>
              <a:t>office.com</a:t>
            </a:r>
            <a:r>
              <a:rPr lang="ar-SA" dirty="0" smtClean="0"/>
              <a:t>. وتتوفر القوالب على الإنترنت </a:t>
            </a:r>
            <a:r>
              <a:rPr lang="ar-JO" dirty="0" smtClean="0"/>
              <a:t>أ</a:t>
            </a:r>
            <a:r>
              <a:rPr lang="ar-SA" dirty="0" smtClean="0"/>
              <a:t>كثر منها دون اتصال بالانترنت. وستجد هنا أيضا قوالب منشأة من قبل مستخدمي معالج النصوص "وورد" الذين قاموا بتحميل أعمالهم لمشاركتها مع الآخرين. </a:t>
            </a:r>
            <a:endParaRPr lang="en-US" dirty="0" smtClean="0"/>
          </a:p>
          <a:p>
            <a:endParaRPr lang="ar-JO" dirty="0" smtClean="0"/>
          </a:p>
          <a:p>
            <a:r>
              <a:rPr lang="ar-SA" dirty="0" smtClean="0"/>
              <a:t>ويعمل فتح قالب جديد على الإنترنت بنفس الطريقة عمل القالب المحلي. إختر فئة على الإنترنت وحدد النمط الذي تريده ثم أُنقر على تنزيل. </a:t>
            </a:r>
            <a:endParaRPr lang="ar-SA"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555625"/>
          </a:xfrm>
        </p:spPr>
        <p:txBody>
          <a:bodyPr>
            <a:normAutofit/>
          </a:bodyPr>
          <a:lstStyle/>
          <a:p>
            <a:r>
              <a:rPr lang="ar-JO" sz="2800" b="1" dirty="0"/>
              <a:t>إنشاء مستند </a:t>
            </a:r>
            <a:r>
              <a:rPr lang="ar-JO" sz="2800" b="1" dirty="0" smtClean="0"/>
              <a:t>جديد</a:t>
            </a:r>
            <a:endParaRPr lang="ar-SA" sz="2800" dirty="0"/>
          </a:p>
        </p:txBody>
      </p:sp>
      <p:sp>
        <p:nvSpPr>
          <p:cNvPr id="3" name="Subtitle 2"/>
          <p:cNvSpPr>
            <a:spLocks noGrp="1"/>
          </p:cNvSpPr>
          <p:nvPr>
            <p:ph type="subTitle" idx="1"/>
          </p:nvPr>
        </p:nvSpPr>
        <p:spPr>
          <a:xfrm>
            <a:off x="1371600" y="1219200"/>
            <a:ext cx="7010400" cy="4800600"/>
          </a:xfrm>
        </p:spPr>
        <p:txBody>
          <a:bodyPr>
            <a:normAutofit/>
          </a:bodyPr>
          <a:lstStyle/>
          <a:p>
            <a:r>
              <a:rPr lang="ar-JO" dirty="0"/>
              <a:t>رأينا في الدرس الأخير أنه عند فتح معالج النصوص "وورد"، فإنه يقوم بإنشاء مستند جديد ويسميه باسم مستند 1 (</a:t>
            </a:r>
            <a:r>
              <a:rPr lang="en-US" dirty="0"/>
              <a:t>Document 1</a:t>
            </a:r>
            <a:r>
              <a:rPr lang="ar-JO" dirty="0"/>
              <a:t>) (يكون ظاهرا على شريط العنوان).</a:t>
            </a:r>
            <a:endParaRPr lang="ar-SA" dirty="0"/>
          </a:p>
        </p:txBody>
      </p:sp>
      <p:pic>
        <p:nvPicPr>
          <p:cNvPr id="4" name="صورة 128"/>
          <p:cNvPicPr/>
          <p:nvPr/>
        </p:nvPicPr>
        <p:blipFill>
          <a:blip r:embed="rId2" cstate="print"/>
          <a:srcRect/>
          <a:stretch>
            <a:fillRect/>
          </a:stretch>
        </p:blipFill>
        <p:spPr bwMode="auto">
          <a:xfrm>
            <a:off x="2209800" y="3733800"/>
            <a:ext cx="5943600" cy="120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10562"/>
          </a:xfrm>
        </p:spPr>
        <p:txBody>
          <a:bodyPr>
            <a:normAutofit/>
          </a:bodyPr>
          <a:lstStyle/>
          <a:p>
            <a:r>
              <a:rPr lang="ar-JO" sz="2800" dirty="0" smtClean="0"/>
              <a:t>إنشاء مستند من مستند موجود</a:t>
            </a:r>
            <a:endParaRPr lang="ar-SA" sz="2800" dirty="0"/>
          </a:p>
        </p:txBody>
      </p:sp>
      <p:sp>
        <p:nvSpPr>
          <p:cNvPr id="3" name="Subtitle 2"/>
          <p:cNvSpPr>
            <a:spLocks noGrp="1"/>
          </p:cNvSpPr>
          <p:nvPr>
            <p:ph type="subTitle" idx="1"/>
          </p:nvPr>
        </p:nvSpPr>
        <p:spPr>
          <a:xfrm>
            <a:off x="685800" y="914400"/>
            <a:ext cx="7772400" cy="5105400"/>
          </a:xfrm>
        </p:spPr>
        <p:txBody>
          <a:bodyPr>
            <a:normAutofit/>
          </a:bodyPr>
          <a:lstStyle/>
          <a:p>
            <a:r>
              <a:rPr lang="ar-JO" dirty="0" smtClean="0"/>
              <a:t>ربما مررت على مستند أعجبك تنسيقه. لكن إذا لم يكن هناك قالب مثله، فقد يستغرق إعادة إنشاء ذلك التنسيق وقتا طويلا. وللمساعدة في ذلك، يسمح لك معالج النصوص "وورد" بإنشاء مستند جديد بناء على مستند موجود. </a:t>
            </a:r>
            <a:endParaRPr lang="en-US" dirty="0" smtClean="0"/>
          </a:p>
          <a:p>
            <a:r>
              <a:rPr lang="ar-JO" dirty="0" smtClean="0"/>
              <a:t>وتقوم هذه السمة بنفس ما يقوم به فتح المستند الأصلي. أُنقر على ملف      حفظ باسم ثم إختر إسماً جديدا للمستند.</a:t>
            </a:r>
          </a:p>
          <a:p>
            <a:r>
              <a:rPr lang="ar-JO" dirty="0" smtClean="0"/>
              <a:t>للقيام بذلك، أُنقر على ملف – جديد - جديد من مستند موجود ثم اختر مستند المصدر في مربع الحوار الذي سيظهر.</a:t>
            </a:r>
            <a:endParaRPr lang="en-US" dirty="0" smtClean="0"/>
          </a:p>
          <a:p>
            <a:endParaRPr lang="ar-SA"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1999"/>
          </a:xfrm>
        </p:spPr>
        <p:txBody>
          <a:bodyPr>
            <a:normAutofit/>
          </a:bodyPr>
          <a:lstStyle/>
          <a:p>
            <a:r>
              <a:rPr lang="ar-JO" sz="2800" b="1" dirty="0" smtClean="0"/>
              <a:t>إستخدام منطقة القوالب المستخدمة مؤخرا </a:t>
            </a:r>
            <a:endParaRPr lang="ar-SA" sz="2800" dirty="0"/>
          </a:p>
        </p:txBody>
      </p:sp>
      <p:sp>
        <p:nvSpPr>
          <p:cNvPr id="3" name="Subtitle 2"/>
          <p:cNvSpPr>
            <a:spLocks noGrp="1"/>
          </p:cNvSpPr>
          <p:nvPr>
            <p:ph type="subTitle" idx="1"/>
          </p:nvPr>
        </p:nvSpPr>
        <p:spPr>
          <a:xfrm>
            <a:off x="685800" y="1066800"/>
            <a:ext cx="7772400" cy="4876800"/>
          </a:xfrm>
        </p:spPr>
        <p:txBody>
          <a:bodyPr/>
          <a:lstStyle/>
          <a:p>
            <a:r>
              <a:rPr lang="ar-JO" dirty="0" smtClean="0"/>
              <a:t>عندما تقوم بتحميل أو فتح قوالب معينة، فسيتم حفظ اختصار للقالب. ولإعادة استخدام القالب، أُنقر على ملف – جديد - القوالب الأخيرة. </a:t>
            </a:r>
            <a:endParaRPr lang="ar-SA" dirty="0"/>
          </a:p>
        </p:txBody>
      </p:sp>
      <p:pic>
        <p:nvPicPr>
          <p:cNvPr id="4" name="Picture 3"/>
          <p:cNvPicPr/>
          <p:nvPr/>
        </p:nvPicPr>
        <p:blipFill>
          <a:blip r:embed="rId2" cstate="print"/>
          <a:srcRect/>
          <a:stretch>
            <a:fillRect/>
          </a:stretch>
        </p:blipFill>
        <p:spPr bwMode="auto">
          <a:xfrm>
            <a:off x="2743200" y="2362200"/>
            <a:ext cx="3752850" cy="2324100"/>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1999"/>
          </a:xfrm>
        </p:spPr>
        <p:txBody>
          <a:bodyPr>
            <a:normAutofit/>
          </a:bodyPr>
          <a:lstStyle/>
          <a:p>
            <a:pPr algn="ctr"/>
            <a:r>
              <a:rPr lang="ar-JO" sz="3200" b="1" dirty="0" smtClean="0"/>
              <a:t>الدرس 4-2: تحديد النص </a:t>
            </a:r>
            <a:endParaRPr lang="ar-SA" sz="32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smtClean="0"/>
              <a:t>تعلمنا في بداية الدليل كيفية تحديد النص عن طريق الماوس. غير أنك ستقوم الآن بإنشاء مستندات أطول أو أكثر تعقيداً. لذلك، فإنك تحتاج إلى طرق أسرع وأسهل من أجل التحديد. </a:t>
            </a:r>
            <a:endParaRPr lang="ar-SA"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533400"/>
          </a:xfrm>
        </p:spPr>
        <p:txBody>
          <a:bodyPr>
            <a:normAutofit/>
          </a:bodyPr>
          <a:lstStyle/>
          <a:p>
            <a:r>
              <a:rPr lang="ar-JO" sz="2800" dirty="0" smtClean="0"/>
              <a:t>تحديد النص عن طريق الماوس </a:t>
            </a:r>
            <a:endParaRPr lang="ar-SA" sz="2800" dirty="0"/>
          </a:p>
        </p:txBody>
      </p:sp>
      <p:sp>
        <p:nvSpPr>
          <p:cNvPr id="3" name="Subtitle 2"/>
          <p:cNvSpPr>
            <a:spLocks noGrp="1"/>
          </p:cNvSpPr>
          <p:nvPr>
            <p:ph type="subTitle" idx="1"/>
          </p:nvPr>
        </p:nvSpPr>
        <p:spPr>
          <a:xfrm>
            <a:off x="685800" y="533400"/>
            <a:ext cx="7772400" cy="1676400"/>
          </a:xfrm>
        </p:spPr>
        <p:txBody>
          <a:bodyPr>
            <a:normAutofit lnSpcReduction="10000"/>
          </a:bodyPr>
          <a:lstStyle/>
          <a:p>
            <a:r>
              <a:rPr lang="ar-JO" dirty="0" smtClean="0"/>
              <a:t>يمكنك النقر والسحب بالماوس لتحديد النص. وسيظهر النص مظللاً (وعادة بالأزرق) عندما يتم تحديده، كما يلي: </a:t>
            </a:r>
            <a:endParaRPr lang="en-US" dirty="0" smtClean="0"/>
          </a:p>
          <a:p>
            <a:r>
              <a:rPr lang="ar-JO" dirty="0" smtClean="0"/>
              <a:t> وعند تحديد النص، فإن أي تغيرات تقوم بها ستطبق على كامل الجزء المحدد</a:t>
            </a:r>
            <a:endParaRPr lang="ar-SA" dirty="0"/>
          </a:p>
        </p:txBody>
      </p:sp>
      <p:pic>
        <p:nvPicPr>
          <p:cNvPr id="4" name="Picture 3"/>
          <p:cNvPicPr/>
          <p:nvPr/>
        </p:nvPicPr>
        <p:blipFill>
          <a:blip r:embed="rId2" cstate="print"/>
          <a:srcRect/>
          <a:stretch>
            <a:fillRect/>
          </a:stretch>
        </p:blipFill>
        <p:spPr bwMode="auto">
          <a:xfrm>
            <a:off x="3276600" y="1905000"/>
            <a:ext cx="2971800" cy="844267"/>
          </a:xfrm>
          <a:prstGeom prst="rect">
            <a:avLst/>
          </a:prstGeom>
          <a:noFill/>
        </p:spPr>
      </p:pic>
      <p:sp>
        <p:nvSpPr>
          <p:cNvPr id="5" name="Title 1"/>
          <p:cNvSpPr txBox="1">
            <a:spLocks/>
          </p:cNvSpPr>
          <p:nvPr/>
        </p:nvSpPr>
        <p:spPr>
          <a:xfrm>
            <a:off x="685800" y="2895600"/>
            <a:ext cx="7772400" cy="686762"/>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تحديد نص عن طريق لوحة المفاتيح </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762000" y="3657600"/>
            <a:ext cx="7772400" cy="23622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إعتمادا على التطبيق، يعتبر تحديد النص باستخدام لوحة المفاتيح بالعادة طريقة أسرع من الماوس. ويتضمن معظم هذه الأوامر استخدام المفاتيح في وسط لوحة المفاتيح (</a:t>
            </a:r>
            <a:r>
              <a:rPr kumimoji="0" lang="en-US" sz="2700" b="0" i="0" u="none" strike="noStrike" kern="1200" cap="none" spc="0" normalizeH="0" baseline="0" noProof="0" dirty="0" smtClean="0">
                <a:ln>
                  <a:noFill/>
                </a:ln>
                <a:solidFill>
                  <a:schemeClr val="tx2"/>
                </a:solidFill>
                <a:effectLst/>
                <a:uLnTx/>
                <a:uFillTx/>
                <a:latin typeface="+mn-lt"/>
                <a:ea typeface="+mn-ea"/>
                <a:cs typeface="+mn-cs"/>
              </a:rPr>
              <a:t>Home End،</a:t>
            </a:r>
            <a:r>
              <a:rPr kumimoji="0" lang="ar-JO" sz="2700" b="0" i="0" u="none" strike="noStrike" kern="1200" cap="none" spc="0" normalizeH="0" baseline="0" noProof="0" dirty="0" smtClean="0">
                <a:ln>
                  <a:noFill/>
                </a:ln>
                <a:solidFill>
                  <a:schemeClr val="tx2"/>
                </a:solidFill>
                <a:effectLst/>
                <a:uLnTx/>
                <a:uFillTx/>
                <a:latin typeface="+mn-lt"/>
                <a:ea typeface="+mn-ea"/>
                <a:cs typeface="+mn-cs"/>
              </a:rPr>
              <a:t> ومفاتيح الأسهم).</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وفيما يلي لائحة حول كيفية تحديد العناصر المختلفة:</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09600"/>
          </a:xfrm>
        </p:spPr>
        <p:txBody>
          <a:bodyPr>
            <a:normAutofit/>
          </a:bodyPr>
          <a:lstStyle/>
          <a:p>
            <a:r>
              <a:rPr lang="ar-JO" sz="2800" dirty="0" smtClean="0"/>
              <a:t>تحديد النص والكائنات من تبويبة الصفحة الرئيسية</a:t>
            </a:r>
            <a:endParaRPr lang="ar-SA" sz="2800" dirty="0"/>
          </a:p>
        </p:txBody>
      </p:sp>
      <p:sp>
        <p:nvSpPr>
          <p:cNvPr id="3" name="Subtitle 2"/>
          <p:cNvSpPr>
            <a:spLocks noGrp="1"/>
          </p:cNvSpPr>
          <p:nvPr>
            <p:ph type="subTitle" idx="1"/>
          </p:nvPr>
        </p:nvSpPr>
        <p:spPr>
          <a:xfrm>
            <a:off x="990600" y="1143000"/>
            <a:ext cx="7391400" cy="4953000"/>
          </a:xfrm>
        </p:spPr>
        <p:txBody>
          <a:bodyPr>
            <a:normAutofit/>
          </a:bodyPr>
          <a:lstStyle/>
          <a:p>
            <a:r>
              <a:rPr lang="ar-JO" dirty="0" smtClean="0"/>
              <a:t>يمكننا استخدام مجموعة التحرير في تبويبة الصفحة الرئيسية من أجل تحديد النص والكائنات. أُنقر على زر التحديد ثم أُنقر ما تريد تحديده.</a:t>
            </a:r>
            <a:endParaRPr lang="en-US" dirty="0" smtClean="0"/>
          </a:p>
          <a:p>
            <a:r>
              <a:rPr lang="ar-JO" dirty="0" smtClean="0"/>
              <a:t> </a:t>
            </a:r>
            <a:endParaRPr lang="en-US" dirty="0" smtClean="0"/>
          </a:p>
          <a:p>
            <a:r>
              <a:rPr lang="ar-JO" dirty="0" smtClean="0"/>
              <a:t> </a:t>
            </a:r>
            <a:endParaRPr lang="en-US" dirty="0" smtClean="0"/>
          </a:p>
          <a:p>
            <a:endParaRPr lang="ar-JO" dirty="0" smtClean="0"/>
          </a:p>
          <a:p>
            <a:endParaRPr lang="ar-JO" dirty="0" smtClean="0"/>
          </a:p>
          <a:p>
            <a:r>
              <a:rPr lang="ar-JO" dirty="0" smtClean="0"/>
              <a:t>يمكنك أن تختار تحديد كل النص في المستند أو تحديد النص ذي التنسيق المشابه. واستخدم أمر تحديد الكائنات للصور والمخططات وغيرها.</a:t>
            </a:r>
            <a:endParaRPr lang="ar-SA" dirty="0"/>
          </a:p>
        </p:txBody>
      </p:sp>
      <p:pic>
        <p:nvPicPr>
          <p:cNvPr id="4" name="Picture 3"/>
          <p:cNvPicPr/>
          <p:nvPr/>
        </p:nvPicPr>
        <p:blipFill>
          <a:blip r:embed="rId2" cstate="print"/>
          <a:srcRect/>
          <a:stretch>
            <a:fillRect/>
          </a:stretch>
        </p:blipFill>
        <p:spPr bwMode="auto">
          <a:xfrm>
            <a:off x="3200400" y="2362200"/>
            <a:ext cx="3202926" cy="1466850"/>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380999"/>
          </a:xfrm>
        </p:spPr>
        <p:txBody>
          <a:bodyPr>
            <a:noAutofit/>
          </a:bodyPr>
          <a:lstStyle/>
          <a:p>
            <a:r>
              <a:rPr lang="ar-JO" sz="2800" dirty="0" smtClean="0"/>
              <a:t>تلميحات وخدع</a:t>
            </a:r>
            <a:endParaRPr lang="ar-SA" sz="2800" dirty="0"/>
          </a:p>
        </p:txBody>
      </p:sp>
      <p:sp>
        <p:nvSpPr>
          <p:cNvPr id="3" name="Subtitle 2"/>
          <p:cNvSpPr>
            <a:spLocks noGrp="1"/>
          </p:cNvSpPr>
          <p:nvPr>
            <p:ph type="subTitle" idx="1"/>
          </p:nvPr>
        </p:nvSpPr>
        <p:spPr>
          <a:xfrm>
            <a:off x="381000" y="685800"/>
            <a:ext cx="8458200" cy="5334000"/>
          </a:xfrm>
        </p:spPr>
        <p:txBody>
          <a:bodyPr>
            <a:noAutofit/>
          </a:bodyPr>
          <a:lstStyle/>
          <a:p>
            <a:pPr lvl="0" algn="r">
              <a:buFont typeface="Wingdings" pitchFamily="2" charset="2"/>
              <a:buChar char="Ø"/>
            </a:pPr>
            <a:r>
              <a:rPr lang="ar-JO" dirty="0" smtClean="0"/>
              <a:t>إذا كان لديك جزء من نص محدد وبدأت بالكتابة، فسيتم حذف النص المحدد وسيحل النص الجديد محله.</a:t>
            </a:r>
            <a:endParaRPr lang="en-US" dirty="0" smtClean="0"/>
          </a:p>
          <a:p>
            <a:pPr lvl="0" algn="r">
              <a:buFont typeface="Wingdings" pitchFamily="2" charset="2"/>
              <a:buChar char="Ø"/>
            </a:pPr>
            <a:r>
              <a:rPr lang="ar-JO" dirty="0" smtClean="0"/>
              <a:t>يمكنك تحديد جزء من النص وسحبه وإفلاته في أي مكان من المستند. يمكنك أيضا استخدام جزء التنقل لنقل كميات    </a:t>
            </a:r>
          </a:p>
          <a:p>
            <a:pPr lvl="0" algn="r"/>
            <a:r>
              <a:rPr lang="ar-JO" dirty="0" smtClean="0"/>
              <a:t>  أكبر من النصوص. (سنتحدث عن ذلك أكثر بعد قليل.)</a:t>
            </a:r>
            <a:endParaRPr lang="en-US" dirty="0" smtClean="0"/>
          </a:p>
          <a:p>
            <a:pPr lvl="0" algn="r">
              <a:buFont typeface="Wingdings" pitchFamily="2" charset="2"/>
              <a:buChar char="Ø"/>
            </a:pPr>
            <a:r>
              <a:rPr lang="ar-JO" dirty="0" smtClean="0"/>
              <a:t>يمكنك تحديد أي مستوى من النص ( حرف أو كلمة أو عبارة أو فقرة أو صفحة أو مستند أو أجزاء من ذلك) </a:t>
            </a:r>
          </a:p>
          <a:p>
            <a:pPr lvl="0" algn="r"/>
            <a:r>
              <a:rPr lang="ar-JO" dirty="0" smtClean="0"/>
              <a:t>  والتصرف به. ويعني ذلك أنه بإمكانك أن تجعل حرفا معينا غامق اللون بنفس الطريقة التي تقوم بها لمستند  </a:t>
            </a:r>
          </a:p>
          <a:p>
            <a:pPr lvl="0" algn="r"/>
            <a:r>
              <a:rPr lang="ar-JO" dirty="0" smtClean="0"/>
              <a:t>  بالكامل.</a:t>
            </a:r>
            <a:endParaRPr lang="en-US" dirty="0" smtClean="0"/>
          </a:p>
          <a:p>
            <a:pPr lvl="0" algn="r">
              <a:buFont typeface="Wingdings" pitchFamily="2" charset="2"/>
              <a:buChar char="Ø"/>
            </a:pPr>
            <a:r>
              <a:rPr lang="ar-JO" dirty="0" smtClean="0"/>
              <a:t>يمكنك أن تقوم بالنقر المزدوج على كلمة من أجل تحديدها. وتنقر ثلاث مرات لتختار الفقرة كلها.</a:t>
            </a:r>
            <a:endParaRPr lang="en-US" dirty="0" smtClean="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85800" y="228600"/>
            <a:ext cx="7772400" cy="5791200"/>
          </a:xfrm>
        </p:spPr>
        <p:txBody>
          <a:bodyPr>
            <a:normAutofit fontScale="92500"/>
          </a:bodyPr>
          <a:lstStyle/>
          <a:p>
            <a:pPr lvl="0">
              <a:buFont typeface="Wingdings" pitchFamily="2" charset="2"/>
              <a:buChar char="Ø"/>
            </a:pPr>
            <a:r>
              <a:rPr lang="ar-JO" sz="2800" dirty="0" smtClean="0"/>
              <a:t>إذا أردت حذف جزء من النص فيمكنك تحديده والضغط إما على مفتاح </a:t>
            </a:r>
            <a:r>
              <a:rPr lang="en-US" sz="2800" dirty="0" smtClean="0"/>
              <a:t>Backspace</a:t>
            </a:r>
            <a:r>
              <a:rPr lang="ar-JO" sz="2800" dirty="0" smtClean="0"/>
              <a:t> أو مفتاح </a:t>
            </a:r>
            <a:r>
              <a:rPr lang="en-US" sz="2800" dirty="0" smtClean="0"/>
              <a:t>Delete</a:t>
            </a:r>
            <a:r>
              <a:rPr lang="ar-JO" sz="2800" dirty="0" smtClean="0"/>
              <a:t> على </a:t>
            </a:r>
          </a:p>
          <a:p>
            <a:pPr lvl="0"/>
            <a:r>
              <a:rPr lang="ar-JO" sz="2800" dirty="0" smtClean="0"/>
              <a:t>  لوحة مفاتيحك بدلا من قصه.</a:t>
            </a:r>
            <a:endParaRPr lang="en-US" sz="2800" dirty="0" smtClean="0"/>
          </a:p>
          <a:p>
            <a:pPr lvl="0">
              <a:buFont typeface="Wingdings" pitchFamily="2" charset="2"/>
              <a:buChar char="Ø"/>
            </a:pPr>
            <a:r>
              <a:rPr lang="ar-JO" sz="2800" dirty="0" smtClean="0"/>
              <a:t>يمكنك قص أو نسخ جزء من نص ومن ثم لصقه في مستند منفصل أو برنامج معالجة نصوص ( مثل المفكرة أو </a:t>
            </a:r>
          </a:p>
          <a:p>
            <a:pPr lvl="0"/>
            <a:r>
              <a:rPr lang="ar-JO" sz="2800" dirty="0" smtClean="0"/>
              <a:t>  الدفتر التي تأتي مع برنامج ويندوز).</a:t>
            </a:r>
            <a:endParaRPr lang="en-US" sz="2800" dirty="0" smtClean="0"/>
          </a:p>
          <a:p>
            <a:pPr lvl="0">
              <a:buFont typeface="Wingdings" pitchFamily="2" charset="2"/>
              <a:buChar char="Ø"/>
            </a:pPr>
            <a:r>
              <a:rPr lang="ar-JO" sz="2800" dirty="0" smtClean="0"/>
              <a:t>يمكنك تحديد أجزاء مختلفة من النص عن طريق تحديد الجزء الأول ومن ثم الضغط على مفتاح </a:t>
            </a:r>
            <a:r>
              <a:rPr lang="en-US" sz="2800" dirty="0" smtClean="0"/>
              <a:t>Ctrl</a:t>
            </a:r>
            <a:r>
              <a:rPr lang="ar-JO" sz="2800" dirty="0" smtClean="0"/>
              <a:t> ومن ثم </a:t>
            </a:r>
          </a:p>
          <a:p>
            <a:pPr lvl="0"/>
            <a:r>
              <a:rPr lang="ar-JO" sz="2800" dirty="0" smtClean="0"/>
              <a:t>  تحديد جزء آخر بواسطة الماوس.</a:t>
            </a:r>
            <a:endParaRPr lang="en-US" sz="2800" dirty="0" smtClean="0"/>
          </a:p>
          <a:p>
            <a:pPr lvl="0">
              <a:buFont typeface="Wingdings" pitchFamily="2" charset="2"/>
              <a:buChar char="Ø"/>
            </a:pPr>
            <a:r>
              <a:rPr lang="ar-JO" sz="2800" dirty="0" smtClean="0"/>
              <a:t>يمكنك تحديد جزء كبير من النص عن طريق تحديد الكلمة الأولى ومن ثم الضغط على مفتاح </a:t>
            </a:r>
            <a:r>
              <a:rPr lang="en-US" sz="2800" dirty="0" smtClean="0"/>
              <a:t>Shift</a:t>
            </a:r>
            <a:r>
              <a:rPr lang="ar-JO" sz="2800" dirty="0" smtClean="0"/>
              <a:t> وتحديد </a:t>
            </a:r>
          </a:p>
          <a:p>
            <a:pPr lvl="0"/>
            <a:r>
              <a:rPr lang="ar-JO" sz="2800" dirty="0" smtClean="0"/>
              <a:t> الكلمة الأخيرة. (يبدو ذلك الأمر مسألة مجردة لكننا سنمارسه بعد قليل.)</a:t>
            </a:r>
            <a:endParaRPr lang="en-US" sz="2800" dirty="0" smtClean="0"/>
          </a:p>
          <a:p>
            <a:pPr>
              <a:buFont typeface="Wingdings" pitchFamily="2" charset="2"/>
              <a:buChar char="Ø"/>
            </a:pPr>
            <a:r>
              <a:rPr lang="ar-JO" sz="2800" dirty="0" smtClean="0"/>
              <a:t>لإلغاء تحديد النص، قم بالنقر في أي مكان في المستند.</a:t>
            </a:r>
            <a:endParaRPr lang="ar-SA" sz="2800" dirty="0" smtClean="0"/>
          </a:p>
          <a:p>
            <a:endParaRPr lang="ar-SA"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pPr algn="ctr"/>
            <a:r>
              <a:rPr lang="ar-JO" sz="3200" dirty="0" smtClean="0"/>
              <a:t>الدرس 4-3: نقل النص</a:t>
            </a:r>
            <a:endParaRPr lang="ar-SA" sz="32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smtClean="0"/>
              <a:t>الآن وقد تكونت لدينا فكرة جيدة عن تحديد النص، لنستكشف كيفية نقل النص. وسنستخدم في هذا الدرس القص والنسخ واللصق والسحب والإفلات وجزء التنقل والبحث والاستبدال. </a:t>
            </a:r>
            <a:endParaRPr lang="en-US" dirty="0" smtClean="0"/>
          </a:p>
          <a:p>
            <a:endParaRPr lang="ar-JO" dirty="0" smtClean="0"/>
          </a:p>
          <a:p>
            <a:r>
              <a:rPr lang="ar-JO" dirty="0" smtClean="0"/>
              <a:t>وُتطبق العديد من المهارات التي ستتعلمها في الدرس على برامج غير معالج النصوص "وود" 2010. وتستخدم هذه المهارات بطريقة أو بأخرى في برنامج موجود على جهاز الكمبيوتر تقريبا.</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1"/>
            <a:ext cx="7772400" cy="609600"/>
          </a:xfrm>
        </p:spPr>
        <p:txBody>
          <a:bodyPr>
            <a:normAutofit/>
          </a:bodyPr>
          <a:lstStyle/>
          <a:p>
            <a:r>
              <a:rPr lang="ar-JO" sz="2800" dirty="0" smtClean="0"/>
              <a:t>قص ونسخ ولصق النص</a:t>
            </a:r>
            <a:endParaRPr lang="ar-SA" sz="2800" dirty="0"/>
          </a:p>
        </p:txBody>
      </p:sp>
      <p:sp>
        <p:nvSpPr>
          <p:cNvPr id="3" name="Subtitle 2"/>
          <p:cNvSpPr>
            <a:spLocks noGrp="1"/>
          </p:cNvSpPr>
          <p:nvPr>
            <p:ph type="subTitle" idx="1"/>
          </p:nvPr>
        </p:nvSpPr>
        <p:spPr>
          <a:xfrm>
            <a:off x="304800" y="838200"/>
            <a:ext cx="8534400" cy="5181600"/>
          </a:xfrm>
        </p:spPr>
        <p:txBody>
          <a:bodyPr>
            <a:normAutofit/>
          </a:bodyPr>
          <a:lstStyle/>
          <a:p>
            <a:pPr algn="r"/>
            <a:r>
              <a:rPr lang="ar-JO" dirty="0" smtClean="0"/>
              <a:t>تعتبر مهارات القص والنسخ واللصق مهارات أساسية. ويؤدي القص والنسخ إلى وضع النص في الحافظة، والتي سنتعرف عليها لاحقا في هذا الدرس. ويشمل لصق النص وضع ذلك النص في مكان آخر. </a:t>
            </a:r>
            <a:endParaRPr lang="en-US" dirty="0" smtClean="0"/>
          </a:p>
          <a:p>
            <a:pPr algn="r"/>
            <a:r>
              <a:rPr lang="ar-JO" dirty="0" smtClean="0"/>
              <a:t>يتعين عليك قص النص إذا أردت نقله من موقع إلى آخر أو إذا رغبت بإزالة نص قد تحتاجه لاحقا. ولقص النص، قم بتحديده أولا. وبعد ذلك أُنقر على زر قص (</a:t>
            </a:r>
            <a:r>
              <a:rPr lang="en-US" dirty="0" smtClean="0"/>
              <a:t> </a:t>
            </a:r>
            <a:r>
              <a:rPr lang="ar-JO" dirty="0" smtClean="0"/>
              <a:t>) في تبويبة الصفحة الرئيسية. (يمكنك أيضا النقر بالزر الأيمن على النص والنقر على قص أو استخدام اختصار </a:t>
            </a:r>
            <a:r>
              <a:rPr lang="en-US" dirty="0" smtClean="0"/>
              <a:t>Ctrl + X</a:t>
            </a:r>
            <a:r>
              <a:rPr lang="ar-JO" dirty="0" smtClean="0"/>
              <a:t>).</a:t>
            </a:r>
          </a:p>
          <a:p>
            <a:pPr algn="r"/>
            <a:r>
              <a:rPr lang="ar-JO" dirty="0" smtClean="0"/>
              <a:t>استخدم أمر نسخ عندما تريد نسخ النص من موقع إلى آخر. قم أولا بتحديد النص الذي ترغب بنسخه. وبعد ذلك أُنقر على زر نسخ (</a:t>
            </a:r>
            <a:r>
              <a:rPr lang="en-US" dirty="0" smtClean="0"/>
              <a:t> </a:t>
            </a:r>
            <a:r>
              <a:rPr lang="ar-JO" dirty="0" smtClean="0"/>
              <a:t>) في </a:t>
            </a:r>
            <a:r>
              <a:rPr lang="ar-JO" dirty="0" err="1" smtClean="0"/>
              <a:t>تبويبة</a:t>
            </a:r>
            <a:r>
              <a:rPr lang="ar-JO" dirty="0" smtClean="0"/>
              <a:t> الصفحة الرئيسية. (يمكنك أيضا النقر بالزر الأيمن على النص والنقر على نسخ أو استخدام اختصار </a:t>
            </a:r>
            <a:r>
              <a:rPr lang="en-US" dirty="0" smtClean="0"/>
              <a:t>Ctrl + C</a:t>
            </a:r>
            <a:r>
              <a:rPr lang="ar-JO" dirty="0" smtClean="0"/>
              <a:t>). وسيبدو الأمر وكأن شيئا لم يحدث، إلا أنه قد تم نسخ النص لديك في الحافظة. </a:t>
            </a:r>
          </a:p>
        </p:txBody>
      </p:sp>
      <p:pic>
        <p:nvPicPr>
          <p:cNvPr id="4" name="صورة 1" descr="Figure 26 (Cut Cmd)"/>
          <p:cNvPicPr/>
          <p:nvPr/>
        </p:nvPicPr>
        <p:blipFill>
          <a:blip r:embed="rId2" cstate="print"/>
          <a:srcRect/>
          <a:stretch>
            <a:fillRect/>
          </a:stretch>
        </p:blipFill>
        <p:spPr bwMode="auto">
          <a:xfrm>
            <a:off x="8001000" y="3124200"/>
            <a:ext cx="123825" cy="142875"/>
          </a:xfrm>
          <a:prstGeom prst="rect">
            <a:avLst/>
          </a:prstGeom>
          <a:noFill/>
          <a:ln w="9525">
            <a:noFill/>
            <a:miter lim="800000"/>
            <a:headEnd/>
            <a:tailEnd/>
          </a:ln>
        </p:spPr>
      </p:pic>
      <p:pic>
        <p:nvPicPr>
          <p:cNvPr id="5" name="صورة 4" descr="FIgure 27 (Copy Cmd)"/>
          <p:cNvPicPr/>
          <p:nvPr/>
        </p:nvPicPr>
        <p:blipFill>
          <a:blip r:embed="rId3" cstate="print"/>
          <a:srcRect/>
          <a:stretch>
            <a:fillRect/>
          </a:stretch>
        </p:blipFill>
        <p:spPr bwMode="auto">
          <a:xfrm>
            <a:off x="2590800" y="4419600"/>
            <a:ext cx="152400" cy="142875"/>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43200"/>
            <a:ext cx="7772400" cy="534362"/>
          </a:xfrm>
        </p:spPr>
        <p:txBody>
          <a:bodyPr>
            <a:normAutofit/>
          </a:bodyPr>
          <a:lstStyle/>
          <a:p>
            <a:r>
              <a:rPr lang="ar-JO" sz="2800" dirty="0" smtClean="0"/>
              <a:t>إستخدام حافظة أوفيس</a:t>
            </a:r>
            <a:endParaRPr lang="ar-SA" sz="2800" dirty="0"/>
          </a:p>
        </p:txBody>
      </p:sp>
      <p:sp>
        <p:nvSpPr>
          <p:cNvPr id="3" name="Subtitle 2"/>
          <p:cNvSpPr>
            <a:spLocks noGrp="1"/>
          </p:cNvSpPr>
          <p:nvPr>
            <p:ph type="subTitle" idx="1"/>
          </p:nvPr>
        </p:nvSpPr>
        <p:spPr>
          <a:xfrm>
            <a:off x="685800" y="3352800"/>
            <a:ext cx="7772400" cy="2514600"/>
          </a:xfrm>
        </p:spPr>
        <p:txBody>
          <a:bodyPr>
            <a:normAutofit fontScale="92500"/>
          </a:bodyPr>
          <a:lstStyle/>
          <a:p>
            <a:r>
              <a:rPr lang="ar-JO" dirty="0" smtClean="0"/>
              <a:t>الحافظة عبارة عن موقع يتم فيه تخزين النصوص أو الكائنات التي تم قصها أو نسخها إلى ان يتم لصقها. ويمكنك عادة تخزين كائن واحد في كل مرة في الحافظة. لكن إذا قمت بفتح الحافظة، فيمكنك تخزين ما يقارب من 24 عنصرا في وقت واحد ولصقها حسب الحاجة. </a:t>
            </a:r>
            <a:endParaRPr lang="en-US" dirty="0" smtClean="0"/>
          </a:p>
          <a:p>
            <a:r>
              <a:rPr lang="ar-JO" dirty="0" smtClean="0"/>
              <a:t>للبدء بذلك، أُنقر على زر الخيار في مجموعة الحافظة في تبويبة الصفحة الرئيسية. عندئذ يمكنك ان ترى جزء الحافظة على أحد جوانب الشاشة</a:t>
            </a:r>
            <a:endParaRPr lang="ar-SA" dirty="0"/>
          </a:p>
        </p:txBody>
      </p:sp>
      <p:sp>
        <p:nvSpPr>
          <p:cNvPr id="6" name="Subtitle 2"/>
          <p:cNvSpPr txBox="1">
            <a:spLocks/>
          </p:cNvSpPr>
          <p:nvPr/>
        </p:nvSpPr>
        <p:spPr>
          <a:xfrm>
            <a:off x="304800" y="381000"/>
            <a:ext cx="8534400" cy="22860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عندما تقوم بقص أو نسخ النص، فإنك تستطيع لصقه في أي مكان تريده. قم فقط بالنقر على المكان الذي تريد أن يظهر النص فيه وأُنقر على زر لصق في </a:t>
            </a:r>
            <a:r>
              <a:rPr kumimoji="0" lang="ar-JO" sz="2700" b="0" i="0" u="none" strike="noStrike" kern="1200" cap="none" spc="0" normalizeH="0" baseline="0" noProof="0" dirty="0" err="1" smtClean="0">
                <a:ln>
                  <a:noFill/>
                </a:ln>
                <a:solidFill>
                  <a:schemeClr val="tx2"/>
                </a:solidFill>
                <a:effectLst/>
                <a:uLnTx/>
                <a:uFillTx/>
                <a:latin typeface="+mn-lt"/>
                <a:ea typeface="+mn-ea"/>
                <a:cs typeface="+mn-cs"/>
              </a:rPr>
              <a:t>تبويبة</a:t>
            </a:r>
            <a:r>
              <a:rPr kumimoji="0" lang="ar-JO" sz="2700" b="0" i="0" u="none" strike="noStrike" kern="1200" cap="none" spc="0" normalizeH="0" baseline="0" noProof="0" dirty="0" smtClean="0">
                <a:ln>
                  <a:noFill/>
                </a:ln>
                <a:solidFill>
                  <a:schemeClr val="tx2"/>
                </a:solidFill>
                <a:effectLst/>
                <a:uLnTx/>
                <a:uFillTx/>
                <a:latin typeface="+mn-lt"/>
                <a:ea typeface="+mn-ea"/>
                <a:cs typeface="+mn-cs"/>
              </a:rPr>
              <a:t> الصفحة الرئيسية. (يمكنك أيضا النقر بالزر الأيمن على المكان الذي ترغب بوضع النص فيه والنقر على لصق أو استخدام اختصار </a:t>
            </a:r>
            <a:r>
              <a:rPr kumimoji="0" lang="en-US" sz="2700" b="0" i="0" u="none" strike="noStrike" kern="1200" cap="none" spc="0" normalizeH="0" baseline="0" noProof="0" dirty="0" smtClean="0">
                <a:ln>
                  <a:noFill/>
                </a:ln>
                <a:solidFill>
                  <a:schemeClr val="tx2"/>
                </a:solidFill>
                <a:effectLst/>
                <a:uLnTx/>
                <a:uFillTx/>
                <a:latin typeface="+mn-lt"/>
                <a:ea typeface="+mn-ea"/>
                <a:cs typeface="+mn-cs"/>
              </a:rPr>
              <a:t>Ctrl + V</a:t>
            </a:r>
            <a:r>
              <a:rPr kumimoji="0" lang="ar-JO" sz="2700" b="0" i="0" u="none" strike="noStrike" kern="1200" cap="none" spc="0" normalizeH="0" baseline="0" noProof="0" dirty="0" smtClean="0">
                <a:ln>
                  <a:noFill/>
                </a:ln>
                <a:solidFill>
                  <a:schemeClr val="tx2"/>
                </a:solidFill>
                <a:effectLst/>
                <a:uLnTx/>
                <a:uFillTx/>
                <a:latin typeface="+mn-lt"/>
                <a:ea typeface="+mn-ea"/>
                <a:cs typeface="+mn-cs"/>
              </a:rPr>
              <a:t>). لا تنس أن اللصق سيقوم بإدراج آخر عنصر تم قصه أو نسخه.</a:t>
            </a: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JO" sz="2800" b="1" dirty="0" smtClean="0"/>
              <a:t>كتابة نص</a:t>
            </a:r>
            <a:endParaRPr lang="ar-SA" sz="2800" dirty="0"/>
          </a:p>
        </p:txBody>
      </p:sp>
      <p:sp>
        <p:nvSpPr>
          <p:cNvPr id="3" name="Subtitle 2"/>
          <p:cNvSpPr>
            <a:spLocks noGrp="1"/>
          </p:cNvSpPr>
          <p:nvPr>
            <p:ph type="subTitle" idx="1"/>
          </p:nvPr>
        </p:nvSpPr>
        <p:spPr>
          <a:xfrm>
            <a:off x="1371600" y="1295400"/>
            <a:ext cx="7010400" cy="4724400"/>
          </a:xfrm>
        </p:spPr>
        <p:txBody>
          <a:bodyPr>
            <a:normAutofit/>
          </a:bodyPr>
          <a:lstStyle/>
          <a:p>
            <a:r>
              <a:rPr lang="ar-JO" dirty="0" smtClean="0"/>
              <a:t>لا بد من أن يحتوي المستند الفارغ خط وامض يسمى المؤشر، يمكن رؤيته في أعلى المستند الجديد. (إن كنت لا ترى المؤشر، أُنقر على منطقة العمل لتحديد مكان المؤشر) الآن قم بالكتابة</a:t>
            </a:r>
            <a:endParaRPr lang="en-US" dirty="0" smtClean="0"/>
          </a:p>
          <a:p>
            <a:r>
              <a:rPr lang="ar-JO" dirty="0" smtClean="0"/>
              <a:t> لرؤية الأحرف تظهر بجانب المؤشر الوامض:</a:t>
            </a:r>
          </a:p>
          <a:p>
            <a:endParaRPr lang="ar-SA" dirty="0"/>
          </a:p>
        </p:txBody>
      </p:sp>
      <p:pic>
        <p:nvPicPr>
          <p:cNvPr id="4" name="صورة 126"/>
          <p:cNvPicPr/>
          <p:nvPr/>
        </p:nvPicPr>
        <p:blipFill>
          <a:blip r:embed="rId2" cstate="print"/>
          <a:srcRect/>
          <a:stretch>
            <a:fillRect/>
          </a:stretch>
        </p:blipFill>
        <p:spPr bwMode="auto">
          <a:xfrm>
            <a:off x="3810000" y="3429000"/>
            <a:ext cx="2095500" cy="127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0"/>
            <a:ext cx="7772400" cy="534362"/>
          </a:xfrm>
        </p:spPr>
        <p:txBody>
          <a:bodyPr>
            <a:normAutofit/>
          </a:bodyPr>
          <a:lstStyle/>
          <a:p>
            <a:r>
              <a:rPr lang="ar-JO" sz="2800" dirty="0" smtClean="0"/>
              <a:t>سحب وإفلات النص</a:t>
            </a:r>
            <a:endParaRPr lang="ar-SA" sz="2800" dirty="0"/>
          </a:p>
        </p:txBody>
      </p:sp>
      <p:sp>
        <p:nvSpPr>
          <p:cNvPr id="3" name="Subtitle 2"/>
          <p:cNvSpPr>
            <a:spLocks noGrp="1"/>
          </p:cNvSpPr>
          <p:nvPr>
            <p:ph type="subTitle" idx="1"/>
          </p:nvPr>
        </p:nvSpPr>
        <p:spPr>
          <a:xfrm>
            <a:off x="685800" y="3611606"/>
            <a:ext cx="7772400" cy="2408193"/>
          </a:xfrm>
        </p:spPr>
        <p:txBody>
          <a:bodyPr>
            <a:normAutofit/>
          </a:bodyPr>
          <a:lstStyle/>
          <a:p>
            <a:r>
              <a:rPr lang="ar-JO" dirty="0" smtClean="0"/>
              <a:t>يسمح لك معالج النصوص "وورد" بسحب النص في المستند. قم أولا بتحديد النص وبعد ذلك قم بالضغط على زر الماوس واسحب النص إلى المكان الذي تريده.</a:t>
            </a:r>
            <a:endParaRPr lang="en-US" dirty="0" smtClean="0"/>
          </a:p>
          <a:p>
            <a:endParaRPr lang="ar-SA" dirty="0"/>
          </a:p>
        </p:txBody>
      </p:sp>
      <p:pic>
        <p:nvPicPr>
          <p:cNvPr id="4" name="Picture 3"/>
          <p:cNvPicPr/>
          <p:nvPr/>
        </p:nvPicPr>
        <p:blipFill>
          <a:blip r:embed="rId2" cstate="print"/>
          <a:srcRect/>
          <a:stretch>
            <a:fillRect/>
          </a:stretch>
        </p:blipFill>
        <p:spPr bwMode="auto">
          <a:xfrm>
            <a:off x="2819400" y="4572000"/>
            <a:ext cx="2621280" cy="1476375"/>
          </a:xfrm>
          <a:prstGeom prst="rect">
            <a:avLst/>
          </a:prstGeom>
          <a:noFill/>
        </p:spPr>
      </p:pic>
      <p:pic>
        <p:nvPicPr>
          <p:cNvPr id="5" name="Picture 4"/>
          <p:cNvPicPr/>
          <p:nvPr/>
        </p:nvPicPr>
        <p:blipFill>
          <a:blip r:embed="rId3" cstate="print"/>
          <a:srcRect/>
          <a:stretch>
            <a:fillRect/>
          </a:stretch>
        </p:blipFill>
        <p:spPr bwMode="auto">
          <a:xfrm>
            <a:off x="3505200" y="152401"/>
            <a:ext cx="2895600" cy="2438399"/>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JO" sz="2800" b="1" dirty="0" smtClean="0"/>
              <a:t>نقل النص باستخدام جزء التنقل</a:t>
            </a:r>
            <a:endParaRPr lang="ar-SA" sz="2800" dirty="0"/>
          </a:p>
        </p:txBody>
      </p:sp>
      <p:sp>
        <p:nvSpPr>
          <p:cNvPr id="3" name="Subtitle 2"/>
          <p:cNvSpPr>
            <a:spLocks noGrp="1"/>
          </p:cNvSpPr>
          <p:nvPr>
            <p:ph type="subTitle" idx="1"/>
          </p:nvPr>
        </p:nvSpPr>
        <p:spPr>
          <a:xfrm>
            <a:off x="762000" y="914400"/>
            <a:ext cx="7772400" cy="5105400"/>
          </a:xfrm>
        </p:spPr>
        <p:txBody>
          <a:bodyPr>
            <a:normAutofit/>
          </a:bodyPr>
          <a:lstStyle/>
          <a:p>
            <a:r>
              <a:rPr lang="ar-JO" dirty="0" smtClean="0"/>
              <a:t>يعتبر جزء التنقل سمة جديدة في معالج النصوص "وورد" 2010 ويحل محل خريطة المستند. ويبرز جزء التنقل النص الذي المعرف بأنماط عناوين معينة. فعلى سبيل المثال، ها هي خريطة المستند لجزء من القسم 4.</a:t>
            </a:r>
            <a:endParaRPr lang="en-US" dirty="0" smtClean="0"/>
          </a:p>
          <a:p>
            <a:endParaRPr lang="ar-SA" dirty="0"/>
          </a:p>
        </p:txBody>
      </p:sp>
      <p:pic>
        <p:nvPicPr>
          <p:cNvPr id="4" name="Picture 3"/>
          <p:cNvPicPr/>
          <p:nvPr/>
        </p:nvPicPr>
        <p:blipFill>
          <a:blip r:embed="rId2" cstate="print"/>
          <a:srcRect/>
          <a:stretch>
            <a:fillRect/>
          </a:stretch>
        </p:blipFill>
        <p:spPr bwMode="auto">
          <a:xfrm>
            <a:off x="2971800" y="2667000"/>
            <a:ext cx="3164824" cy="2423711"/>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838199"/>
          </a:xfrm>
        </p:spPr>
        <p:txBody>
          <a:bodyPr>
            <a:normAutofit/>
          </a:bodyPr>
          <a:lstStyle/>
          <a:p>
            <a:r>
              <a:rPr lang="ar-JO" sz="2800" b="1" dirty="0" smtClean="0"/>
              <a:t>البحث عن نص</a:t>
            </a:r>
            <a:endParaRPr lang="ar-SA" sz="2800" dirty="0"/>
          </a:p>
        </p:txBody>
      </p:sp>
      <p:sp>
        <p:nvSpPr>
          <p:cNvPr id="3" name="Subtitle 2"/>
          <p:cNvSpPr>
            <a:spLocks noGrp="1"/>
          </p:cNvSpPr>
          <p:nvPr>
            <p:ph type="subTitle" idx="1"/>
          </p:nvPr>
        </p:nvSpPr>
        <p:spPr>
          <a:xfrm>
            <a:off x="609600" y="1219200"/>
            <a:ext cx="7772400" cy="4800600"/>
          </a:xfrm>
        </p:spPr>
        <p:txBody>
          <a:bodyPr>
            <a:normAutofit/>
          </a:bodyPr>
          <a:lstStyle/>
          <a:p>
            <a:r>
              <a:rPr lang="ar-JO" dirty="0" smtClean="0"/>
              <a:t>إذا اضطررت للبحث في مستند طويل، فإن معالج النصوص "وورد" يتيح لك متابعة كافة حالات وجود الكلمة أو العبارة. للبحث عن نص، قم بالنقر على زر بحث في تبويبة الصفحة الرئيسية. (يمكنك أيضا استخدام اختصار </a:t>
            </a:r>
            <a:r>
              <a:rPr lang="en-US" dirty="0" smtClean="0"/>
              <a:t>Ctrl + F</a:t>
            </a:r>
            <a:r>
              <a:rPr lang="ar-JO" dirty="0" smtClean="0"/>
              <a:t>)</a:t>
            </a:r>
            <a:endParaRPr lang="ar-SA" dirty="0"/>
          </a:p>
        </p:txBody>
      </p:sp>
      <p:pic>
        <p:nvPicPr>
          <p:cNvPr id="4" name="Picture 3"/>
          <p:cNvPicPr/>
          <p:nvPr/>
        </p:nvPicPr>
        <p:blipFill>
          <a:blip r:embed="rId2" cstate="print"/>
          <a:srcRect/>
          <a:stretch>
            <a:fillRect/>
          </a:stretch>
        </p:blipFill>
        <p:spPr bwMode="auto">
          <a:xfrm>
            <a:off x="2743200" y="2819400"/>
            <a:ext cx="1657350" cy="2855744"/>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09599"/>
          </a:xfrm>
        </p:spPr>
        <p:txBody>
          <a:bodyPr>
            <a:normAutofit/>
          </a:bodyPr>
          <a:lstStyle/>
          <a:p>
            <a:r>
              <a:rPr lang="ar-JO" sz="2800" dirty="0" smtClean="0"/>
              <a:t>استبدال النص</a:t>
            </a:r>
            <a:endParaRPr lang="ar-SA" sz="2800" dirty="0"/>
          </a:p>
        </p:txBody>
      </p:sp>
      <p:sp>
        <p:nvSpPr>
          <p:cNvPr id="3" name="Subtitle 2"/>
          <p:cNvSpPr>
            <a:spLocks noGrp="1"/>
          </p:cNvSpPr>
          <p:nvPr>
            <p:ph type="subTitle" idx="1"/>
          </p:nvPr>
        </p:nvSpPr>
        <p:spPr>
          <a:xfrm>
            <a:off x="685800" y="990600"/>
            <a:ext cx="7772400" cy="5029200"/>
          </a:xfrm>
        </p:spPr>
        <p:txBody>
          <a:bodyPr>
            <a:normAutofit/>
          </a:bodyPr>
          <a:lstStyle/>
          <a:p>
            <a:r>
              <a:rPr lang="ar-JO" dirty="0" smtClean="0"/>
              <a:t>السمة الأخرى المفيدة في معالج النصوص "وورد" هي القدرة على استبدال كلمة أو عبارة بأخرى. وهذا الأمر مفيدا تحديدا إذا قمت بكتابة كلمة خاطئة. لإستخدام وظيفة الإستبدال، إجعل جزء التنقل ظاهرا ثم أُنقر على سهم الإسدال بجانب شريط البحث وأُنقر على استبدال. </a:t>
            </a:r>
            <a:endParaRPr lang="ar-SA" dirty="0"/>
          </a:p>
        </p:txBody>
      </p:sp>
      <p:pic>
        <p:nvPicPr>
          <p:cNvPr id="4" name="Picture 3"/>
          <p:cNvPicPr/>
          <p:nvPr/>
        </p:nvPicPr>
        <p:blipFill>
          <a:blip r:embed="rId2" cstate="print"/>
          <a:srcRect/>
          <a:stretch>
            <a:fillRect/>
          </a:stretch>
        </p:blipFill>
        <p:spPr bwMode="auto">
          <a:xfrm>
            <a:off x="2362200" y="2971800"/>
            <a:ext cx="4389755" cy="2822575"/>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8001000" cy="781050"/>
          </a:xfrm>
        </p:spPr>
        <p:txBody>
          <a:bodyPr>
            <a:normAutofit/>
          </a:bodyPr>
          <a:lstStyle/>
          <a:p>
            <a:pPr algn="ctr"/>
            <a:r>
              <a:rPr lang="en-US" sz="3200" b="1" dirty="0" smtClean="0"/>
              <a:t> </a:t>
            </a:r>
            <a:r>
              <a:rPr lang="ar-SA" sz="3200" b="1" dirty="0" smtClean="0"/>
              <a:t>الدرس 4-4: تطبيق تأثيرات النص المتقدمة </a:t>
            </a:r>
            <a:endParaRPr lang="en-US" sz="3200" b="1"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الآن وبما انك فهم أساسيات إنشاء المستند والتعامل مع النص، فقد حان الوقت للتعرف على جوانب اكثر متعة في إنشاء المستندات وهو تطبيق التأثيرات على النص. في هذا الدرس، سنستكشف معا بعض تأثيرات النص الشائعة التي يمكن استخدامها وهي إسقاط الأحرف الاستهلالية والمحاذاة والضبط والأنماط ونسخ التنسيق. </a:t>
            </a:r>
            <a:endParaRPr lang="ar-SA"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1"/>
            <a:ext cx="7772400" cy="533399"/>
          </a:xfrm>
        </p:spPr>
        <p:txBody>
          <a:bodyPr>
            <a:normAutofit/>
          </a:bodyPr>
          <a:lstStyle/>
          <a:p>
            <a:r>
              <a:rPr lang="ar-JO" sz="2800" b="1" dirty="0" smtClean="0"/>
              <a:t>استخدام نسخ التنسيق </a:t>
            </a:r>
            <a:endParaRPr lang="ar-SA" sz="2800" dirty="0"/>
          </a:p>
        </p:txBody>
      </p:sp>
      <p:sp>
        <p:nvSpPr>
          <p:cNvPr id="3" name="Subtitle 2"/>
          <p:cNvSpPr>
            <a:spLocks noGrp="1"/>
          </p:cNvSpPr>
          <p:nvPr>
            <p:ph type="subTitle" idx="1"/>
          </p:nvPr>
        </p:nvSpPr>
        <p:spPr>
          <a:xfrm>
            <a:off x="304800" y="838200"/>
            <a:ext cx="8382000" cy="5181600"/>
          </a:xfrm>
        </p:spPr>
        <p:txBody>
          <a:bodyPr>
            <a:normAutofit/>
          </a:bodyPr>
          <a:lstStyle/>
          <a:p>
            <a:r>
              <a:rPr lang="ar-JO" dirty="0" smtClean="0"/>
              <a:t>أنت تعرف أن معالج النصوص "وورد" يمكنه نسخ ولصق النص مع التأثيرات أو دونها. لكن معالج النصوص "وورد" يستطيع أيضا نسخ تنسيق النص فقط ضمن نفس المستند أو بين المستندات. أولا، قم بتحديد النص الذي يحتوي على التنسيق الذي تريد نسخه إلى مكان آخر. </a:t>
            </a:r>
            <a:endParaRPr lang="en-US" dirty="0" smtClean="0"/>
          </a:p>
          <a:p>
            <a:endParaRPr lang="ar-JO" dirty="0" smtClean="0"/>
          </a:p>
          <a:p>
            <a:endParaRPr lang="ar-JO" dirty="0" smtClean="0"/>
          </a:p>
          <a:p>
            <a:endParaRPr lang="ar-JO" dirty="0" smtClean="0"/>
          </a:p>
          <a:p>
            <a:r>
              <a:rPr lang="ar-JO" dirty="0" smtClean="0"/>
              <a:t>بعد ذلك، أُنقر على رمز نسخ التنسيق في تبويبة الصفحة الرئيسية أو استخدام اختصار </a:t>
            </a:r>
            <a:r>
              <a:rPr lang="en-US" dirty="0" smtClean="0"/>
              <a:t> Ctrl + Shift + C</a:t>
            </a:r>
            <a:r>
              <a:rPr lang="ar-SA" dirty="0" smtClean="0"/>
              <a:t>. وسيتحول المؤشر إلى فرشاة رسم.</a:t>
            </a:r>
            <a:endParaRPr lang="en-US" dirty="0" smtClean="0"/>
          </a:p>
          <a:p>
            <a:r>
              <a:rPr lang="ar-SA" dirty="0" smtClean="0"/>
              <a:t>اختر الآن النص الذي تريده. وسيأخذ النص الجديد تنسيق النص القديم</a:t>
            </a:r>
            <a:endParaRPr lang="ar-SA" dirty="0"/>
          </a:p>
        </p:txBody>
      </p:sp>
      <p:pic>
        <p:nvPicPr>
          <p:cNvPr id="4" name="Picture 3"/>
          <p:cNvPicPr/>
          <p:nvPr/>
        </p:nvPicPr>
        <p:blipFill>
          <a:blip r:embed="rId2" cstate="print"/>
          <a:srcRect/>
          <a:stretch>
            <a:fillRect/>
          </a:stretch>
        </p:blipFill>
        <p:spPr bwMode="auto">
          <a:xfrm>
            <a:off x="1828800" y="2514600"/>
            <a:ext cx="5058285" cy="1377109"/>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686762"/>
          </a:xfrm>
        </p:spPr>
        <p:txBody>
          <a:bodyPr>
            <a:normAutofit/>
          </a:bodyPr>
          <a:lstStyle/>
          <a:p>
            <a:r>
              <a:rPr lang="ar-JO" sz="2800" b="1" dirty="0" smtClean="0"/>
              <a:t>إسقاط الأحرف الاستهلالية</a:t>
            </a:r>
            <a:endParaRPr lang="ar-SA" sz="2800" dirty="0"/>
          </a:p>
        </p:txBody>
      </p:sp>
      <p:sp>
        <p:nvSpPr>
          <p:cNvPr id="3" name="Subtitle 2"/>
          <p:cNvSpPr>
            <a:spLocks noGrp="1"/>
          </p:cNvSpPr>
          <p:nvPr>
            <p:ph type="subTitle" idx="1"/>
          </p:nvPr>
        </p:nvSpPr>
        <p:spPr>
          <a:xfrm>
            <a:off x="685800" y="914400"/>
            <a:ext cx="7772400" cy="5105400"/>
          </a:xfrm>
        </p:spPr>
        <p:txBody>
          <a:bodyPr>
            <a:normAutofit/>
          </a:bodyPr>
          <a:lstStyle/>
          <a:p>
            <a:r>
              <a:rPr lang="ar-SA" dirty="0" smtClean="0"/>
              <a:t>الحرف الاستهلالي عبارة عن حرف كبير في بداية الفقرة يكون اكبر من الحروف الأخرى </a:t>
            </a:r>
            <a:r>
              <a:rPr lang="ar-JO" dirty="0" smtClean="0"/>
              <a:t>و</a:t>
            </a:r>
            <a:r>
              <a:rPr lang="ar-SA" dirty="0" smtClean="0"/>
              <a:t>"يسقط" على الفقرة. ويمكن أن تكون الأحرف الاستهلالية طريقة جيدة لإبراز أجزاء من المستند أو لجعله اكثر جاذبية. </a:t>
            </a:r>
            <a:endParaRPr lang="ar-JO" dirty="0" smtClean="0"/>
          </a:p>
          <a:p>
            <a:endParaRPr lang="ar-JO" dirty="0" smtClean="0"/>
          </a:p>
          <a:p>
            <a:r>
              <a:rPr lang="ar-SA" dirty="0" smtClean="0"/>
              <a:t>لتطبيق إسقاط الأحرف الإستهلالية، ضع المؤشر أولا في أي مكان في الفقرة التي ترغب بإظهار الأحرف الاستهلالية فيها. بعد ذلك أُنقر على تبويبة ادراج، ثم أُنقر على زر إسقاط الأحرف الإستهلالية واختر مسقطة (والتي تضعها في الفقرة) أو في الهامش (والذي يضعها بجانب النص).</a:t>
            </a:r>
            <a:endParaRPr lang="en-US" dirty="0" smtClean="0"/>
          </a:p>
          <a:p>
            <a:endParaRPr lang="ar-SA"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609600"/>
          </a:xfrm>
        </p:spPr>
        <p:txBody>
          <a:bodyPr>
            <a:normAutofit/>
          </a:bodyPr>
          <a:lstStyle/>
          <a:p>
            <a:r>
              <a:rPr lang="ar-JO" sz="2800" b="1" dirty="0" smtClean="0"/>
              <a:t>تطبيق الأنماط السريعة</a:t>
            </a:r>
            <a:endParaRPr lang="ar-SA" sz="2800" dirty="0"/>
          </a:p>
        </p:txBody>
      </p:sp>
      <p:sp>
        <p:nvSpPr>
          <p:cNvPr id="3" name="Subtitle 2"/>
          <p:cNvSpPr>
            <a:spLocks noGrp="1"/>
          </p:cNvSpPr>
          <p:nvPr>
            <p:ph type="subTitle" idx="1"/>
          </p:nvPr>
        </p:nvSpPr>
        <p:spPr>
          <a:xfrm>
            <a:off x="685800" y="914400"/>
            <a:ext cx="7772400" cy="5105400"/>
          </a:xfrm>
        </p:spPr>
        <p:txBody>
          <a:bodyPr>
            <a:normAutofit/>
          </a:bodyPr>
          <a:lstStyle/>
          <a:p>
            <a:r>
              <a:rPr lang="ar-SA" dirty="0" smtClean="0"/>
              <a:t>لننتقل في رحلتنا في معالج النصوص "وورد" إلى الأنماط. ويمكن أن يشمل النمط الخطوط والتنسيق والألوان والحدود والتظليل. </a:t>
            </a:r>
            <a:endParaRPr lang="en-US" dirty="0" smtClean="0"/>
          </a:p>
          <a:p>
            <a:endParaRPr lang="ar-JO" dirty="0" smtClean="0"/>
          </a:p>
          <a:p>
            <a:r>
              <a:rPr lang="ar-SA" dirty="0" smtClean="0"/>
              <a:t>وهناك جزءان للأنماط في معالج النصوص "وورد". الجزء الأول وهو معرض الأنماط السريعة. وهو مؤلف من الأنماط التي يمكنك رؤيتها في مجموعة الأنماط في تبويبة الصفحة الرئيسية. ويضع معالج النصوص "وورد" الأنماط الأكثر إستخداماً هنا من أجل الإستخدام السريع</a:t>
            </a:r>
            <a:endParaRPr lang="ar-SA"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533399"/>
          </a:xfrm>
        </p:spPr>
        <p:txBody>
          <a:bodyPr>
            <a:normAutofit/>
          </a:bodyPr>
          <a:lstStyle/>
          <a:p>
            <a:r>
              <a:rPr lang="ar-JO" sz="2800" b="1" dirty="0" smtClean="0"/>
              <a:t>محاذاة وضبط النص</a:t>
            </a:r>
            <a:endParaRPr lang="ar-SA" sz="2800" dirty="0"/>
          </a:p>
        </p:txBody>
      </p:sp>
      <p:sp>
        <p:nvSpPr>
          <p:cNvPr id="3" name="Subtitle 2"/>
          <p:cNvSpPr>
            <a:spLocks noGrp="1"/>
          </p:cNvSpPr>
          <p:nvPr>
            <p:ph type="subTitle" idx="1"/>
          </p:nvPr>
        </p:nvSpPr>
        <p:spPr>
          <a:xfrm>
            <a:off x="1219200" y="914400"/>
            <a:ext cx="7162800" cy="5105400"/>
          </a:xfrm>
        </p:spPr>
        <p:txBody>
          <a:bodyPr>
            <a:normAutofit/>
          </a:bodyPr>
          <a:lstStyle/>
          <a:p>
            <a:r>
              <a:rPr lang="ar-SA" dirty="0" smtClean="0"/>
              <a:t>التأثير الأخير الذي سنتعرف عليه هو المحاذاة والضبط. وستجد هذه الأزرار في مجموعة الفقرة في تبويبة الصفحة الرئيسية.</a:t>
            </a:r>
            <a:endParaRPr lang="ar-JO" dirty="0" smtClean="0"/>
          </a:p>
          <a:p>
            <a:endParaRPr lang="ar-JO" dirty="0" smtClean="0"/>
          </a:p>
          <a:p>
            <a:endParaRPr lang="ar-JO" dirty="0" smtClean="0"/>
          </a:p>
          <a:p>
            <a:r>
              <a:rPr lang="ar-SA" dirty="0" smtClean="0"/>
              <a:t>يشير كل نوع من المحاذاة إلى الهامش الذي يتجه النص له. ومن اليمين إلى اليسار، يمكنك أن ترى المحاذاة إلى اليمين والتوسيط والمحاذاة إلى اليسار والضبط (حيث يتوزع النص ليشغل السطر بالكامل). قم ببساطة بتحديد النص الذي ترغب بتطبيق المحاذاة عليه ثم أُنقر على الزر الملائم. لاحظ انه يجب اختيار نوع واحد من المحاذاة في جميع الأوقات. </a:t>
            </a:r>
            <a:endParaRPr lang="en-US" dirty="0" smtClean="0"/>
          </a:p>
          <a:p>
            <a:endParaRPr lang="ar-SA" dirty="0"/>
          </a:p>
        </p:txBody>
      </p:sp>
      <p:pic>
        <p:nvPicPr>
          <p:cNvPr id="4" name="Picture 3"/>
          <p:cNvPicPr/>
          <p:nvPr/>
        </p:nvPicPr>
        <p:blipFill>
          <a:blip r:embed="rId2" cstate="print"/>
          <a:srcRect/>
          <a:stretch>
            <a:fillRect/>
          </a:stretch>
        </p:blipFill>
        <p:spPr bwMode="auto">
          <a:xfrm>
            <a:off x="3276600" y="1905000"/>
            <a:ext cx="3069590" cy="609600"/>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761999"/>
          </a:xfrm>
        </p:spPr>
        <p:txBody>
          <a:bodyPr>
            <a:normAutofit/>
          </a:bodyPr>
          <a:lstStyle/>
          <a:p>
            <a:pPr algn="ctr"/>
            <a:r>
              <a:rPr lang="en-US" b="1" dirty="0" smtClean="0"/>
              <a:t> </a:t>
            </a:r>
            <a:r>
              <a:rPr lang="ar-SA" b="1" dirty="0" smtClean="0"/>
              <a:t>القسم 5: القيام بالمزيد من الأمور في النص</a:t>
            </a:r>
            <a:endParaRPr lang="ar-SA" dirty="0"/>
          </a:p>
        </p:txBody>
      </p:sp>
      <p:sp>
        <p:nvSpPr>
          <p:cNvPr id="3" name="Subtitle 2"/>
          <p:cNvSpPr>
            <a:spLocks noGrp="1"/>
          </p:cNvSpPr>
          <p:nvPr>
            <p:ph type="subTitle" idx="1"/>
          </p:nvPr>
        </p:nvSpPr>
        <p:spPr>
          <a:xfrm>
            <a:off x="1371600" y="1219200"/>
            <a:ext cx="7086600" cy="4800600"/>
          </a:xfrm>
        </p:spPr>
        <p:txBody>
          <a:bodyPr>
            <a:normAutofit lnSpcReduction="10000"/>
          </a:bodyPr>
          <a:lstStyle/>
          <a:p>
            <a:r>
              <a:rPr lang="ar-JO" dirty="0" smtClean="0"/>
              <a:t>سنتعلم في هذا القسم ما يلي:</a:t>
            </a:r>
            <a:endParaRPr lang="en-US" dirty="0" smtClean="0"/>
          </a:p>
          <a:p>
            <a:pPr lvl="0">
              <a:buFont typeface="Wingdings" pitchFamily="2" charset="2"/>
              <a:buChar char="Ø"/>
            </a:pPr>
            <a:r>
              <a:rPr lang="ar-JO" dirty="0" smtClean="0"/>
              <a:t>تغيير نوع الخط وحجمه ولونه وحالة الأحرف.</a:t>
            </a:r>
            <a:endParaRPr lang="en-US" dirty="0" smtClean="0"/>
          </a:p>
          <a:p>
            <a:pPr lvl="0">
              <a:buFont typeface="Wingdings" pitchFamily="2" charset="2"/>
              <a:buChar char="Ø"/>
            </a:pPr>
            <a:r>
              <a:rPr lang="ar-JO" dirty="0" smtClean="0"/>
              <a:t>تطبيق لون تمييز الخط والتسطير الخاص على النص.</a:t>
            </a:r>
            <a:endParaRPr lang="en-US" dirty="0" smtClean="0"/>
          </a:p>
          <a:p>
            <a:pPr lvl="0">
              <a:buFont typeface="Wingdings" pitchFamily="2" charset="2"/>
              <a:buChar char="Ø"/>
            </a:pPr>
            <a:r>
              <a:rPr lang="ar-JO" dirty="0" smtClean="0"/>
              <a:t>فتح واستخدام مربع حوار الخط.</a:t>
            </a:r>
            <a:endParaRPr lang="en-US" dirty="0" smtClean="0"/>
          </a:p>
          <a:p>
            <a:pPr lvl="0">
              <a:buFont typeface="Wingdings" pitchFamily="2" charset="2"/>
              <a:buChar char="Ø"/>
            </a:pPr>
            <a:r>
              <a:rPr lang="ar-JO" dirty="0" smtClean="0"/>
              <a:t>ضبط الخط الافتراضي.</a:t>
            </a:r>
            <a:endParaRPr lang="en-US" dirty="0" smtClean="0"/>
          </a:p>
          <a:p>
            <a:pPr lvl="0">
              <a:buFont typeface="Wingdings" pitchFamily="2" charset="2"/>
              <a:buChar char="Ø"/>
            </a:pPr>
            <a:r>
              <a:rPr lang="ar-JO" dirty="0" smtClean="0"/>
              <a:t>تضمين خطوط في المستند.</a:t>
            </a:r>
            <a:endParaRPr lang="en-US" dirty="0" smtClean="0"/>
          </a:p>
          <a:p>
            <a:pPr lvl="0">
              <a:buFont typeface="Wingdings" pitchFamily="2" charset="2"/>
              <a:buChar char="Ø"/>
            </a:pPr>
            <a:r>
              <a:rPr lang="ar-JO" dirty="0" smtClean="0"/>
              <a:t>استخدام وضبط ونقل وإزالة التبويبات. </a:t>
            </a:r>
            <a:endParaRPr lang="en-US" dirty="0" smtClean="0"/>
          </a:p>
          <a:p>
            <a:pPr lvl="0">
              <a:buFont typeface="Wingdings" pitchFamily="2" charset="2"/>
              <a:buChar char="Ø"/>
            </a:pPr>
            <a:r>
              <a:rPr lang="ar-JO" dirty="0" smtClean="0"/>
              <a:t>تحديد مسافة بادئة للنص باستخدام المسطرة وتبويبه الصفحة   </a:t>
            </a:r>
          </a:p>
          <a:p>
            <a:pPr lvl="0"/>
            <a:r>
              <a:rPr lang="ar-JO" dirty="0" smtClean="0"/>
              <a:t>  الرئيسية.</a:t>
            </a:r>
            <a:endParaRPr lang="en-US" dirty="0" smtClean="0"/>
          </a:p>
          <a:p>
            <a:pPr lvl="0">
              <a:buFont typeface="Wingdings" pitchFamily="2" charset="2"/>
              <a:buChar char="Ø"/>
            </a:pPr>
            <a:r>
              <a:rPr lang="ar-JO" dirty="0" smtClean="0"/>
              <a:t>تغيير التباعد في الفقرة.</a:t>
            </a:r>
            <a:endParaRPr lang="en-US" dirty="0" smtClean="0"/>
          </a:p>
          <a:p>
            <a:pPr>
              <a:buFont typeface="Wingdings" pitchFamily="2" charset="2"/>
              <a:buChar char="Ø"/>
            </a:pPr>
            <a:r>
              <a:rPr lang="ar-JO" dirty="0" smtClean="0"/>
              <a:t>إضافة حدود وتظليل إلى النص</a:t>
            </a:r>
            <a:endParaRPr lang="ar-SA"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601"/>
          </a:xfrm>
        </p:spPr>
        <p:txBody>
          <a:bodyPr>
            <a:noAutofit/>
          </a:bodyPr>
          <a:lstStyle/>
          <a:p>
            <a:r>
              <a:rPr lang="ar-JO" sz="2800" b="1" dirty="0" smtClean="0"/>
              <a:t>حذف النص </a:t>
            </a:r>
            <a:endParaRPr lang="ar-SA" sz="2800" dirty="0"/>
          </a:p>
        </p:txBody>
      </p:sp>
      <p:sp>
        <p:nvSpPr>
          <p:cNvPr id="3" name="Subtitle 2"/>
          <p:cNvSpPr>
            <a:spLocks noGrp="1"/>
          </p:cNvSpPr>
          <p:nvPr>
            <p:ph type="subTitle" idx="1"/>
          </p:nvPr>
        </p:nvSpPr>
        <p:spPr>
          <a:xfrm>
            <a:off x="1371600" y="1371600"/>
            <a:ext cx="6934200" cy="4724400"/>
          </a:xfrm>
        </p:spPr>
        <p:txBody>
          <a:bodyPr>
            <a:normAutofit/>
          </a:bodyPr>
          <a:lstStyle/>
          <a:p>
            <a:r>
              <a:rPr lang="ar-JO" dirty="0" smtClean="0"/>
              <a:t>هناك عدد من الطرق التي يمكنك من خلالها حذف نص. أكثر هذه الطرق شيوعا هو استخدام مفتاح </a:t>
            </a:r>
            <a:r>
              <a:rPr lang="en-US" dirty="0" smtClean="0"/>
              <a:t>Backspace </a:t>
            </a:r>
            <a:r>
              <a:rPr lang="ar-JO" dirty="0" smtClean="0"/>
              <a:t>لإزالة العناصر على يمين المؤشر أو استخدام مفتاح </a:t>
            </a:r>
            <a:r>
              <a:rPr lang="en-US" dirty="0" smtClean="0"/>
              <a:t>Delete </a:t>
            </a:r>
            <a:r>
              <a:rPr lang="ar-JO" dirty="0" smtClean="0"/>
              <a:t>لإزالة العناصر على يسار المؤشر.</a:t>
            </a:r>
            <a:endParaRPr lang="en-US" dirty="0" smtClean="0"/>
          </a:p>
          <a:p>
            <a:endParaRPr lang="ar-SA" dirty="0"/>
          </a:p>
        </p:txBody>
      </p:sp>
      <p:pic>
        <p:nvPicPr>
          <p:cNvPr id="4" name="صورة 123"/>
          <p:cNvPicPr/>
          <p:nvPr/>
        </p:nvPicPr>
        <p:blipFill>
          <a:blip r:embed="rId2" cstate="print"/>
          <a:srcRect/>
          <a:stretch>
            <a:fillRect/>
          </a:stretch>
        </p:blipFill>
        <p:spPr bwMode="auto">
          <a:xfrm>
            <a:off x="3352800" y="3810000"/>
            <a:ext cx="3847315" cy="15093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a:normAutofit fontScale="90000"/>
          </a:bodyPr>
          <a:lstStyle/>
          <a:p>
            <a:pPr algn="ctr"/>
            <a:r>
              <a:rPr lang="ar-SA" b="1" dirty="0" smtClean="0"/>
              <a:t/>
            </a:r>
            <a:br>
              <a:rPr lang="ar-SA" b="1" dirty="0" smtClean="0"/>
            </a:br>
            <a:r>
              <a:rPr lang="en-US" sz="3100" b="1" dirty="0" smtClean="0"/>
              <a:t> </a:t>
            </a:r>
            <a:r>
              <a:rPr lang="ar-JO" sz="3100" b="1" dirty="0" smtClean="0"/>
              <a:t>الدرس 5-1: الخطوط في تبويبة الصفحة الرئيسية</a:t>
            </a:r>
            <a:endParaRPr lang="ar-SA" sz="3100" dirty="0"/>
          </a:p>
        </p:txBody>
      </p:sp>
      <p:sp>
        <p:nvSpPr>
          <p:cNvPr id="3" name="Subtitle 2"/>
          <p:cNvSpPr>
            <a:spLocks noGrp="1"/>
          </p:cNvSpPr>
          <p:nvPr>
            <p:ph type="subTitle" idx="1"/>
          </p:nvPr>
        </p:nvSpPr>
        <p:spPr>
          <a:xfrm>
            <a:off x="685800" y="1143000"/>
            <a:ext cx="7772400" cy="4876800"/>
          </a:xfrm>
        </p:spPr>
        <p:txBody>
          <a:bodyPr>
            <a:normAutofit/>
          </a:bodyPr>
          <a:lstStyle/>
          <a:p>
            <a:r>
              <a:rPr lang="ar-JO" dirty="0" smtClean="0"/>
              <a:t>الخط عبارة عن مجموعة كاملة من الأحرف (مع حروف طباعة وأنماط) تستخدم لإنشاء نص في المستند. بعض أنواع الخطوط تكون جميع أحرفها كبيرة (اللغة الإنجليزية) وبعض الأنواع الأخرى تكون مكونة من الرموز. ويمكن تخصيص الخطوط كما تريد، فيمكنك تغيير حجمها ونوعها ولونها والتباعد فيها والتأثيرات. </a:t>
            </a:r>
            <a:endParaRPr lang="en-US" dirty="0" smtClean="0"/>
          </a:p>
          <a:p>
            <a:endParaRPr lang="ar-SA"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533400"/>
          </a:xfrm>
        </p:spPr>
        <p:txBody>
          <a:bodyPr>
            <a:normAutofit/>
          </a:bodyPr>
          <a:lstStyle/>
          <a:p>
            <a:r>
              <a:rPr lang="ar-JO" sz="2800" b="1" dirty="0" smtClean="0"/>
              <a:t>اختيار واجهة الخط </a:t>
            </a:r>
            <a:endParaRPr lang="ar-SA" sz="2800" dirty="0"/>
          </a:p>
        </p:txBody>
      </p:sp>
      <p:sp>
        <p:nvSpPr>
          <p:cNvPr id="3" name="Subtitle 2"/>
          <p:cNvSpPr>
            <a:spLocks noGrp="1"/>
          </p:cNvSpPr>
          <p:nvPr>
            <p:ph type="subTitle" idx="1"/>
          </p:nvPr>
        </p:nvSpPr>
        <p:spPr>
          <a:xfrm>
            <a:off x="685800" y="990600"/>
            <a:ext cx="7772400" cy="4953000"/>
          </a:xfrm>
        </p:spPr>
        <p:txBody>
          <a:bodyPr>
            <a:normAutofit/>
          </a:bodyPr>
          <a:lstStyle/>
          <a:p>
            <a:r>
              <a:rPr lang="ar-JO" dirty="0" smtClean="0"/>
              <a:t>لاختيار نوع الخط، قم أولا بتحديد الخط ثم قم بالكتابة أو قم بتحديد النص الذي قمت بكتابته ثم طبق الخط عليه. لاختيار خط ما، أُنقر على القائمة المنسدلة للخط وقم بتحديد الخط الذي تريده. أثناء تمريرك على الخطوط، سترى معاينة للخطوط على النص قبل تطبيقها </a:t>
            </a:r>
            <a:endParaRPr lang="en-US" dirty="0" smtClean="0"/>
          </a:p>
          <a:p>
            <a:endParaRPr lang="ar-SA"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601"/>
          </a:xfrm>
        </p:spPr>
        <p:txBody>
          <a:bodyPr>
            <a:normAutofit/>
          </a:bodyPr>
          <a:lstStyle/>
          <a:p>
            <a:r>
              <a:rPr lang="ar-JO" sz="2800" b="1" dirty="0" smtClean="0"/>
              <a:t>تغيير حجم الخط</a:t>
            </a:r>
            <a:endParaRPr lang="ar-SA" sz="2800" dirty="0"/>
          </a:p>
        </p:txBody>
      </p:sp>
      <p:sp>
        <p:nvSpPr>
          <p:cNvPr id="3" name="Subtitle 2"/>
          <p:cNvSpPr>
            <a:spLocks noGrp="1"/>
          </p:cNvSpPr>
          <p:nvPr>
            <p:ph type="subTitle" idx="1"/>
          </p:nvPr>
        </p:nvSpPr>
        <p:spPr>
          <a:xfrm>
            <a:off x="1295400" y="1295400"/>
            <a:ext cx="7010400" cy="4724400"/>
          </a:xfrm>
        </p:spPr>
        <p:txBody>
          <a:bodyPr>
            <a:normAutofit/>
          </a:bodyPr>
          <a:lstStyle/>
          <a:p>
            <a:r>
              <a:rPr lang="ar-JO" dirty="0" smtClean="0"/>
              <a:t>يمكنك تغيير حجم الخط بنفس الطريقة. قم بتحديد الحجم من القائمة أو كتابة الحجم في الصندوق. إذا اخترت استخدام القائمة، في الوقت الذي يكون فيه النص محددا، فسترى معاينة للحجم الذي تريده أثناء مرورك على الخطوط.</a:t>
            </a:r>
            <a:endParaRPr lang="en-US" dirty="0" smtClean="0"/>
          </a:p>
          <a:p>
            <a:endParaRPr lang="ar-SA" dirty="0"/>
          </a:p>
        </p:txBody>
      </p:sp>
      <p:pic>
        <p:nvPicPr>
          <p:cNvPr id="4" name="Picture 3"/>
          <p:cNvPicPr/>
          <p:nvPr/>
        </p:nvPicPr>
        <p:blipFill>
          <a:blip r:embed="rId2" cstate="print"/>
          <a:srcRect/>
          <a:stretch>
            <a:fillRect/>
          </a:stretch>
        </p:blipFill>
        <p:spPr bwMode="auto">
          <a:xfrm>
            <a:off x="2590800" y="3657600"/>
            <a:ext cx="4096732" cy="1771650"/>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09600"/>
          </a:xfrm>
        </p:spPr>
        <p:txBody>
          <a:bodyPr>
            <a:normAutofit/>
          </a:bodyPr>
          <a:lstStyle/>
          <a:p>
            <a:r>
              <a:rPr lang="ar-JO" sz="2800" b="1" dirty="0" smtClean="0"/>
              <a:t>تطبيق لون الخط</a:t>
            </a:r>
            <a:endParaRPr lang="ar-SA" sz="2800" dirty="0"/>
          </a:p>
        </p:txBody>
      </p:sp>
      <p:sp>
        <p:nvSpPr>
          <p:cNvPr id="3" name="Subtitle 2"/>
          <p:cNvSpPr>
            <a:spLocks noGrp="1"/>
          </p:cNvSpPr>
          <p:nvPr>
            <p:ph type="subTitle" idx="1"/>
          </p:nvPr>
        </p:nvSpPr>
        <p:spPr>
          <a:xfrm>
            <a:off x="685800" y="1066800"/>
            <a:ext cx="7772400" cy="4876800"/>
          </a:xfrm>
        </p:spPr>
        <p:txBody>
          <a:bodyPr>
            <a:normAutofit/>
          </a:bodyPr>
          <a:lstStyle/>
          <a:p>
            <a:r>
              <a:rPr lang="ar-JO" dirty="0" smtClean="0"/>
              <a:t>لتغيير لون الخط، قم بتحديد النص الذي ترغب بتغييره، وبعد ذلك، انتقي اللون من اللائحة. وسترى مرة أخرى معاينة للون الذي سيطبق على النص قبل تغييره. وعندما ترى اللون الذي تريده، قم بالنقر عليه لتطبيقه. </a:t>
            </a:r>
            <a:endParaRPr lang="en-US" dirty="0" smtClean="0"/>
          </a:p>
          <a:p>
            <a:endParaRPr lang="ar-SA" dirty="0"/>
          </a:p>
        </p:txBody>
      </p:sp>
      <p:pic>
        <p:nvPicPr>
          <p:cNvPr id="4" name="Picture 3"/>
          <p:cNvPicPr/>
          <p:nvPr/>
        </p:nvPicPr>
        <p:blipFill>
          <a:blip r:embed="rId2" cstate="print"/>
          <a:srcRect/>
          <a:stretch>
            <a:fillRect/>
          </a:stretch>
        </p:blipFill>
        <p:spPr bwMode="auto">
          <a:xfrm>
            <a:off x="2362200" y="3276600"/>
            <a:ext cx="4215130" cy="1828800"/>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533400"/>
          </a:xfrm>
        </p:spPr>
        <p:txBody>
          <a:bodyPr>
            <a:normAutofit/>
          </a:bodyPr>
          <a:lstStyle/>
          <a:p>
            <a:r>
              <a:rPr lang="ar-JO" sz="2800" b="1" dirty="0" smtClean="0"/>
              <a:t>تطبيق لون تمييز النص</a:t>
            </a:r>
            <a:endParaRPr lang="ar-SA" sz="28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إضافة إلى ألوان الخط الرئيسية، يمكنك أيضا تطبيق لون التمييز على النص. قم بتحديد النص الذي ترغب بتمييزه وأُنقر على لون من مجموعة الخط في تبويبة الصفحة الرئيسية. </a:t>
            </a:r>
            <a:endParaRPr lang="en-US" dirty="0" smtClean="0"/>
          </a:p>
          <a:p>
            <a:endParaRPr lang="ar-SA" dirty="0"/>
          </a:p>
        </p:txBody>
      </p:sp>
      <p:pic>
        <p:nvPicPr>
          <p:cNvPr id="4" name="Picture 3"/>
          <p:cNvPicPr/>
          <p:nvPr/>
        </p:nvPicPr>
        <p:blipFill>
          <a:blip r:embed="rId2" cstate="print"/>
          <a:srcRect/>
          <a:stretch>
            <a:fillRect/>
          </a:stretch>
        </p:blipFill>
        <p:spPr bwMode="auto">
          <a:xfrm>
            <a:off x="2971800" y="2743200"/>
            <a:ext cx="3335020" cy="1774190"/>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708025"/>
          </a:xfrm>
        </p:spPr>
        <p:txBody>
          <a:bodyPr>
            <a:normAutofit/>
          </a:bodyPr>
          <a:lstStyle/>
          <a:p>
            <a:r>
              <a:rPr lang="ar-JO" sz="2800" b="1" dirty="0" smtClean="0"/>
              <a:t>تطبيق التسطير المتقدم</a:t>
            </a:r>
            <a:endParaRPr lang="ar-SA" sz="2800" dirty="0"/>
          </a:p>
        </p:txBody>
      </p:sp>
      <p:sp>
        <p:nvSpPr>
          <p:cNvPr id="3" name="Subtitle 2"/>
          <p:cNvSpPr>
            <a:spLocks noGrp="1"/>
          </p:cNvSpPr>
          <p:nvPr>
            <p:ph type="subTitle" idx="1"/>
          </p:nvPr>
        </p:nvSpPr>
        <p:spPr>
          <a:xfrm>
            <a:off x="1219200" y="1219200"/>
            <a:ext cx="7315200" cy="4800600"/>
          </a:xfrm>
        </p:spPr>
        <p:txBody>
          <a:bodyPr>
            <a:normAutofit/>
          </a:bodyPr>
          <a:lstStyle/>
          <a:p>
            <a:r>
              <a:rPr lang="ar-JO" dirty="0" smtClean="0"/>
              <a:t>في القسم الأول، تعلمنا كيفية تطبيق التسطير الأساسي. إذا قمت بالنقر على سهم الإسدال بجانب أمر التسطير، فسترى قائمة بأنماط التسطير. </a:t>
            </a:r>
            <a:endParaRPr lang="en-US" dirty="0" smtClean="0"/>
          </a:p>
          <a:p>
            <a:endParaRPr lang="ar-SA" dirty="0"/>
          </a:p>
        </p:txBody>
      </p:sp>
      <p:pic>
        <p:nvPicPr>
          <p:cNvPr id="4" name="Picture 3"/>
          <p:cNvPicPr/>
          <p:nvPr/>
        </p:nvPicPr>
        <p:blipFill>
          <a:blip r:embed="rId2" cstate="print"/>
          <a:srcRect/>
          <a:stretch>
            <a:fillRect/>
          </a:stretch>
        </p:blipFill>
        <p:spPr bwMode="auto">
          <a:xfrm>
            <a:off x="2209800" y="2819400"/>
            <a:ext cx="4943475" cy="2284896"/>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609599"/>
          </a:xfrm>
        </p:spPr>
        <p:txBody>
          <a:bodyPr>
            <a:normAutofit/>
          </a:bodyPr>
          <a:lstStyle/>
          <a:p>
            <a:r>
              <a:rPr lang="ar-JO" sz="2800" b="1" dirty="0" smtClean="0"/>
              <a:t>تغيير حالة الأحرف (باللغة الإنجليزية)</a:t>
            </a:r>
            <a:endParaRPr lang="ar-SA" sz="2800" dirty="0"/>
          </a:p>
        </p:txBody>
      </p:sp>
      <p:sp>
        <p:nvSpPr>
          <p:cNvPr id="3" name="Subtitle 2"/>
          <p:cNvSpPr>
            <a:spLocks noGrp="1"/>
          </p:cNvSpPr>
          <p:nvPr>
            <p:ph type="subTitle" idx="1"/>
          </p:nvPr>
        </p:nvSpPr>
        <p:spPr>
          <a:xfrm>
            <a:off x="685800" y="1295400"/>
            <a:ext cx="7772400" cy="4724400"/>
          </a:xfrm>
        </p:spPr>
        <p:txBody>
          <a:bodyPr>
            <a:normAutofit/>
          </a:bodyPr>
          <a:lstStyle/>
          <a:p>
            <a:r>
              <a:rPr lang="ar-JO" dirty="0" smtClean="0"/>
              <a:t>هناك طريقة سريعة لتغيير حالة الخط. أولا، قم بتحديد النص الذي تريد تغييره، ثم أُنقر على زر حالة الأحرف في تبويبة الصفحة الرئيسية واختر الحالة التي تريدها.</a:t>
            </a:r>
            <a:endParaRPr lang="en-US" dirty="0" smtClean="0"/>
          </a:p>
          <a:p>
            <a:endParaRPr lang="ar-SA" dirty="0"/>
          </a:p>
        </p:txBody>
      </p:sp>
      <p:pic>
        <p:nvPicPr>
          <p:cNvPr id="4" name="Picture 3"/>
          <p:cNvPicPr/>
          <p:nvPr/>
        </p:nvPicPr>
        <p:blipFill>
          <a:blip r:embed="rId2" cstate="print"/>
          <a:srcRect/>
          <a:stretch>
            <a:fillRect/>
          </a:stretch>
        </p:blipFill>
        <p:spPr bwMode="auto">
          <a:xfrm>
            <a:off x="2667000" y="3276600"/>
            <a:ext cx="4105275" cy="1114425"/>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533401"/>
          </a:xfrm>
        </p:spPr>
        <p:txBody>
          <a:bodyPr>
            <a:normAutofit/>
          </a:bodyPr>
          <a:lstStyle/>
          <a:p>
            <a:r>
              <a:rPr lang="ar-SA" sz="2800" b="1" dirty="0" smtClean="0"/>
              <a:t>تطبيق تأثيرات النص</a:t>
            </a:r>
            <a:endParaRPr lang="ar-SA" sz="2800" dirty="0"/>
          </a:p>
        </p:txBody>
      </p:sp>
      <p:sp>
        <p:nvSpPr>
          <p:cNvPr id="3" name="Subtitle 2"/>
          <p:cNvSpPr>
            <a:spLocks noGrp="1"/>
          </p:cNvSpPr>
          <p:nvPr>
            <p:ph type="subTitle" idx="1"/>
          </p:nvPr>
        </p:nvSpPr>
        <p:spPr>
          <a:xfrm>
            <a:off x="1371600" y="914400"/>
            <a:ext cx="7086600" cy="5105400"/>
          </a:xfrm>
        </p:spPr>
        <p:txBody>
          <a:bodyPr>
            <a:normAutofit/>
          </a:bodyPr>
          <a:lstStyle/>
          <a:p>
            <a:r>
              <a:rPr lang="ar-JO" dirty="0" smtClean="0"/>
              <a:t>يقوم وورد 2010 بتقديم أمر جديد في مجموعة الخط: تأثيرات النص. يوجد هنا عدد من التأثيرات المعدة مسبقا للاختيار من بينها.</a:t>
            </a:r>
            <a:endParaRPr lang="en-US" dirty="0" smtClean="0"/>
          </a:p>
          <a:p>
            <a:r>
              <a:rPr lang="ar-JO" dirty="0" smtClean="0"/>
              <a:t>لتظليل جزء من النص أُنقر على أمر تأثيرات النص ثم حدد أحد الخيارات التالية:</a:t>
            </a:r>
            <a:endParaRPr lang="en-US" dirty="0" smtClean="0"/>
          </a:p>
          <a:p>
            <a:endParaRPr lang="ar-SA" dirty="0"/>
          </a:p>
        </p:txBody>
      </p:sp>
      <p:pic>
        <p:nvPicPr>
          <p:cNvPr id="4" name="صورة 26"/>
          <p:cNvPicPr/>
          <p:nvPr/>
        </p:nvPicPr>
        <p:blipFill>
          <a:blip r:embed="rId2" cstate="print"/>
          <a:srcRect/>
          <a:stretch>
            <a:fillRect/>
          </a:stretch>
        </p:blipFill>
        <p:spPr bwMode="auto">
          <a:xfrm>
            <a:off x="1628775" y="3124200"/>
            <a:ext cx="5991226" cy="2590800"/>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685799"/>
          </a:xfrm>
        </p:spPr>
        <p:txBody>
          <a:bodyPr>
            <a:normAutofit/>
          </a:bodyPr>
          <a:lstStyle/>
          <a:p>
            <a:pPr algn="ctr"/>
            <a:r>
              <a:rPr lang="en-US" sz="3200" b="1" dirty="0" smtClean="0"/>
              <a:t> </a:t>
            </a:r>
            <a:r>
              <a:rPr lang="ar-JO" sz="3200" b="1" dirty="0" smtClean="0"/>
              <a:t>الدرس 5-2 مربع حوار الخط</a:t>
            </a:r>
            <a:endParaRPr lang="ar-SA" sz="3200" dirty="0"/>
          </a:p>
        </p:txBody>
      </p:sp>
      <p:sp>
        <p:nvSpPr>
          <p:cNvPr id="3" name="Subtitle 2"/>
          <p:cNvSpPr>
            <a:spLocks noGrp="1"/>
          </p:cNvSpPr>
          <p:nvPr>
            <p:ph type="subTitle" idx="1"/>
          </p:nvPr>
        </p:nvSpPr>
        <p:spPr>
          <a:xfrm>
            <a:off x="685800" y="990600"/>
            <a:ext cx="7772400" cy="5029200"/>
          </a:xfrm>
        </p:spPr>
        <p:txBody>
          <a:bodyPr>
            <a:normAutofit/>
          </a:bodyPr>
          <a:lstStyle/>
          <a:p>
            <a:r>
              <a:rPr lang="ar-JO" dirty="0" smtClean="0"/>
              <a:t>في الدرس السابق تعلمنا عن استخدام مجموعة الخط وشريط الأدوات المصغر لتطبيق نوع الخط والحجم واللون والمزيد من ذلك. في هذا الدرس سنتعلم كيفية استخدام مربع حوار الخط لتنفيذ كل ذلك التنسيق مرة واحدة.</a:t>
            </a:r>
            <a:endParaRPr lang="en-US" dirty="0" smtClean="0"/>
          </a:p>
          <a:p>
            <a:endParaRPr lang="ar-SA"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533399"/>
          </a:xfrm>
        </p:spPr>
        <p:txBody>
          <a:bodyPr>
            <a:normAutofit/>
          </a:bodyPr>
          <a:lstStyle/>
          <a:p>
            <a:r>
              <a:rPr lang="ar-JO" sz="2800" b="1" dirty="0" smtClean="0"/>
              <a:t>فتح مربع حوار الخط</a:t>
            </a:r>
            <a:endParaRPr lang="ar-SA" sz="2800" dirty="0"/>
          </a:p>
        </p:txBody>
      </p:sp>
      <p:sp>
        <p:nvSpPr>
          <p:cNvPr id="3" name="Subtitle 2"/>
          <p:cNvSpPr>
            <a:spLocks noGrp="1"/>
          </p:cNvSpPr>
          <p:nvPr>
            <p:ph type="subTitle" idx="1"/>
          </p:nvPr>
        </p:nvSpPr>
        <p:spPr>
          <a:xfrm>
            <a:off x="685800" y="914400"/>
            <a:ext cx="7772400" cy="914400"/>
          </a:xfrm>
        </p:spPr>
        <p:txBody>
          <a:bodyPr/>
          <a:lstStyle/>
          <a:p>
            <a:r>
              <a:rPr lang="ar-JO" dirty="0" smtClean="0"/>
              <a:t>لفتح مربع حوار الخط أُنقر على زر الخيار في أسفل الزاوية اليمنى من مجموعة الخط في علامة تبويب الصفحة الرئيسية.</a:t>
            </a:r>
            <a:endParaRPr lang="en-US" dirty="0" smtClean="0"/>
          </a:p>
          <a:p>
            <a:endParaRPr lang="ar-SA" dirty="0"/>
          </a:p>
        </p:txBody>
      </p:sp>
      <p:pic>
        <p:nvPicPr>
          <p:cNvPr id="4" name="صورة 27"/>
          <p:cNvPicPr/>
          <p:nvPr/>
        </p:nvPicPr>
        <p:blipFill>
          <a:blip r:embed="rId2" cstate="print"/>
          <a:srcRect/>
          <a:stretch>
            <a:fillRect/>
          </a:stretch>
        </p:blipFill>
        <p:spPr bwMode="auto">
          <a:xfrm>
            <a:off x="1066800" y="1905000"/>
            <a:ext cx="3478011" cy="672029"/>
          </a:xfrm>
          <a:prstGeom prst="rect">
            <a:avLst/>
          </a:prstGeom>
          <a:noFill/>
          <a:ln w="9525">
            <a:noFill/>
            <a:miter lim="800000"/>
            <a:headEnd/>
            <a:tailEnd/>
          </a:ln>
        </p:spPr>
      </p:pic>
      <p:sp>
        <p:nvSpPr>
          <p:cNvPr id="5" name="Title 1"/>
          <p:cNvSpPr txBox="1">
            <a:spLocks/>
          </p:cNvSpPr>
          <p:nvPr/>
        </p:nvSpPr>
        <p:spPr>
          <a:xfrm>
            <a:off x="685800" y="2514600"/>
            <a:ext cx="7772400" cy="609601"/>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إستخدام علامة تبويب الخط</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685800" y="3124200"/>
            <a:ext cx="7772400" cy="1199704"/>
          </a:xfrm>
          <a:prstGeom prst="rect">
            <a:avLst/>
          </a:prstGeom>
        </p:spPr>
        <p:txBody>
          <a:bodyPr vert="horz" lIns="45720" rIns="45720">
            <a:normAutofit fontScale="92500"/>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يمكنك استخدام القوائم المختلفة لضبط نوع الخط والنمط والحجم واللون والتأثير. ويمكنك أيضا اختيار أسلوب التسطير واللون وتطبيق تأثيرات النص</a:t>
            </a: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8" name="صورة 28"/>
          <p:cNvPicPr/>
          <p:nvPr/>
        </p:nvPicPr>
        <p:blipFill>
          <a:blip r:embed="rId3" cstate="print"/>
          <a:srcRect/>
          <a:stretch>
            <a:fillRect/>
          </a:stretch>
        </p:blipFill>
        <p:spPr bwMode="auto">
          <a:xfrm>
            <a:off x="3276600" y="3962400"/>
            <a:ext cx="5321145" cy="21336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31825"/>
          </a:xfrm>
        </p:spPr>
        <p:txBody>
          <a:bodyPr>
            <a:normAutofit/>
          </a:bodyPr>
          <a:lstStyle/>
          <a:p>
            <a:r>
              <a:rPr lang="ar-JO" sz="2800" dirty="0" smtClean="0"/>
              <a:t>أساسيات تحديد النص</a:t>
            </a:r>
            <a:endParaRPr lang="ar-SA" sz="2800" dirty="0"/>
          </a:p>
        </p:txBody>
      </p:sp>
      <p:sp>
        <p:nvSpPr>
          <p:cNvPr id="3" name="Subtitle 2"/>
          <p:cNvSpPr>
            <a:spLocks noGrp="1"/>
          </p:cNvSpPr>
          <p:nvPr>
            <p:ph type="subTitle" idx="1"/>
          </p:nvPr>
        </p:nvSpPr>
        <p:spPr>
          <a:xfrm>
            <a:off x="1371600" y="1143000"/>
            <a:ext cx="6934200" cy="4953000"/>
          </a:xfrm>
        </p:spPr>
        <p:txBody>
          <a:bodyPr>
            <a:normAutofit/>
          </a:bodyPr>
          <a:lstStyle/>
          <a:p>
            <a:r>
              <a:rPr lang="ar-JO" dirty="0" smtClean="0"/>
              <a:t>يعني تحديد النص ببساطة تظليل أو تعريف النص. ويعتبر استخدام الماوس أكثر الطرق شيوعا في تحديد النص. أولا، ضع الماوس على احد نهايتي الجزء المطلوب من النص الذي تريد تحديده. ثم تابع الضغط على الزر الأيسر للماوس وقم بالسحب فوق النص المطلوب تحديده. </a:t>
            </a:r>
            <a:endParaRPr lang="en-US" dirty="0" smtClean="0"/>
          </a:p>
          <a:p>
            <a:r>
              <a:rPr lang="ar-JO" dirty="0" smtClean="0"/>
              <a:t>وعند الانتهاء من هذه الخطوات، سيظهر النص مظللا بلون ازرق هكذا:</a:t>
            </a:r>
            <a:endParaRPr lang="ar-SA" dirty="0"/>
          </a:p>
        </p:txBody>
      </p:sp>
      <p:pic>
        <p:nvPicPr>
          <p:cNvPr id="4" name="صورة 122"/>
          <p:cNvPicPr/>
          <p:nvPr/>
        </p:nvPicPr>
        <p:blipFill>
          <a:blip r:embed="rId2" cstate="print"/>
          <a:srcRect/>
          <a:stretch>
            <a:fillRect/>
          </a:stretch>
        </p:blipFill>
        <p:spPr bwMode="auto">
          <a:xfrm>
            <a:off x="2971800" y="4267200"/>
            <a:ext cx="3684109" cy="12118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0"/>
          </a:xfrm>
        </p:spPr>
        <p:txBody>
          <a:bodyPr>
            <a:normAutofit/>
          </a:bodyPr>
          <a:lstStyle/>
          <a:p>
            <a:r>
              <a:rPr lang="ar-JO" sz="2800" b="1" dirty="0" smtClean="0"/>
              <a:t>استخدام علامة تبويب الخيارات المتقدمة</a:t>
            </a:r>
            <a:endParaRPr lang="ar-SA" sz="2800" dirty="0"/>
          </a:p>
        </p:txBody>
      </p:sp>
      <p:sp>
        <p:nvSpPr>
          <p:cNvPr id="3" name="Subtitle 2"/>
          <p:cNvSpPr>
            <a:spLocks noGrp="1"/>
          </p:cNvSpPr>
          <p:nvPr>
            <p:ph type="subTitle" idx="1"/>
          </p:nvPr>
        </p:nvSpPr>
        <p:spPr>
          <a:xfrm>
            <a:off x="685800" y="838200"/>
            <a:ext cx="7772400" cy="5181600"/>
          </a:xfrm>
        </p:spPr>
        <p:txBody>
          <a:bodyPr>
            <a:normAutofit/>
          </a:bodyPr>
          <a:lstStyle/>
          <a:p>
            <a:r>
              <a:rPr lang="ar-JO" dirty="0" smtClean="0"/>
              <a:t>علامة التبويب الأخرى في مربع حوار الخط هو علامة تبويب الخيارات المتقدمة:</a:t>
            </a:r>
            <a:endParaRPr lang="en-US" dirty="0" smtClean="0"/>
          </a:p>
          <a:p>
            <a:endParaRPr lang="ar-SA" dirty="0"/>
          </a:p>
        </p:txBody>
      </p:sp>
      <p:pic>
        <p:nvPicPr>
          <p:cNvPr id="4" name="صورة 29"/>
          <p:cNvPicPr/>
          <p:nvPr/>
        </p:nvPicPr>
        <p:blipFill>
          <a:blip r:embed="rId2" cstate="print"/>
          <a:srcRect/>
          <a:stretch>
            <a:fillRect/>
          </a:stretch>
        </p:blipFill>
        <p:spPr bwMode="auto">
          <a:xfrm>
            <a:off x="2590800" y="2362200"/>
            <a:ext cx="4953000" cy="3124200"/>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0"/>
          </a:xfrm>
        </p:spPr>
        <p:txBody>
          <a:bodyPr>
            <a:normAutofit/>
          </a:bodyPr>
          <a:lstStyle/>
          <a:p>
            <a:r>
              <a:rPr lang="ar-JO" sz="2800" b="1" dirty="0" smtClean="0"/>
              <a:t>تحديد الخط الافتراضي الخاص بك</a:t>
            </a:r>
            <a:endParaRPr lang="ar-SA" sz="2800" dirty="0"/>
          </a:p>
        </p:txBody>
      </p:sp>
      <p:sp>
        <p:nvSpPr>
          <p:cNvPr id="3" name="Subtitle 2"/>
          <p:cNvSpPr>
            <a:spLocks noGrp="1"/>
          </p:cNvSpPr>
          <p:nvPr>
            <p:ph type="subTitle" idx="1"/>
          </p:nvPr>
        </p:nvSpPr>
        <p:spPr>
          <a:xfrm>
            <a:off x="685800" y="914400"/>
            <a:ext cx="7772400" cy="5029200"/>
          </a:xfrm>
        </p:spPr>
        <p:txBody>
          <a:bodyPr>
            <a:normAutofit/>
          </a:bodyPr>
          <a:lstStyle/>
          <a:p>
            <a:r>
              <a:rPr lang="ar-JO" dirty="0" smtClean="0"/>
              <a:t>إذا كنت تجد نفسك دوما تضبط الخط على نوع محدد ونمط وحجم </a:t>
            </a:r>
            <a:r>
              <a:rPr lang="ar-JO" dirty="0" err="1" smtClean="0"/>
              <a:t>و</a:t>
            </a:r>
            <a:r>
              <a:rPr lang="ar-JO" dirty="0" smtClean="0"/>
              <a:t> أو لون يمكنك أن تختار الإعدادات الافتراضية بالنقر على الأمر الافتراضي في الزاوية اليسرى السفلى في مربع حوار الخط. يكون لديك الخيار في جعل هذه تغييرات خط افتراضية للمستند الحالي أو كافة المستندات المقبلة التي تستخدم النموذج العادي.</a:t>
            </a:r>
            <a:endParaRPr lang="en-US" dirty="0" smtClean="0"/>
          </a:p>
          <a:p>
            <a:r>
              <a:rPr lang="ar-JO" dirty="0" smtClean="0"/>
              <a:t>عند النقر على زر الأوامر الافتراضي سيتم إعلامك بالتغير الحاصل:</a:t>
            </a:r>
            <a:endParaRPr lang="ar-SA" dirty="0"/>
          </a:p>
        </p:txBody>
      </p:sp>
      <p:pic>
        <p:nvPicPr>
          <p:cNvPr id="4" name="صورة 31"/>
          <p:cNvPicPr/>
          <p:nvPr/>
        </p:nvPicPr>
        <p:blipFill>
          <a:blip r:embed="rId2" cstate="print"/>
          <a:srcRect/>
          <a:stretch>
            <a:fillRect/>
          </a:stretch>
        </p:blipFill>
        <p:spPr bwMode="auto">
          <a:xfrm>
            <a:off x="2362200" y="3962400"/>
            <a:ext cx="4530916" cy="137160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1"/>
          </a:xfrm>
        </p:spPr>
        <p:txBody>
          <a:bodyPr>
            <a:normAutofit/>
          </a:bodyPr>
          <a:lstStyle/>
          <a:p>
            <a:r>
              <a:rPr lang="ar-JO" sz="2800" b="1" dirty="0" smtClean="0"/>
              <a:t>الخطوط المتضمنة</a:t>
            </a:r>
            <a:endParaRPr lang="ar-SA" sz="2800" dirty="0"/>
          </a:p>
        </p:txBody>
      </p:sp>
      <p:sp>
        <p:nvSpPr>
          <p:cNvPr id="3" name="Subtitle 2"/>
          <p:cNvSpPr>
            <a:spLocks noGrp="1"/>
          </p:cNvSpPr>
          <p:nvPr>
            <p:ph type="subTitle" idx="1"/>
          </p:nvPr>
        </p:nvSpPr>
        <p:spPr>
          <a:xfrm>
            <a:off x="685800" y="914400"/>
            <a:ext cx="7772400" cy="5105400"/>
          </a:xfrm>
        </p:spPr>
        <p:txBody>
          <a:bodyPr>
            <a:normAutofit/>
          </a:bodyPr>
          <a:lstStyle/>
          <a:p>
            <a:r>
              <a:rPr lang="ar-JO" dirty="0" smtClean="0"/>
              <a:t>إذا كنت سترسل المستندات إلى الأشخاص الذين يستخدمون الإصدارات القديمة من وورد قد لا يملكون ذات الخطوط المثبتة على أجهزة الكمبيوتر الخاصة بهم. ولتكون آمنه يجب التأكد من حفظ الخطوط مع المستند. </a:t>
            </a:r>
            <a:endParaRPr lang="en-US" dirty="0" smtClean="0"/>
          </a:p>
          <a:p>
            <a:r>
              <a:rPr lang="ar-JO" dirty="0" smtClean="0"/>
              <a:t>لحماية الخطوط في المستند أُنقر ملف – خيارات - حفظ ثم تحقق من مربع الاختيار لحماية الخطوط :</a:t>
            </a:r>
            <a:endParaRPr lang="en-US" dirty="0" smtClean="0"/>
          </a:p>
          <a:p>
            <a:endParaRPr lang="ar-SA" dirty="0"/>
          </a:p>
        </p:txBody>
      </p:sp>
      <p:pic>
        <p:nvPicPr>
          <p:cNvPr id="4" name="صورة 32"/>
          <p:cNvPicPr/>
          <p:nvPr/>
        </p:nvPicPr>
        <p:blipFill>
          <a:blip r:embed="rId2" cstate="print"/>
          <a:srcRect/>
          <a:stretch>
            <a:fillRect/>
          </a:stretch>
        </p:blipFill>
        <p:spPr bwMode="auto">
          <a:xfrm>
            <a:off x="2057400" y="3505200"/>
            <a:ext cx="5181600" cy="2476959"/>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85799"/>
          </a:xfrm>
        </p:spPr>
        <p:txBody>
          <a:bodyPr>
            <a:normAutofit/>
          </a:bodyPr>
          <a:lstStyle/>
          <a:p>
            <a:pPr algn="ctr"/>
            <a:r>
              <a:rPr lang="en-US" sz="3200" b="1" dirty="0" smtClean="0"/>
              <a:t> </a:t>
            </a:r>
            <a:r>
              <a:rPr lang="ar-JO" sz="3200" b="1" dirty="0" smtClean="0"/>
              <a:t>الدرس 5-3: استخدام علامات التبويب</a:t>
            </a:r>
            <a:endParaRPr lang="ar-SA" sz="3200" dirty="0"/>
          </a:p>
        </p:txBody>
      </p:sp>
      <p:sp>
        <p:nvSpPr>
          <p:cNvPr id="3" name="Subtitle 2"/>
          <p:cNvSpPr>
            <a:spLocks noGrp="1"/>
          </p:cNvSpPr>
          <p:nvPr>
            <p:ph type="subTitle" idx="1"/>
          </p:nvPr>
        </p:nvSpPr>
        <p:spPr>
          <a:xfrm>
            <a:off x="685800" y="990600"/>
            <a:ext cx="7772400" cy="5029200"/>
          </a:xfrm>
        </p:spPr>
        <p:txBody>
          <a:bodyPr>
            <a:normAutofit/>
          </a:bodyPr>
          <a:lstStyle/>
          <a:p>
            <a:r>
              <a:rPr lang="ar-JO" dirty="0" smtClean="0"/>
              <a:t>في وقت سابق في هذا القسم، تحدثنا عن استخدام المحاذاة لموقع النص في الصفحة. وفي هذا القسم سنتحدث عن وضع النص بصورة أكثر دقة باستخدام علامات التبويب.</a:t>
            </a:r>
            <a:endParaRPr lang="en-US" dirty="0" smtClean="0"/>
          </a:p>
          <a:p>
            <a:endParaRPr lang="ar-SA"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4362"/>
          </a:xfrm>
        </p:spPr>
        <p:txBody>
          <a:bodyPr>
            <a:normAutofit/>
          </a:bodyPr>
          <a:lstStyle/>
          <a:p>
            <a:r>
              <a:rPr lang="ar-SA" sz="2800" b="1" dirty="0" smtClean="0"/>
              <a:t>أنواع علامات التبويب</a:t>
            </a:r>
            <a:endParaRPr lang="ar-SA" sz="2800" dirty="0"/>
          </a:p>
        </p:txBody>
      </p:sp>
      <p:sp>
        <p:nvSpPr>
          <p:cNvPr id="3" name="Subtitle 2"/>
          <p:cNvSpPr>
            <a:spLocks noGrp="1"/>
          </p:cNvSpPr>
          <p:nvPr>
            <p:ph type="subTitle" idx="1"/>
          </p:nvPr>
        </p:nvSpPr>
        <p:spPr>
          <a:xfrm>
            <a:off x="685800" y="762000"/>
            <a:ext cx="7772400" cy="5181600"/>
          </a:xfrm>
        </p:spPr>
        <p:txBody>
          <a:bodyPr>
            <a:normAutofit/>
          </a:bodyPr>
          <a:lstStyle/>
          <a:p>
            <a:r>
              <a:rPr lang="ar-JO" dirty="0" smtClean="0"/>
              <a:t>علامات التبويب عبارة عن أماكن محددة مسبقا في المستند ويمكنها مساعدتك في وضع النص بسرعة وتناسق في الموقع الذي تريده. وهناك خمسة أنواع من علامات التبويب:</a:t>
            </a:r>
            <a:endParaRPr lang="en-US" dirty="0" smtClean="0"/>
          </a:p>
          <a:p>
            <a:pPr>
              <a:buFont typeface="Wingdings" pitchFamily="2" charset="2"/>
              <a:buChar char="Ø"/>
            </a:pPr>
            <a:r>
              <a:rPr lang="ar-JO" dirty="0" smtClean="0"/>
              <a:t>علامة جدولة يسرى          </a:t>
            </a:r>
            <a:endParaRPr lang="en-US" dirty="0" smtClean="0"/>
          </a:p>
          <a:p>
            <a:pPr>
              <a:buFont typeface="Wingdings" pitchFamily="2" charset="2"/>
              <a:buChar char="Ø"/>
            </a:pPr>
            <a:r>
              <a:rPr lang="ar-JO" dirty="0" smtClean="0"/>
              <a:t>علامة جدولة يمنى           </a:t>
            </a:r>
            <a:endParaRPr lang="en-US" dirty="0" smtClean="0"/>
          </a:p>
          <a:p>
            <a:pPr>
              <a:buFont typeface="Wingdings" pitchFamily="2" charset="2"/>
              <a:buChar char="Ø"/>
            </a:pPr>
            <a:r>
              <a:rPr lang="ar-JO" dirty="0" smtClean="0"/>
              <a:t>علامة جدولة إلى الوسط     </a:t>
            </a:r>
            <a:endParaRPr lang="en-US" dirty="0" smtClean="0"/>
          </a:p>
          <a:p>
            <a:pPr>
              <a:buFont typeface="Wingdings" pitchFamily="2" charset="2"/>
              <a:buChar char="Ø"/>
            </a:pPr>
            <a:r>
              <a:rPr lang="ar-JO" dirty="0" smtClean="0"/>
              <a:t>علامة جدولة عشرية        </a:t>
            </a:r>
            <a:endParaRPr lang="en-US" dirty="0" smtClean="0"/>
          </a:p>
          <a:p>
            <a:pPr>
              <a:buFont typeface="Wingdings" pitchFamily="2" charset="2"/>
              <a:buChar char="Ø"/>
            </a:pPr>
            <a:r>
              <a:rPr lang="ar-JO" dirty="0" smtClean="0"/>
              <a:t>علامة جدولة ذات خط عمودي</a:t>
            </a:r>
            <a:endParaRPr lang="en-US" dirty="0" smtClean="0"/>
          </a:p>
          <a:p>
            <a:endParaRPr lang="ar-SA"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708025"/>
          </a:xfrm>
        </p:spPr>
        <p:txBody>
          <a:bodyPr>
            <a:normAutofit/>
          </a:bodyPr>
          <a:lstStyle/>
          <a:p>
            <a:r>
              <a:rPr lang="ar-SA" sz="2800" b="1" dirty="0" err="1" smtClean="0"/>
              <a:t>إستخدام</a:t>
            </a:r>
            <a:r>
              <a:rPr lang="ar-SA" sz="2800" b="1" dirty="0" smtClean="0"/>
              <a:t> علامات التبويب</a:t>
            </a:r>
            <a:endParaRPr lang="ar-SA" sz="2800" dirty="0"/>
          </a:p>
        </p:txBody>
      </p:sp>
      <p:sp>
        <p:nvSpPr>
          <p:cNvPr id="3" name="Subtitle 2"/>
          <p:cNvSpPr>
            <a:spLocks noGrp="1"/>
          </p:cNvSpPr>
          <p:nvPr>
            <p:ph type="subTitle" idx="1"/>
          </p:nvPr>
        </p:nvSpPr>
        <p:spPr>
          <a:xfrm>
            <a:off x="1447800" y="1066800"/>
            <a:ext cx="6858000" cy="4876800"/>
          </a:xfrm>
        </p:spPr>
        <p:txBody>
          <a:bodyPr>
            <a:normAutofit/>
          </a:bodyPr>
          <a:lstStyle/>
          <a:p>
            <a:r>
              <a:rPr lang="ar-JO" dirty="0" smtClean="0"/>
              <a:t>لاستخدام علامات التبويب، قم بالنقر على مفتاح </a:t>
            </a:r>
            <a:r>
              <a:rPr lang="en-US" dirty="0" smtClean="0"/>
              <a:t>Tab</a:t>
            </a:r>
            <a:r>
              <a:rPr lang="ar-JO" dirty="0" smtClean="0"/>
              <a:t> على لوحة المفاتيح. وسيقفز المؤشر إلى علامة التبويب التالية.(هذه الطريقة أسهل لمعرفة إذا تم تفعيل المسطرة. القيام بذلك بالنقر على عرض - المسطرة.)</a:t>
            </a:r>
            <a:endParaRPr lang="en-US" dirty="0" smtClean="0"/>
          </a:p>
          <a:p>
            <a:endParaRPr lang="ar-SA" dirty="0"/>
          </a:p>
        </p:txBody>
      </p:sp>
      <p:pic>
        <p:nvPicPr>
          <p:cNvPr id="4" name="صورة 33"/>
          <p:cNvPicPr/>
          <p:nvPr/>
        </p:nvPicPr>
        <p:blipFill>
          <a:blip r:embed="rId2" cstate="print"/>
          <a:srcRect/>
          <a:stretch>
            <a:fillRect/>
          </a:stretch>
        </p:blipFill>
        <p:spPr bwMode="auto">
          <a:xfrm>
            <a:off x="3581400" y="3429000"/>
            <a:ext cx="2009775" cy="2276475"/>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534362"/>
          </a:xfrm>
        </p:spPr>
        <p:txBody>
          <a:bodyPr>
            <a:normAutofit/>
          </a:bodyPr>
          <a:lstStyle/>
          <a:p>
            <a:r>
              <a:rPr lang="ar-SA" sz="2800" b="1" dirty="0" smtClean="0"/>
              <a:t>إعداد علامات التبويب</a:t>
            </a:r>
            <a:endParaRPr lang="ar-SA" dirty="0"/>
          </a:p>
        </p:txBody>
      </p:sp>
      <p:sp>
        <p:nvSpPr>
          <p:cNvPr id="3" name="Subtitle 2"/>
          <p:cNvSpPr>
            <a:spLocks noGrp="1"/>
          </p:cNvSpPr>
          <p:nvPr>
            <p:ph type="subTitle" idx="1"/>
          </p:nvPr>
        </p:nvSpPr>
        <p:spPr>
          <a:xfrm>
            <a:off x="685800" y="838200"/>
            <a:ext cx="7772400" cy="5181600"/>
          </a:xfrm>
        </p:spPr>
        <p:txBody>
          <a:bodyPr/>
          <a:lstStyle/>
          <a:p>
            <a:r>
              <a:rPr lang="ar-JO" dirty="0" smtClean="0"/>
              <a:t>لإعداد علامات التبويب، أُنقر علامة التبويب التي بجانب المسطرة لتحديد نوع التبويب الذي تريده.</a:t>
            </a:r>
            <a:endParaRPr lang="en-US" dirty="0" smtClean="0"/>
          </a:p>
          <a:p>
            <a:endParaRPr lang="ar-SA" dirty="0"/>
          </a:p>
        </p:txBody>
      </p:sp>
      <p:pic>
        <p:nvPicPr>
          <p:cNvPr id="4" name="صورة 34"/>
          <p:cNvPicPr/>
          <p:nvPr/>
        </p:nvPicPr>
        <p:blipFill>
          <a:blip r:embed="rId2" cstate="print"/>
          <a:srcRect/>
          <a:stretch>
            <a:fillRect/>
          </a:stretch>
        </p:blipFill>
        <p:spPr bwMode="auto">
          <a:xfrm>
            <a:off x="2590800" y="2362200"/>
            <a:ext cx="4333875" cy="1857375"/>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599"/>
          </a:xfrm>
        </p:spPr>
        <p:txBody>
          <a:bodyPr>
            <a:normAutofit/>
          </a:bodyPr>
          <a:lstStyle/>
          <a:p>
            <a:r>
              <a:rPr lang="ar-SA" sz="2800" b="1" dirty="0" smtClean="0"/>
              <a:t>نقل أو إزالة علامات التبويب </a:t>
            </a:r>
            <a:endParaRPr lang="ar-SA" dirty="0"/>
          </a:p>
        </p:txBody>
      </p:sp>
      <p:sp>
        <p:nvSpPr>
          <p:cNvPr id="3" name="Subtitle 2"/>
          <p:cNvSpPr>
            <a:spLocks noGrp="1"/>
          </p:cNvSpPr>
          <p:nvPr>
            <p:ph type="subTitle" idx="1"/>
          </p:nvPr>
        </p:nvSpPr>
        <p:spPr>
          <a:xfrm>
            <a:off x="685800" y="990600"/>
            <a:ext cx="7772400" cy="5029200"/>
          </a:xfrm>
        </p:spPr>
        <p:txBody>
          <a:bodyPr>
            <a:normAutofit/>
          </a:bodyPr>
          <a:lstStyle/>
          <a:p>
            <a:r>
              <a:rPr lang="ar-JO" dirty="0" smtClean="0"/>
              <a:t>يمكنك نقل علامة </a:t>
            </a:r>
            <a:r>
              <a:rPr lang="ar-JO" dirty="0" err="1" smtClean="0"/>
              <a:t>جدولية</a:t>
            </a:r>
            <a:r>
              <a:rPr lang="ar-JO" dirty="0" smtClean="0"/>
              <a:t> من خلال سحبها إلى موقع آخر هكذا:</a:t>
            </a:r>
            <a:endParaRPr lang="en-US" dirty="0" smtClean="0"/>
          </a:p>
          <a:p>
            <a:r>
              <a:rPr lang="ar-JO" dirty="0" smtClean="0"/>
              <a:t> </a:t>
            </a:r>
            <a:endParaRPr lang="en-US" dirty="0" smtClean="0"/>
          </a:p>
          <a:p>
            <a:r>
              <a:rPr lang="ar-JO" dirty="0" smtClean="0"/>
              <a:t> </a:t>
            </a:r>
            <a:endParaRPr lang="en-US" dirty="0" smtClean="0"/>
          </a:p>
          <a:p>
            <a:r>
              <a:rPr lang="ar-JO" dirty="0" smtClean="0"/>
              <a:t> </a:t>
            </a:r>
            <a:endParaRPr lang="en-US" dirty="0" smtClean="0"/>
          </a:p>
          <a:p>
            <a:r>
              <a:rPr lang="ar-JO" dirty="0" smtClean="0"/>
              <a:t>سيظهر السطر المنقط عندما تقوم بنقل علامة </a:t>
            </a:r>
            <a:r>
              <a:rPr lang="ar-JO" dirty="0" err="1" smtClean="0"/>
              <a:t>جدولية</a:t>
            </a:r>
            <a:r>
              <a:rPr lang="ar-JO" dirty="0" smtClean="0"/>
              <a:t> وهذا يساعدك في وضعها في المكان المناسب. لحذف علامة </a:t>
            </a:r>
            <a:r>
              <a:rPr lang="ar-JO" dirty="0" err="1" smtClean="0"/>
              <a:t>جدولية</a:t>
            </a:r>
            <a:r>
              <a:rPr lang="ar-JO" dirty="0" smtClean="0"/>
              <a:t>، قم بسحبها خارج المسطرة. </a:t>
            </a:r>
            <a:endParaRPr lang="en-US" dirty="0" smtClean="0"/>
          </a:p>
          <a:p>
            <a:endParaRPr lang="ar-SA" dirty="0"/>
          </a:p>
        </p:txBody>
      </p:sp>
      <p:pic>
        <p:nvPicPr>
          <p:cNvPr id="4" name="صورة 37"/>
          <p:cNvPicPr/>
          <p:nvPr/>
        </p:nvPicPr>
        <p:blipFill>
          <a:blip r:embed="rId2" cstate="print"/>
          <a:srcRect/>
          <a:stretch>
            <a:fillRect/>
          </a:stretch>
        </p:blipFill>
        <p:spPr bwMode="auto">
          <a:xfrm>
            <a:off x="2362200" y="1676400"/>
            <a:ext cx="4629150" cy="638175"/>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10562"/>
          </a:xfrm>
        </p:spPr>
        <p:txBody>
          <a:bodyPr>
            <a:normAutofit/>
          </a:bodyPr>
          <a:lstStyle/>
          <a:p>
            <a:pPr algn="ctr"/>
            <a:r>
              <a:rPr lang="en-US" sz="3200" b="1" dirty="0" smtClean="0"/>
              <a:t> </a:t>
            </a:r>
            <a:r>
              <a:rPr lang="ar-JO" sz="3200" b="1" dirty="0" smtClean="0"/>
              <a:t>الدرس 5-4: خيارات الفقرة</a:t>
            </a:r>
            <a:endParaRPr lang="ar-SA" sz="3200" dirty="0"/>
          </a:p>
        </p:txBody>
      </p:sp>
      <p:sp>
        <p:nvSpPr>
          <p:cNvPr id="3" name="Subtitle 2"/>
          <p:cNvSpPr>
            <a:spLocks noGrp="1"/>
          </p:cNvSpPr>
          <p:nvPr>
            <p:ph type="subTitle" idx="1"/>
          </p:nvPr>
        </p:nvSpPr>
        <p:spPr>
          <a:xfrm>
            <a:off x="685800" y="914400"/>
            <a:ext cx="7772400" cy="5105400"/>
          </a:xfrm>
        </p:spPr>
        <p:txBody>
          <a:bodyPr>
            <a:normAutofit/>
          </a:bodyPr>
          <a:lstStyle/>
          <a:p>
            <a:r>
              <a:rPr lang="ar-JO" dirty="0" smtClean="0"/>
              <a:t>الآن بعد أن تعلمنا أساسيات علامات التبويب فلنلقي الضوء على نوع آخر من أنواع المحاذاة: البادئة. البادئة هي المسافة التي تم تعيينها أو تحديدها بين كل سطر من أسطر الفقرة </a:t>
            </a:r>
            <a:r>
              <a:rPr lang="ar-JO" dirty="0" err="1" smtClean="0"/>
              <a:t>و</a:t>
            </a:r>
            <a:r>
              <a:rPr lang="ar-JO" dirty="0" smtClean="0"/>
              <a:t> الهامش. سوف نلقي الضوء على تغيير تباعد الفقرات وإضافة الحدود والتظليل.</a:t>
            </a:r>
            <a:endParaRPr lang="ar-SA"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SA" sz="2800" dirty="0" smtClean="0"/>
              <a:t>مسافة البادئة باستخدام المسطرة</a:t>
            </a:r>
            <a:endParaRPr lang="ar-SA" sz="2800" dirty="0"/>
          </a:p>
        </p:txBody>
      </p:sp>
      <p:sp>
        <p:nvSpPr>
          <p:cNvPr id="3" name="Subtitle 2"/>
          <p:cNvSpPr>
            <a:spLocks noGrp="1"/>
          </p:cNvSpPr>
          <p:nvPr>
            <p:ph type="subTitle" idx="1"/>
          </p:nvPr>
        </p:nvSpPr>
        <p:spPr>
          <a:xfrm>
            <a:off x="685800" y="990600"/>
            <a:ext cx="7772400" cy="5029200"/>
          </a:xfrm>
        </p:spPr>
        <p:txBody>
          <a:bodyPr>
            <a:normAutofit/>
          </a:bodyPr>
          <a:lstStyle/>
          <a:p>
            <a:r>
              <a:rPr lang="ar-SA" dirty="0" smtClean="0"/>
              <a:t>قد تتذكر نوعين من علامات التبويب الإضافية: المسافة البادئة للسطر الأول فقط وليس كل الفقرة. والمسافة البادئة المعلقة وتقوم بالعكس: لا مسافة بادئة في السطر الأول في الفقرة لكن المسافة البادئة تكون في بقية أسطر الفقرة.</a:t>
            </a:r>
            <a:endParaRPr lang="en-US" dirty="0" smtClean="0"/>
          </a:p>
          <a:p>
            <a:endParaRPr lang="ar-SA"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799"/>
          </a:xfrm>
        </p:spPr>
        <p:txBody>
          <a:bodyPr>
            <a:noAutofit/>
          </a:bodyPr>
          <a:lstStyle/>
          <a:p>
            <a:pPr algn="ctr"/>
            <a:r>
              <a:rPr lang="en-US" sz="2800" b="1" dirty="0" smtClean="0"/>
              <a:t> </a:t>
            </a:r>
            <a:r>
              <a:rPr lang="ar-JO" sz="2800" b="1" dirty="0" smtClean="0"/>
              <a:t>الدرس 1-3: التنقل في المستند</a:t>
            </a:r>
            <a:endParaRPr lang="ar-SA" sz="2800" dirty="0"/>
          </a:p>
        </p:txBody>
      </p:sp>
      <p:sp>
        <p:nvSpPr>
          <p:cNvPr id="3" name="Subtitle 2"/>
          <p:cNvSpPr>
            <a:spLocks noGrp="1"/>
          </p:cNvSpPr>
          <p:nvPr>
            <p:ph type="subTitle" idx="1"/>
          </p:nvPr>
        </p:nvSpPr>
        <p:spPr>
          <a:xfrm>
            <a:off x="762000" y="1066800"/>
            <a:ext cx="7772400" cy="4953000"/>
          </a:xfrm>
        </p:spPr>
        <p:txBody>
          <a:bodyPr>
            <a:normAutofit/>
          </a:bodyPr>
          <a:lstStyle/>
          <a:p>
            <a:r>
              <a:rPr lang="ar-JO" dirty="0" smtClean="0"/>
              <a:t>نحن نعرف الآن كيفية إنشاء مستند، وسنتعلم الآن كيفية التنقل به باستخدام الماوس ولوحة المفاتيح، وأشرطة التمرير وحوار الانتقال إلى.</a:t>
            </a:r>
            <a:endParaRPr lang="en-US" dirty="0" smtClean="0"/>
          </a:p>
          <a:p>
            <a:endParaRPr lang="ar-SA"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686762"/>
          </a:xfrm>
        </p:spPr>
        <p:txBody>
          <a:bodyPr>
            <a:normAutofit/>
          </a:bodyPr>
          <a:lstStyle/>
          <a:p>
            <a:r>
              <a:rPr lang="ar-SA" sz="2800" b="1" dirty="0" smtClean="0"/>
              <a:t>المسافة البادئة باستخدام علامة تبويب الصفحة الرئيسية</a:t>
            </a:r>
            <a:endParaRPr lang="ar-SA" sz="2800" dirty="0"/>
          </a:p>
        </p:txBody>
      </p:sp>
      <p:sp>
        <p:nvSpPr>
          <p:cNvPr id="3" name="Subtitle 2"/>
          <p:cNvSpPr>
            <a:spLocks noGrp="1"/>
          </p:cNvSpPr>
          <p:nvPr>
            <p:ph type="subTitle" idx="1"/>
          </p:nvPr>
        </p:nvSpPr>
        <p:spPr>
          <a:xfrm>
            <a:off x="685800" y="1066800"/>
            <a:ext cx="7772400" cy="4953000"/>
          </a:xfrm>
        </p:spPr>
        <p:txBody>
          <a:bodyPr/>
          <a:lstStyle/>
          <a:p>
            <a:r>
              <a:rPr lang="ar-JO" dirty="0" smtClean="0"/>
              <a:t>إذا كنت تريد وضع مسافة بادئة للفقرة بأكملها باستخدام أزرار المسافة البادئة في مجموعة الفقرة في علامة تبويب الصفحة الرئيسية.</a:t>
            </a:r>
            <a:endParaRPr lang="ar-SA" dirty="0"/>
          </a:p>
        </p:txBody>
      </p:sp>
      <p:pic>
        <p:nvPicPr>
          <p:cNvPr id="4" name="صورة 39"/>
          <p:cNvPicPr/>
          <p:nvPr/>
        </p:nvPicPr>
        <p:blipFill>
          <a:blip r:embed="rId2" cstate="print"/>
          <a:srcRect/>
          <a:stretch>
            <a:fillRect/>
          </a:stretch>
        </p:blipFill>
        <p:spPr bwMode="auto">
          <a:xfrm>
            <a:off x="3124200" y="2590800"/>
            <a:ext cx="3200400" cy="1066800"/>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86762"/>
          </a:xfrm>
        </p:spPr>
        <p:txBody>
          <a:bodyPr>
            <a:normAutofit/>
          </a:bodyPr>
          <a:lstStyle/>
          <a:p>
            <a:r>
              <a:rPr lang="ar-SA" sz="2800" b="1" dirty="0" smtClean="0"/>
              <a:t>تباعد بين الفقرة</a:t>
            </a:r>
            <a:endParaRPr lang="ar-SA" sz="2800" dirty="0"/>
          </a:p>
        </p:txBody>
      </p:sp>
      <p:sp>
        <p:nvSpPr>
          <p:cNvPr id="3" name="Subtitle 2"/>
          <p:cNvSpPr>
            <a:spLocks noGrp="1"/>
          </p:cNvSpPr>
          <p:nvPr>
            <p:ph type="subTitle" idx="1"/>
          </p:nvPr>
        </p:nvSpPr>
        <p:spPr>
          <a:xfrm>
            <a:off x="685800" y="1066800"/>
            <a:ext cx="7772400" cy="4876800"/>
          </a:xfrm>
        </p:spPr>
        <p:txBody>
          <a:bodyPr>
            <a:normAutofit/>
          </a:bodyPr>
          <a:lstStyle/>
          <a:p>
            <a:r>
              <a:rPr lang="ar-JO" dirty="0" smtClean="0"/>
              <a:t>لتغيير التباعد بين الفقرات أولا ضع المؤشر في الفقرة التي تريد تغييرها. ثم أُنقر أمر التباعد في تبويب الصفحة الرئيسية واختر التباعد المناسب.</a:t>
            </a:r>
            <a:endParaRPr lang="en-US" dirty="0" smtClean="0"/>
          </a:p>
          <a:p>
            <a:endParaRPr lang="ar-SA" dirty="0"/>
          </a:p>
        </p:txBody>
      </p:sp>
      <p:pic>
        <p:nvPicPr>
          <p:cNvPr id="4" name="صورة 41"/>
          <p:cNvPicPr/>
          <p:nvPr/>
        </p:nvPicPr>
        <p:blipFill>
          <a:blip r:embed="rId2" cstate="print"/>
          <a:srcRect/>
          <a:stretch>
            <a:fillRect/>
          </a:stretch>
        </p:blipFill>
        <p:spPr bwMode="auto">
          <a:xfrm>
            <a:off x="2667000" y="2133600"/>
            <a:ext cx="3457575" cy="190500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31825"/>
          </a:xfrm>
        </p:spPr>
        <p:txBody>
          <a:bodyPr>
            <a:normAutofit/>
          </a:bodyPr>
          <a:lstStyle/>
          <a:p>
            <a:r>
              <a:rPr lang="ar-JO" sz="2800" b="1" dirty="0" smtClean="0"/>
              <a:t>إضافة الحدود والتظليل باستخدام علامة تبويب الصفحة الرئيسية</a:t>
            </a:r>
            <a:endParaRPr lang="ar-SA" sz="2800" dirty="0"/>
          </a:p>
        </p:txBody>
      </p:sp>
      <p:sp>
        <p:nvSpPr>
          <p:cNvPr id="3" name="Subtitle 2"/>
          <p:cNvSpPr>
            <a:spLocks noGrp="1"/>
          </p:cNvSpPr>
          <p:nvPr>
            <p:ph type="subTitle" idx="1"/>
          </p:nvPr>
        </p:nvSpPr>
        <p:spPr>
          <a:xfrm>
            <a:off x="685800" y="1066800"/>
            <a:ext cx="7696200" cy="4876800"/>
          </a:xfrm>
        </p:spPr>
        <p:txBody>
          <a:bodyPr>
            <a:normAutofit/>
          </a:bodyPr>
          <a:lstStyle/>
          <a:p>
            <a:r>
              <a:rPr lang="ar-JO" dirty="0" smtClean="0"/>
              <a:t>يمكنك جعل الفقرات أكثر تنوعا عن طريق إضافة تأثيرات مثل الحدود أو التظليل. أولا حدد الفقرات التي تريد تنسيقها. (إذا كان لتنسيق فقرة واحدة يمكنك ببساطة وضع المؤشر في الفقرة.) لتطبيق الحدود أُنقر على زر الحدود في علامة تبويب الصفحة الرئيسية واختيار نوع الحدود التي تريد تطبيقها.</a:t>
            </a:r>
            <a:endParaRPr lang="en-US" dirty="0" smtClean="0"/>
          </a:p>
          <a:p>
            <a:endParaRPr lang="ar-SA" dirty="0"/>
          </a:p>
        </p:txBody>
      </p:sp>
      <p:pic>
        <p:nvPicPr>
          <p:cNvPr id="4" name="صورة 42"/>
          <p:cNvPicPr/>
          <p:nvPr/>
        </p:nvPicPr>
        <p:blipFill>
          <a:blip r:embed="rId2" cstate="print"/>
          <a:srcRect/>
          <a:stretch>
            <a:fillRect/>
          </a:stretch>
        </p:blipFill>
        <p:spPr bwMode="auto">
          <a:xfrm>
            <a:off x="1066800" y="2819400"/>
            <a:ext cx="4419600" cy="2990850"/>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08025"/>
          </a:xfrm>
        </p:spPr>
        <p:txBody>
          <a:bodyPr>
            <a:normAutofit/>
          </a:bodyPr>
          <a:lstStyle/>
          <a:p>
            <a:r>
              <a:rPr lang="ar-SA" sz="2800" b="1" dirty="0" smtClean="0"/>
              <a:t>استخدام مربع حوار الحدود والتظليل</a:t>
            </a:r>
            <a:endParaRPr lang="ar-SA" sz="2800" dirty="0"/>
          </a:p>
        </p:txBody>
      </p:sp>
      <p:sp>
        <p:nvSpPr>
          <p:cNvPr id="3" name="Subtitle 2"/>
          <p:cNvSpPr>
            <a:spLocks noGrp="1"/>
          </p:cNvSpPr>
          <p:nvPr>
            <p:ph type="subTitle" idx="1"/>
          </p:nvPr>
        </p:nvSpPr>
        <p:spPr>
          <a:xfrm>
            <a:off x="990600" y="1066800"/>
            <a:ext cx="7391400" cy="4953000"/>
          </a:xfrm>
        </p:spPr>
        <p:txBody>
          <a:bodyPr>
            <a:normAutofit/>
          </a:bodyPr>
          <a:lstStyle/>
          <a:p>
            <a:r>
              <a:rPr lang="ar-JO" dirty="0" smtClean="0"/>
              <a:t>رغم أن أوامر الحدود والتظليل في تبويب الصفحة الرئيسية هي أكبر لتنسيق سريع حيث أن الخيارات المتاحة محدودة. ولعرض مزيد من الخيارات أُنقر أمر حدود وتظليل في لائحة الحدود.</a:t>
            </a:r>
            <a:endParaRPr lang="en-US" dirty="0" smtClean="0"/>
          </a:p>
          <a:p>
            <a:endParaRPr lang="ar-SA" dirty="0"/>
          </a:p>
        </p:txBody>
      </p:sp>
      <p:pic>
        <p:nvPicPr>
          <p:cNvPr id="4" name="صورة 44"/>
          <p:cNvPicPr/>
          <p:nvPr/>
        </p:nvPicPr>
        <p:blipFill>
          <a:blip r:embed="rId2" cstate="print"/>
          <a:srcRect/>
          <a:stretch>
            <a:fillRect/>
          </a:stretch>
        </p:blipFill>
        <p:spPr bwMode="auto">
          <a:xfrm>
            <a:off x="2209800" y="3048000"/>
            <a:ext cx="4961805" cy="2401677"/>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860425"/>
          </a:xfrm>
        </p:spPr>
        <p:txBody>
          <a:bodyPr>
            <a:normAutofit/>
          </a:bodyPr>
          <a:lstStyle/>
          <a:p>
            <a:pPr algn="ctr"/>
            <a:r>
              <a:rPr lang="en-US" sz="3200" b="1" dirty="0" smtClean="0"/>
              <a:t> </a:t>
            </a:r>
            <a:r>
              <a:rPr lang="ar-SA" sz="3200" b="1" dirty="0" smtClean="0"/>
              <a:t>القسم 6: طباعة وعرض المستند</a:t>
            </a:r>
            <a:endParaRPr lang="ar-SA" sz="3200" dirty="0"/>
          </a:p>
        </p:txBody>
      </p:sp>
      <p:sp>
        <p:nvSpPr>
          <p:cNvPr id="3" name="Subtitle 2"/>
          <p:cNvSpPr>
            <a:spLocks noGrp="1"/>
          </p:cNvSpPr>
          <p:nvPr>
            <p:ph type="subTitle" idx="1"/>
          </p:nvPr>
        </p:nvSpPr>
        <p:spPr>
          <a:xfrm>
            <a:off x="381000" y="1219200"/>
            <a:ext cx="8305800" cy="4724400"/>
          </a:xfrm>
        </p:spPr>
        <p:txBody>
          <a:bodyPr>
            <a:noAutofit/>
          </a:bodyPr>
          <a:lstStyle/>
          <a:p>
            <a:pPr algn="r"/>
            <a:r>
              <a:rPr lang="ar-JO" dirty="0" smtClean="0"/>
              <a:t>سوف نتعلم في هذا القسم ما يلي:</a:t>
            </a:r>
            <a:endParaRPr lang="en-US" dirty="0" smtClean="0"/>
          </a:p>
          <a:p>
            <a:pPr lvl="0" algn="r">
              <a:buFont typeface="Wingdings" pitchFamily="2" charset="2"/>
              <a:buChar char="Ø"/>
            </a:pPr>
            <a:r>
              <a:rPr lang="ar-JO" dirty="0" smtClean="0"/>
              <a:t>استخدام طرق عرض تخطيط الطباعة والقراءة في وضع ملء الشاشة  </a:t>
            </a:r>
          </a:p>
          <a:p>
            <a:pPr lvl="0" algn="r"/>
            <a:r>
              <a:rPr lang="ar-JO" dirty="0" smtClean="0"/>
              <a:t>  وتخطيط </a:t>
            </a:r>
          </a:p>
          <a:p>
            <a:pPr lvl="0" algn="r"/>
            <a:r>
              <a:rPr lang="ar-JO" dirty="0" smtClean="0"/>
              <a:t>  ويب والمخطط التفصيلي والمسودة.</a:t>
            </a:r>
            <a:endParaRPr lang="en-US" dirty="0" smtClean="0"/>
          </a:p>
          <a:p>
            <a:pPr lvl="0" algn="r">
              <a:buFont typeface="Wingdings" pitchFamily="2" charset="2"/>
              <a:buChar char="Ø"/>
            </a:pPr>
            <a:r>
              <a:rPr lang="ar-JO" dirty="0" smtClean="0"/>
              <a:t>استخدام خيارات التكبير والتصغير والاستعادة إلى الأسفل.</a:t>
            </a:r>
            <a:endParaRPr lang="en-US" dirty="0" smtClean="0"/>
          </a:p>
          <a:p>
            <a:pPr lvl="0" algn="r">
              <a:buFont typeface="Wingdings" pitchFamily="2" charset="2"/>
              <a:buChar char="Ø"/>
            </a:pPr>
            <a:r>
              <a:rPr lang="ar-JO" dirty="0" smtClean="0"/>
              <a:t>استخدام التكبير/التصغير من شريط العرض ومربع حوار التكبير</a:t>
            </a:r>
            <a:r>
              <a:rPr lang="en-US" dirty="0" smtClean="0"/>
              <a:t>/</a:t>
            </a:r>
            <a:r>
              <a:rPr lang="ar-JO" dirty="0" smtClean="0"/>
              <a:t> </a:t>
            </a:r>
          </a:p>
          <a:p>
            <a:pPr lvl="0" algn="r"/>
            <a:r>
              <a:rPr lang="ar-JO" dirty="0" smtClean="0"/>
              <a:t>  التصغير</a:t>
            </a:r>
            <a:endParaRPr lang="en-US" dirty="0" smtClean="0"/>
          </a:p>
          <a:p>
            <a:pPr lvl="0" algn="r">
              <a:buFont typeface="Wingdings" pitchFamily="2" charset="2"/>
              <a:buChar char="Ø"/>
            </a:pPr>
            <a:r>
              <a:rPr lang="ar-JO" dirty="0" smtClean="0"/>
              <a:t>استخدام أدوات التحكم بالعرض في شريط المعلومات.</a:t>
            </a:r>
            <a:endParaRPr lang="en-US" dirty="0" smtClean="0"/>
          </a:p>
          <a:p>
            <a:pPr lvl="0" algn="r">
              <a:buFont typeface="Wingdings" pitchFamily="2" charset="2"/>
              <a:buChar char="Ø"/>
            </a:pPr>
            <a:r>
              <a:rPr lang="ar-JO" dirty="0" smtClean="0"/>
              <a:t>استخدام الرموز المتوسطة. </a:t>
            </a:r>
            <a:endParaRPr lang="en-US" dirty="0" smtClean="0"/>
          </a:p>
          <a:p>
            <a:pPr lvl="0" algn="r">
              <a:buFont typeface="Wingdings" pitchFamily="2" charset="2"/>
              <a:buChar char="Ø"/>
            </a:pPr>
            <a:r>
              <a:rPr lang="ar-JO" dirty="0" smtClean="0"/>
              <a:t>استخدام متصفح المستند.</a:t>
            </a:r>
            <a:endParaRPr lang="en-US" dirty="0" smtClean="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685800" y="457200"/>
            <a:ext cx="7772400" cy="5562600"/>
          </a:xfrm>
        </p:spPr>
        <p:txBody>
          <a:bodyPr>
            <a:normAutofit/>
          </a:bodyPr>
          <a:lstStyle/>
          <a:p>
            <a:pPr lvl="0">
              <a:buFont typeface="Wingdings" pitchFamily="2" charset="2"/>
              <a:buChar char="Ø"/>
            </a:pPr>
            <a:endParaRPr lang="ar-JO" dirty="0" smtClean="0"/>
          </a:p>
          <a:p>
            <a:pPr lvl="0">
              <a:buFont typeface="Wingdings" pitchFamily="2" charset="2"/>
              <a:buChar char="Ø"/>
            </a:pPr>
            <a:r>
              <a:rPr lang="ar-JO" dirty="0" smtClean="0"/>
              <a:t>استخدام لوحة الإبحار.</a:t>
            </a:r>
            <a:endParaRPr lang="en-US" dirty="0" smtClean="0"/>
          </a:p>
          <a:p>
            <a:pPr lvl="0">
              <a:buFont typeface="Wingdings" pitchFamily="2" charset="2"/>
              <a:buChar char="Ø"/>
            </a:pPr>
            <a:r>
              <a:rPr lang="ar-JO" dirty="0" smtClean="0"/>
              <a:t>إظهار وإخفاء الأحرف الخاصة وعناصر الشاشة.</a:t>
            </a:r>
            <a:endParaRPr lang="en-US" dirty="0" smtClean="0"/>
          </a:p>
          <a:p>
            <a:pPr lvl="0">
              <a:buFont typeface="Wingdings" pitchFamily="2" charset="2"/>
              <a:buChar char="Ø"/>
            </a:pPr>
            <a:r>
              <a:rPr lang="ar-JO" dirty="0" smtClean="0"/>
              <a:t>استخدام معاينة قبل الطباعة.</a:t>
            </a:r>
            <a:endParaRPr lang="en-US" dirty="0" smtClean="0"/>
          </a:p>
          <a:p>
            <a:pPr lvl="0">
              <a:buFont typeface="Wingdings" pitchFamily="2" charset="2"/>
              <a:buChar char="Ø"/>
            </a:pPr>
            <a:r>
              <a:rPr lang="ar-JO" dirty="0" smtClean="0"/>
              <a:t>استخدام مربع وصندوق حوار إعداد الصفحة.</a:t>
            </a:r>
            <a:endParaRPr lang="en-US" dirty="0" smtClean="0"/>
          </a:p>
          <a:p>
            <a:pPr lvl="0">
              <a:buFont typeface="Wingdings" pitchFamily="2" charset="2"/>
              <a:buChar char="Ø"/>
            </a:pPr>
            <a:r>
              <a:rPr lang="ar-JO" dirty="0" smtClean="0"/>
              <a:t>استخدام أوامر الطباعة.</a:t>
            </a:r>
            <a:endParaRPr lang="en-US" dirty="0" smtClean="0"/>
          </a:p>
          <a:p>
            <a:pPr lvl="0">
              <a:buFont typeface="Wingdings" pitchFamily="2" charset="2"/>
              <a:buChar char="Ø"/>
            </a:pPr>
            <a:r>
              <a:rPr lang="ar-JO" dirty="0" smtClean="0"/>
              <a:t>استخدام خيارات الطباعة الأساسية والمتقدمة.</a:t>
            </a:r>
            <a:endParaRPr lang="en-US" dirty="0" smtClean="0"/>
          </a:p>
          <a:p>
            <a:pPr>
              <a:buFont typeface="Wingdings" pitchFamily="2" charset="2"/>
              <a:buChar char="Ø"/>
            </a:pPr>
            <a:r>
              <a:rPr lang="ar-JO" dirty="0" smtClean="0"/>
              <a:t>تعديل خصائص الطابعة.</a:t>
            </a:r>
            <a:endParaRPr lang="ar-SA" dirty="0" smtClean="0"/>
          </a:p>
          <a:p>
            <a:endParaRPr lang="ar-SA"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28600"/>
            <a:ext cx="7772400" cy="838200"/>
          </a:xfrm>
        </p:spPr>
        <p:txBody>
          <a:bodyPr>
            <a:normAutofit/>
          </a:bodyPr>
          <a:lstStyle/>
          <a:p>
            <a:pPr algn="ctr"/>
            <a:r>
              <a:rPr lang="en-US" sz="3200" b="1" dirty="0" smtClean="0"/>
              <a:t> </a:t>
            </a:r>
            <a:r>
              <a:rPr lang="ar-JO" sz="3200" b="1" dirty="0" smtClean="0"/>
              <a:t>الدرس</a:t>
            </a:r>
            <a:r>
              <a:rPr lang="ar-SA" sz="3200" b="1" dirty="0" smtClean="0"/>
              <a:t>6-1</a:t>
            </a:r>
            <a:r>
              <a:rPr lang="ar-JO" sz="3200" b="1" dirty="0" smtClean="0"/>
              <a:t>: استخدام تخطيطات الصفحة وطرق العرض</a:t>
            </a:r>
            <a:endParaRPr lang="ar-SA" sz="3200" dirty="0"/>
          </a:p>
        </p:txBody>
      </p:sp>
      <p:sp>
        <p:nvSpPr>
          <p:cNvPr id="7" name="Subtitle 2"/>
          <p:cNvSpPr>
            <a:spLocks noGrp="1"/>
          </p:cNvSpPr>
          <p:nvPr>
            <p:ph type="subTitle" idx="1"/>
          </p:nvPr>
        </p:nvSpPr>
        <p:spPr>
          <a:xfrm>
            <a:off x="685800" y="1219200"/>
            <a:ext cx="7772400" cy="4724400"/>
          </a:xfrm>
        </p:spPr>
        <p:txBody>
          <a:bodyPr>
            <a:normAutofit/>
          </a:bodyPr>
          <a:lstStyle/>
          <a:p>
            <a:r>
              <a:rPr lang="ar-JO" dirty="0" smtClean="0"/>
              <a:t>تعرفنا إلى الآن على طريقة العرض الافتراضية برنامج معالج النصوص "وورد" وهي طريقة عرض الطباعة. وهذا العرض يعطيك فكرة جيدة عن الكيفية التي ستظهر بها صفحتك على الورق. ولكن ماذا لو كنت تقوم بإنشاء صفحة ويب؟ أو ماذا لو كنت أكثر اهتماما بقراءة المستند؟ يوجد في برنامج معالج النصوص "وورد" طرق عرض للأغراض المختلفة وهذا ما سوف نتعلمه في هذا الدرس. </a:t>
            </a:r>
            <a:endParaRPr lang="en-US" dirty="0" smtClean="0"/>
          </a:p>
          <a:p>
            <a:endParaRPr lang="ar-SA"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08025"/>
          </a:xfrm>
        </p:spPr>
        <p:txBody>
          <a:bodyPr>
            <a:normAutofit/>
          </a:bodyPr>
          <a:lstStyle/>
          <a:p>
            <a:r>
              <a:rPr lang="ar-SA" sz="2800" b="1" dirty="0" smtClean="0"/>
              <a:t>استخدام تخطيط الطباعة</a:t>
            </a:r>
            <a:endParaRPr lang="ar-SA" sz="2800" dirty="0"/>
          </a:p>
        </p:txBody>
      </p:sp>
      <p:sp>
        <p:nvSpPr>
          <p:cNvPr id="3" name="Subtitle 2"/>
          <p:cNvSpPr>
            <a:spLocks noGrp="1"/>
          </p:cNvSpPr>
          <p:nvPr>
            <p:ph type="subTitle" idx="1"/>
          </p:nvPr>
        </p:nvSpPr>
        <p:spPr>
          <a:xfrm>
            <a:off x="1066800" y="1066800"/>
            <a:ext cx="7239000" cy="4953000"/>
          </a:xfrm>
        </p:spPr>
        <p:txBody>
          <a:bodyPr>
            <a:normAutofit lnSpcReduction="10000"/>
          </a:bodyPr>
          <a:lstStyle/>
          <a:p>
            <a:r>
              <a:rPr lang="ar-JO" dirty="0" smtClean="0"/>
              <a:t>يعتبر تخطيط الطباعة طريقة العرض الافتراضية وهي الطريقة التي نعمل بها طوال الوقت. </a:t>
            </a:r>
            <a:endParaRPr lang="en-US" dirty="0" smtClean="0"/>
          </a:p>
          <a:p>
            <a:r>
              <a:rPr lang="ar-JO" dirty="0" smtClean="0"/>
              <a:t>وللعودة إلى طريقة العرض هذه، يمكن النقر على زر تخطيط الطباعة في شريط العرض أو في الجانب الأيسر من شريط المعلومات. </a:t>
            </a:r>
          </a:p>
          <a:p>
            <a:endParaRPr lang="ar-JO" dirty="0" smtClean="0"/>
          </a:p>
          <a:p>
            <a:endParaRPr lang="ar-JO" dirty="0" smtClean="0"/>
          </a:p>
          <a:p>
            <a:endParaRPr lang="ar-JO" dirty="0" smtClean="0"/>
          </a:p>
          <a:p>
            <a:endParaRPr lang="ar-JO" dirty="0" smtClean="0"/>
          </a:p>
          <a:p>
            <a:endParaRPr lang="ar-JO" dirty="0" smtClean="0"/>
          </a:p>
          <a:p>
            <a:r>
              <a:rPr lang="ar-JO" dirty="0" smtClean="0"/>
              <a:t>تظليل طريقة العرض الحالية باللون البرتقالي هو المستخدم.</a:t>
            </a:r>
            <a:endParaRPr lang="en-US" dirty="0" smtClean="0"/>
          </a:p>
          <a:p>
            <a:endParaRPr lang="en-US" dirty="0" smtClean="0"/>
          </a:p>
          <a:p>
            <a:endParaRPr lang="ar-SA" dirty="0"/>
          </a:p>
        </p:txBody>
      </p:sp>
      <p:pic>
        <p:nvPicPr>
          <p:cNvPr id="4" name="صورة 47"/>
          <p:cNvPicPr/>
          <p:nvPr/>
        </p:nvPicPr>
        <p:blipFill>
          <a:blip r:embed="rId2" cstate="print"/>
          <a:srcRect/>
          <a:stretch>
            <a:fillRect/>
          </a:stretch>
        </p:blipFill>
        <p:spPr bwMode="auto">
          <a:xfrm>
            <a:off x="2362200" y="3124200"/>
            <a:ext cx="5143500" cy="1019175"/>
          </a:xfrm>
          <a:prstGeom prst="rect">
            <a:avLst/>
          </a:prstGeom>
          <a:noFill/>
          <a:ln w="9525">
            <a:noFill/>
            <a:miter lim="800000"/>
            <a:headEnd/>
            <a:tailEnd/>
          </a:ln>
        </p:spPr>
      </p:pic>
      <p:pic>
        <p:nvPicPr>
          <p:cNvPr id="5" name="صورة 48"/>
          <p:cNvPicPr/>
          <p:nvPr/>
        </p:nvPicPr>
        <p:blipFill>
          <a:blip r:embed="rId3" cstate="print"/>
          <a:srcRect/>
          <a:stretch>
            <a:fillRect/>
          </a:stretch>
        </p:blipFill>
        <p:spPr bwMode="auto">
          <a:xfrm>
            <a:off x="4114800" y="4419600"/>
            <a:ext cx="1876425" cy="342900"/>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85800"/>
          </a:xfrm>
        </p:spPr>
        <p:txBody>
          <a:bodyPr>
            <a:normAutofit/>
          </a:bodyPr>
          <a:lstStyle/>
          <a:p>
            <a:r>
              <a:rPr lang="ar-SA" sz="2800" b="1" dirty="0" smtClean="0"/>
              <a:t>استخدام القراءة في وضع ملء الشاشة</a:t>
            </a:r>
            <a:endParaRPr lang="ar-SA" sz="2800" dirty="0"/>
          </a:p>
        </p:txBody>
      </p:sp>
      <p:sp>
        <p:nvSpPr>
          <p:cNvPr id="3" name="Subtitle 2"/>
          <p:cNvSpPr>
            <a:spLocks noGrp="1"/>
          </p:cNvSpPr>
          <p:nvPr>
            <p:ph type="subTitle" idx="1"/>
          </p:nvPr>
        </p:nvSpPr>
        <p:spPr>
          <a:xfrm>
            <a:off x="685800" y="1066800"/>
            <a:ext cx="7772400" cy="4876800"/>
          </a:xfrm>
        </p:spPr>
        <p:txBody>
          <a:bodyPr>
            <a:normAutofit/>
          </a:bodyPr>
          <a:lstStyle/>
          <a:p>
            <a:r>
              <a:rPr lang="ar-JO" dirty="0" smtClean="0"/>
              <a:t>إن أفضل استخدام لتخطيط القراءة في وضع ملء الشاشة، كما هو متوقع، عندما تريد قراءة مستند كامل. ومثل طرق العرض الأخرى، يمكنك التبديل باستخدام شريط المعلومات أو شريط العرض. </a:t>
            </a:r>
            <a:endParaRPr lang="en-US" dirty="0" smtClean="0"/>
          </a:p>
          <a:p>
            <a:endParaRPr lang="ar-SA" dirty="0"/>
          </a:p>
        </p:txBody>
      </p:sp>
      <p:pic>
        <p:nvPicPr>
          <p:cNvPr id="4" name="صورة 49"/>
          <p:cNvPicPr/>
          <p:nvPr/>
        </p:nvPicPr>
        <p:blipFill>
          <a:blip r:embed="rId2" cstate="print"/>
          <a:srcRect/>
          <a:stretch>
            <a:fillRect/>
          </a:stretch>
        </p:blipFill>
        <p:spPr bwMode="auto">
          <a:xfrm>
            <a:off x="3048000" y="2895600"/>
            <a:ext cx="3400425" cy="866775"/>
          </a:xfrm>
          <a:prstGeom prst="rect">
            <a:avLst/>
          </a:prstGeom>
          <a:noFill/>
          <a:ln w="9525">
            <a:noFill/>
            <a:miter lim="800000"/>
            <a:headEnd/>
            <a:tailEnd/>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838199"/>
          </a:xfrm>
        </p:spPr>
        <p:txBody>
          <a:bodyPr>
            <a:normAutofit/>
          </a:bodyPr>
          <a:lstStyle/>
          <a:p>
            <a:r>
              <a:rPr lang="ar-SA" sz="2800" b="1" dirty="0" smtClean="0"/>
              <a:t>استخدام طريقة عرض المخطط التفصيلي</a:t>
            </a:r>
            <a:endParaRPr lang="ar-SA" sz="28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يمكنك الانتقال إلى طريقة عرض المخطط التفصيلي بنفس الطريقة التي انتقلت بها إلى طرق العرض الأخرى وهي باستخدام شريط العرض وشريط المعلومات.</a:t>
            </a:r>
            <a:endParaRPr lang="en-US" dirty="0" smtClean="0"/>
          </a:p>
          <a:p>
            <a:endParaRPr lang="ar-SA" dirty="0"/>
          </a:p>
        </p:txBody>
      </p:sp>
      <p:pic>
        <p:nvPicPr>
          <p:cNvPr id="4" name="صورة 54"/>
          <p:cNvPicPr/>
          <p:nvPr/>
        </p:nvPicPr>
        <p:blipFill>
          <a:blip r:embed="rId2" cstate="print"/>
          <a:srcRect/>
          <a:stretch>
            <a:fillRect/>
          </a:stretch>
        </p:blipFill>
        <p:spPr bwMode="auto">
          <a:xfrm>
            <a:off x="2819400" y="2438400"/>
            <a:ext cx="3629025" cy="78219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1"/>
            <a:ext cx="7772400" cy="685800"/>
          </a:xfrm>
        </p:spPr>
        <p:txBody>
          <a:bodyPr>
            <a:normAutofit/>
          </a:bodyPr>
          <a:lstStyle/>
          <a:p>
            <a:r>
              <a:rPr lang="ar-JO" sz="2800" dirty="0" smtClean="0"/>
              <a:t>التنقل باستخدام الماوس</a:t>
            </a:r>
            <a:endParaRPr lang="ar-SA" sz="2800" dirty="0"/>
          </a:p>
        </p:txBody>
      </p:sp>
      <p:sp>
        <p:nvSpPr>
          <p:cNvPr id="3" name="Subtitle 2"/>
          <p:cNvSpPr>
            <a:spLocks noGrp="1"/>
          </p:cNvSpPr>
          <p:nvPr>
            <p:ph type="subTitle" idx="1"/>
          </p:nvPr>
        </p:nvSpPr>
        <p:spPr>
          <a:xfrm>
            <a:off x="1371600" y="1295400"/>
            <a:ext cx="6934200" cy="4724400"/>
          </a:xfrm>
        </p:spPr>
        <p:txBody>
          <a:bodyPr>
            <a:normAutofit/>
          </a:bodyPr>
          <a:lstStyle/>
          <a:p>
            <a:r>
              <a:rPr lang="ar-JO" dirty="0" smtClean="0"/>
              <a:t>للتنقل باستخدام الماوس، قم ببساطة بالنقر على المكان الذي تريد التركيز عليه. على سبيل المثال: بإمكانك وضع مؤشر الماوس في وسط فقرة ما:</a:t>
            </a:r>
            <a:endParaRPr lang="en-US" dirty="0" smtClean="0"/>
          </a:p>
          <a:p>
            <a:endParaRPr lang="ar-SA" dirty="0"/>
          </a:p>
        </p:txBody>
      </p:sp>
      <p:pic>
        <p:nvPicPr>
          <p:cNvPr id="4" name="صورة 121"/>
          <p:cNvPicPr/>
          <p:nvPr/>
        </p:nvPicPr>
        <p:blipFill>
          <a:blip r:embed="rId2" cstate="print"/>
          <a:srcRect/>
          <a:stretch>
            <a:fillRect/>
          </a:stretch>
        </p:blipFill>
        <p:spPr bwMode="auto">
          <a:xfrm>
            <a:off x="1981200" y="3048000"/>
            <a:ext cx="54864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09601"/>
          </a:xfrm>
        </p:spPr>
        <p:txBody>
          <a:bodyPr>
            <a:normAutofit/>
          </a:bodyPr>
          <a:lstStyle/>
          <a:p>
            <a:r>
              <a:rPr lang="ar-SA" sz="2800" b="1" dirty="0" err="1" smtClean="0"/>
              <a:t>إستخدام</a:t>
            </a:r>
            <a:r>
              <a:rPr lang="ar-SA" sz="2800" b="1" dirty="0" smtClean="0"/>
              <a:t> طريقة عرض المسودة</a:t>
            </a:r>
            <a:endParaRPr lang="ar-SA" sz="2800" dirty="0"/>
          </a:p>
        </p:txBody>
      </p:sp>
      <p:sp>
        <p:nvSpPr>
          <p:cNvPr id="3" name="Subtitle 2"/>
          <p:cNvSpPr>
            <a:spLocks noGrp="1"/>
          </p:cNvSpPr>
          <p:nvPr>
            <p:ph type="subTitle" idx="1"/>
          </p:nvPr>
        </p:nvSpPr>
        <p:spPr>
          <a:xfrm>
            <a:off x="1447800" y="1143000"/>
            <a:ext cx="6934200" cy="4876800"/>
          </a:xfrm>
        </p:spPr>
        <p:txBody>
          <a:bodyPr>
            <a:normAutofit/>
          </a:bodyPr>
          <a:lstStyle/>
          <a:p>
            <a:r>
              <a:rPr lang="ar-JO" dirty="0" smtClean="0"/>
              <a:t>طريقة العرض الأخيرة لدينا هي عرض المسودة.</a:t>
            </a:r>
          </a:p>
          <a:p>
            <a:endParaRPr lang="ar-JO" dirty="0" smtClean="0"/>
          </a:p>
          <a:p>
            <a:endParaRPr lang="ar-JO" dirty="0" smtClean="0"/>
          </a:p>
          <a:p>
            <a:endParaRPr lang="ar-JO" dirty="0" smtClean="0"/>
          </a:p>
          <a:p>
            <a:r>
              <a:rPr lang="ar-JO" dirty="0" smtClean="0"/>
              <a:t>طريقة العرض هذه جيدة في الاستخدام إذا كنت تنظر إلى مسودة مستندك، ولم تكن قلقا على الصور أو التنسيق</a:t>
            </a:r>
            <a:endParaRPr lang="en-US" dirty="0" smtClean="0"/>
          </a:p>
          <a:p>
            <a:endParaRPr lang="ar-SA" dirty="0"/>
          </a:p>
        </p:txBody>
      </p:sp>
      <p:pic>
        <p:nvPicPr>
          <p:cNvPr id="4" name="صورة 56"/>
          <p:cNvPicPr/>
          <p:nvPr/>
        </p:nvPicPr>
        <p:blipFill>
          <a:blip r:embed="rId2" cstate="print"/>
          <a:srcRect/>
          <a:stretch>
            <a:fillRect/>
          </a:stretch>
        </p:blipFill>
        <p:spPr bwMode="auto">
          <a:xfrm>
            <a:off x="2667000" y="1676400"/>
            <a:ext cx="4067175" cy="1009650"/>
          </a:xfrm>
          <a:prstGeom prst="rect">
            <a:avLst/>
          </a:prstGeom>
          <a:noFill/>
          <a:ln w="9525">
            <a:noFill/>
            <a:miter lim="800000"/>
            <a:headEnd/>
            <a:tailEnd/>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000"/>
          </a:xfrm>
        </p:spPr>
        <p:txBody>
          <a:bodyPr>
            <a:normAutofit/>
          </a:bodyPr>
          <a:lstStyle/>
          <a:p>
            <a:pPr algn="ctr"/>
            <a:r>
              <a:rPr lang="en-US" b="1" dirty="0" smtClean="0"/>
              <a:t> </a:t>
            </a:r>
            <a:r>
              <a:rPr lang="ar-JO" sz="3200" b="1" dirty="0" smtClean="0"/>
              <a:t>الدرس 6-2: أدوات العرض الأساسية</a:t>
            </a:r>
            <a:endParaRPr lang="ar-SA" sz="32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تعرفنا في الدرس الأخير على طرق العرض المختلفة. وسنتعرف في هذا الدرس على بعض الأدوات التي يمكننا استخدامها مع طرق العرض لزيادة كفاءتنا.</a:t>
            </a:r>
            <a:endParaRPr lang="en-US" dirty="0" smtClean="0"/>
          </a:p>
          <a:p>
            <a:endParaRPr lang="ar-SA"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686762"/>
          </a:xfrm>
        </p:spPr>
        <p:txBody>
          <a:bodyPr>
            <a:normAutofit/>
          </a:bodyPr>
          <a:lstStyle/>
          <a:p>
            <a:r>
              <a:rPr lang="ar-SA" sz="2800" b="1" dirty="0" smtClean="0"/>
              <a:t>استخدام التصغير والتكبير والاستعادة إلى الأسفل</a:t>
            </a:r>
            <a:endParaRPr lang="ar-SA" sz="2800" dirty="0"/>
          </a:p>
        </p:txBody>
      </p:sp>
      <p:sp>
        <p:nvSpPr>
          <p:cNvPr id="3" name="Subtitle 2"/>
          <p:cNvSpPr>
            <a:spLocks noGrp="1"/>
          </p:cNvSpPr>
          <p:nvPr>
            <p:ph type="subTitle" idx="1"/>
          </p:nvPr>
        </p:nvSpPr>
        <p:spPr>
          <a:xfrm>
            <a:off x="1371600" y="990600"/>
            <a:ext cx="7086600" cy="4648200"/>
          </a:xfrm>
        </p:spPr>
        <p:txBody>
          <a:bodyPr>
            <a:normAutofit/>
          </a:bodyPr>
          <a:lstStyle/>
          <a:p>
            <a:r>
              <a:rPr lang="ar-JO" dirty="0" smtClean="0"/>
              <a:t>في أعلى اليسار من شاشة برنامج معالج النصوص "وورد"، سنرى مجموعة من أدوات التحكم بالإطار.</a:t>
            </a:r>
          </a:p>
          <a:p>
            <a:endParaRPr lang="en-US" dirty="0" smtClean="0"/>
          </a:p>
          <a:p>
            <a:r>
              <a:rPr lang="ar-JO" dirty="0" smtClean="0"/>
              <a:t>نحن نعرف أصلا أن إشارة </a:t>
            </a:r>
            <a:r>
              <a:rPr lang="en-US" dirty="0" smtClean="0"/>
              <a:t>X</a:t>
            </a:r>
            <a:r>
              <a:rPr lang="ar-JO" dirty="0" smtClean="0"/>
              <a:t> في أقصى اليسار تغلق الإطار. وان إشارة الناقص الصغيرة (</a:t>
            </a:r>
            <a:r>
              <a:rPr lang="en-US" dirty="0" smtClean="0"/>
              <a:t> </a:t>
            </a:r>
            <a:r>
              <a:rPr lang="ar-JO" dirty="0" smtClean="0"/>
              <a:t>) تقوم بتصغير الإطار إلى شريط المهام في ويندوز. وان الزر الأوسط، استعادة إلى الأسفل، (</a:t>
            </a:r>
            <a:r>
              <a:rPr lang="en-US" dirty="0" smtClean="0"/>
              <a:t> </a:t>
            </a:r>
            <a:r>
              <a:rPr lang="ar-JO" dirty="0" smtClean="0"/>
              <a:t>) يصغر حجم الإطار إلى النصف. وعند استعادة الإطار إلى الأسفل، يصبح الزر الأوسط أمر تكبير (</a:t>
            </a:r>
            <a:r>
              <a:rPr lang="en-US" dirty="0" smtClean="0"/>
              <a:t> </a:t>
            </a:r>
            <a:r>
              <a:rPr lang="ar-JO" dirty="0" smtClean="0"/>
              <a:t>) يمكنك النقر عليه لاستعادة حجم الإطار الطبيعي.</a:t>
            </a:r>
            <a:endParaRPr lang="ar-SA" dirty="0"/>
          </a:p>
        </p:txBody>
      </p:sp>
      <p:pic>
        <p:nvPicPr>
          <p:cNvPr id="4" name="صورة 58"/>
          <p:cNvPicPr/>
          <p:nvPr/>
        </p:nvPicPr>
        <p:blipFill>
          <a:blip r:embed="rId2" cstate="print"/>
          <a:srcRect/>
          <a:stretch>
            <a:fillRect/>
          </a:stretch>
        </p:blipFill>
        <p:spPr bwMode="auto">
          <a:xfrm>
            <a:off x="3886200" y="4953000"/>
            <a:ext cx="1828800" cy="466725"/>
          </a:xfrm>
          <a:prstGeom prst="rect">
            <a:avLst/>
          </a:prstGeom>
          <a:noFill/>
          <a:ln w="9525">
            <a:noFill/>
            <a:miter lim="800000"/>
            <a:headEnd/>
            <a:tailEnd/>
          </a:ln>
        </p:spPr>
      </p:pic>
      <p:pic>
        <p:nvPicPr>
          <p:cNvPr id="5" name="صورة 6" descr="الوصف: Figure 24 (Min Cmd)"/>
          <p:cNvPicPr/>
          <p:nvPr/>
        </p:nvPicPr>
        <p:blipFill>
          <a:blip r:embed="rId3" cstate="print"/>
          <a:srcRect t="20869"/>
          <a:stretch>
            <a:fillRect/>
          </a:stretch>
        </p:blipFill>
        <p:spPr bwMode="auto">
          <a:xfrm>
            <a:off x="5105400" y="2895600"/>
            <a:ext cx="152400" cy="152400"/>
          </a:xfrm>
          <a:prstGeom prst="rect">
            <a:avLst/>
          </a:prstGeom>
          <a:noFill/>
          <a:ln w="9525">
            <a:noFill/>
            <a:miter lim="800000"/>
            <a:headEnd/>
            <a:tailEnd/>
          </a:ln>
        </p:spPr>
      </p:pic>
      <p:pic>
        <p:nvPicPr>
          <p:cNvPr id="6" name="صورة 9" descr="الوصف: Figure 25 (Rest Cmd)"/>
          <p:cNvPicPr/>
          <p:nvPr/>
        </p:nvPicPr>
        <p:blipFill>
          <a:blip r:embed="rId4" cstate="print"/>
          <a:srcRect/>
          <a:stretch>
            <a:fillRect/>
          </a:stretch>
        </p:blipFill>
        <p:spPr bwMode="auto">
          <a:xfrm>
            <a:off x="1905000" y="3352800"/>
            <a:ext cx="152400" cy="152400"/>
          </a:xfrm>
          <a:prstGeom prst="rect">
            <a:avLst/>
          </a:prstGeom>
          <a:noFill/>
          <a:ln w="9525">
            <a:noFill/>
            <a:miter lim="800000"/>
            <a:headEnd/>
            <a:tailEnd/>
          </a:ln>
        </p:spPr>
      </p:pic>
      <p:pic>
        <p:nvPicPr>
          <p:cNvPr id="7" name="صورة 12" descr="الوصف: Figure 26 (Max Cmd)"/>
          <p:cNvPicPr/>
          <p:nvPr/>
        </p:nvPicPr>
        <p:blipFill>
          <a:blip r:embed="rId5" cstate="print"/>
          <a:srcRect/>
          <a:stretch>
            <a:fillRect/>
          </a:stretch>
        </p:blipFill>
        <p:spPr bwMode="auto">
          <a:xfrm>
            <a:off x="3962400" y="4105275"/>
            <a:ext cx="152400" cy="161925"/>
          </a:xfrm>
          <a:prstGeom prst="rect">
            <a:avLst/>
          </a:prstGeom>
          <a:noFill/>
          <a:ln w="9525">
            <a:no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85800"/>
          </a:xfrm>
        </p:spPr>
        <p:txBody>
          <a:bodyPr>
            <a:normAutofit/>
          </a:bodyPr>
          <a:lstStyle/>
          <a:p>
            <a:r>
              <a:rPr lang="ar-SA" sz="2800" b="1" dirty="0" smtClean="0"/>
              <a:t>استخدام التكبير/التصغير في شريط العرض</a:t>
            </a:r>
            <a:endParaRPr lang="ar-SA" sz="28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هناك أداة مفيدة أخرى وهي التكبير/التصغير. وتسمح لك هذه الأداة بتكبير أو تصغير مستندك لرؤيته عن قرب أو من بعيد. ولنتعرف أولا على أوامر تكبير/تصغير في شريط العرض.</a:t>
            </a:r>
            <a:endParaRPr lang="en-US" dirty="0" smtClean="0"/>
          </a:p>
          <a:p>
            <a:r>
              <a:rPr lang="ar-JO" dirty="0" smtClean="0"/>
              <a:t> </a:t>
            </a:r>
            <a:endParaRPr lang="en-US" dirty="0" smtClean="0"/>
          </a:p>
          <a:p>
            <a:endParaRPr lang="ar-SA" dirty="0"/>
          </a:p>
        </p:txBody>
      </p:sp>
      <p:pic>
        <p:nvPicPr>
          <p:cNvPr id="4" name="صورة 59"/>
          <p:cNvPicPr/>
          <p:nvPr/>
        </p:nvPicPr>
        <p:blipFill>
          <a:blip r:embed="rId2" cstate="print"/>
          <a:srcRect/>
          <a:stretch>
            <a:fillRect/>
          </a:stretch>
        </p:blipFill>
        <p:spPr bwMode="auto">
          <a:xfrm>
            <a:off x="3429000" y="2514600"/>
            <a:ext cx="2409825" cy="904875"/>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09599"/>
          </a:xfrm>
        </p:spPr>
        <p:txBody>
          <a:bodyPr>
            <a:normAutofit/>
          </a:bodyPr>
          <a:lstStyle/>
          <a:p>
            <a:r>
              <a:rPr lang="ar-SA" sz="2800" b="1" dirty="0" smtClean="0"/>
              <a:t>استخدام أدوات التحكم بالعرض على شريط المعلومات </a:t>
            </a:r>
            <a:endParaRPr lang="ar-SA" sz="2800" dirty="0"/>
          </a:p>
        </p:txBody>
      </p:sp>
      <p:sp>
        <p:nvSpPr>
          <p:cNvPr id="3" name="Subtitle 2"/>
          <p:cNvSpPr>
            <a:spLocks noGrp="1"/>
          </p:cNvSpPr>
          <p:nvPr>
            <p:ph type="subTitle" idx="1"/>
          </p:nvPr>
        </p:nvSpPr>
        <p:spPr>
          <a:xfrm>
            <a:off x="685800" y="1066800"/>
            <a:ext cx="7772400" cy="4953000"/>
          </a:xfrm>
        </p:spPr>
        <p:txBody>
          <a:bodyPr/>
          <a:lstStyle/>
          <a:p>
            <a:r>
              <a:rPr lang="ar-JO" dirty="0" smtClean="0"/>
              <a:t>يمكنك أيضا استخدام أدوات التحكم الموجودة على شريط المعلومات لتغيير طريقة العرض.</a:t>
            </a:r>
            <a:endParaRPr lang="en-US" dirty="0" smtClean="0"/>
          </a:p>
          <a:p>
            <a:endParaRPr lang="ar-SA" dirty="0"/>
          </a:p>
        </p:txBody>
      </p:sp>
      <p:pic>
        <p:nvPicPr>
          <p:cNvPr id="4" name="صورة 60"/>
          <p:cNvPicPr/>
          <p:nvPr/>
        </p:nvPicPr>
        <p:blipFill>
          <a:blip r:embed="rId2" cstate="print"/>
          <a:srcRect/>
          <a:stretch>
            <a:fillRect/>
          </a:stretch>
        </p:blipFill>
        <p:spPr bwMode="auto">
          <a:xfrm>
            <a:off x="2971800" y="2209800"/>
            <a:ext cx="3152775" cy="609600"/>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533400"/>
          </a:xfrm>
        </p:spPr>
        <p:txBody>
          <a:bodyPr>
            <a:normAutofit/>
          </a:bodyPr>
          <a:lstStyle/>
          <a:p>
            <a:r>
              <a:rPr lang="ar-SA" sz="2800" b="1" dirty="0" smtClean="0"/>
              <a:t>استخدام مربع حوار تكبير/تصغير </a:t>
            </a:r>
            <a:endParaRPr lang="ar-SA" sz="2800" dirty="0"/>
          </a:p>
        </p:txBody>
      </p:sp>
      <p:sp>
        <p:nvSpPr>
          <p:cNvPr id="3" name="Subtitle 2"/>
          <p:cNvSpPr>
            <a:spLocks noGrp="1"/>
          </p:cNvSpPr>
          <p:nvPr>
            <p:ph type="subTitle" idx="1"/>
          </p:nvPr>
        </p:nvSpPr>
        <p:spPr>
          <a:xfrm>
            <a:off x="685800" y="914400"/>
            <a:ext cx="7772400" cy="5029200"/>
          </a:xfrm>
        </p:spPr>
        <p:txBody>
          <a:bodyPr>
            <a:normAutofit/>
          </a:bodyPr>
          <a:lstStyle/>
          <a:p>
            <a:r>
              <a:rPr lang="ar-JO" dirty="0" smtClean="0"/>
              <a:t>إذا أردت ضبط خيارات تكبير/تصغير المتقدمة، قم بالنقر على زر تكبير/تصغير في شريط العرض أو قم بالنقر على النسبة المئوية في شريط المعلومات.</a:t>
            </a:r>
            <a:endParaRPr lang="en-US" dirty="0" smtClean="0"/>
          </a:p>
          <a:p>
            <a:endParaRPr lang="ar-SA" dirty="0"/>
          </a:p>
        </p:txBody>
      </p:sp>
      <p:pic>
        <p:nvPicPr>
          <p:cNvPr id="4" name="صورة 61"/>
          <p:cNvPicPr/>
          <p:nvPr/>
        </p:nvPicPr>
        <p:blipFill>
          <a:blip r:embed="rId2" cstate="print"/>
          <a:srcRect/>
          <a:stretch>
            <a:fillRect/>
          </a:stretch>
        </p:blipFill>
        <p:spPr bwMode="auto">
          <a:xfrm>
            <a:off x="2667000" y="2286000"/>
            <a:ext cx="4314825" cy="1028700"/>
          </a:xfrm>
          <a:prstGeom prst="rect">
            <a:avLst/>
          </a:prstGeom>
          <a:noFill/>
          <a:ln w="9525">
            <a:noFill/>
            <a:miter lim="800000"/>
            <a:headEnd/>
            <a:tailEnd/>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pPr algn="ctr"/>
            <a:r>
              <a:rPr lang="en-US" sz="3200" b="1" dirty="0" smtClean="0"/>
              <a:t> </a:t>
            </a:r>
            <a:r>
              <a:rPr lang="ar-SA" sz="3200" b="1" dirty="0" smtClean="0"/>
              <a:t>الدرس 6-3</a:t>
            </a:r>
            <a:r>
              <a:rPr lang="ar-JO" sz="3200" b="1" dirty="0" smtClean="0"/>
              <a:t>: أدوات عرض متقدمة</a:t>
            </a:r>
            <a:endParaRPr lang="ar-SA" sz="3200" dirty="0"/>
          </a:p>
        </p:txBody>
      </p:sp>
      <p:sp>
        <p:nvSpPr>
          <p:cNvPr id="3" name="Subtitle 2"/>
          <p:cNvSpPr>
            <a:spLocks noGrp="1"/>
          </p:cNvSpPr>
          <p:nvPr>
            <p:ph type="subTitle" idx="1"/>
          </p:nvPr>
        </p:nvSpPr>
        <p:spPr>
          <a:xfrm>
            <a:off x="685800" y="1066800"/>
            <a:ext cx="7772400" cy="4953000"/>
          </a:xfrm>
        </p:spPr>
        <p:txBody>
          <a:bodyPr>
            <a:normAutofit/>
          </a:bodyPr>
          <a:lstStyle/>
          <a:p>
            <a:r>
              <a:rPr lang="ar-SA" dirty="0" smtClean="0"/>
              <a:t>حاليا بعد أن حصلنا على الأساسيات حول وجهات النظر الواردة في الأسفل سنقوم بإلقاء النظر على بعض الأدوات المتقدمة بما في ذلك متصفح المستند والصور المصغرة والسمات المختلفة للوحات التصفح وإظهار وإخفاء العناصر من شاشة وورد.</a:t>
            </a:r>
            <a:endParaRPr lang="en-US" dirty="0" smtClean="0"/>
          </a:p>
          <a:p>
            <a:endParaRPr lang="ar-SA"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609600"/>
          </a:xfrm>
        </p:spPr>
        <p:txBody>
          <a:bodyPr>
            <a:normAutofit/>
          </a:bodyPr>
          <a:lstStyle/>
          <a:p>
            <a:r>
              <a:rPr lang="ar-SA" sz="2800" dirty="0" smtClean="0"/>
              <a:t>استخدام متصفح المستند</a:t>
            </a:r>
            <a:endParaRPr lang="ar-SA" sz="2800" dirty="0"/>
          </a:p>
        </p:txBody>
      </p:sp>
      <p:sp>
        <p:nvSpPr>
          <p:cNvPr id="3" name="Subtitle 2"/>
          <p:cNvSpPr>
            <a:spLocks noGrp="1"/>
          </p:cNvSpPr>
          <p:nvPr>
            <p:ph type="subTitle" idx="1"/>
          </p:nvPr>
        </p:nvSpPr>
        <p:spPr>
          <a:xfrm>
            <a:off x="1371600" y="914400"/>
            <a:ext cx="7010400" cy="5029200"/>
          </a:xfrm>
        </p:spPr>
        <p:txBody>
          <a:bodyPr>
            <a:normAutofit fontScale="55000" lnSpcReduction="20000"/>
          </a:bodyPr>
          <a:lstStyle/>
          <a:p>
            <a:r>
              <a:rPr lang="ar-JO" sz="4700" dirty="0" smtClean="0"/>
              <a:t>وفقا للنموذج فإن الأسهم الصغيرة في أسفل شريط التمرير العمودي تمكنك من التنقل من صفحة إلى أخرى.</a:t>
            </a:r>
          </a:p>
          <a:p>
            <a:endParaRPr lang="ar-JO" dirty="0" smtClean="0"/>
          </a:p>
          <a:p>
            <a:endParaRPr lang="ar-JO" dirty="0" smtClean="0"/>
          </a:p>
          <a:p>
            <a:endParaRPr lang="ar-JO" dirty="0" smtClean="0"/>
          </a:p>
          <a:p>
            <a:pPr algn="r">
              <a:buFont typeface="Wingdings" pitchFamily="2" charset="2"/>
              <a:buChar char="Ø"/>
            </a:pPr>
            <a:endParaRPr lang="ar-JO" dirty="0" smtClean="0"/>
          </a:p>
          <a:p>
            <a:pPr algn="r">
              <a:buFont typeface="Wingdings" pitchFamily="2" charset="2"/>
              <a:buChar char="Ø"/>
            </a:pPr>
            <a:r>
              <a:rPr lang="ar-JO" sz="4900" dirty="0" smtClean="0"/>
              <a:t>التصفح باستخدام مربع حوار الذهاب إلى.</a:t>
            </a:r>
            <a:endParaRPr lang="en-US" sz="4900" dirty="0" smtClean="0"/>
          </a:p>
          <a:p>
            <a:pPr algn="r">
              <a:buFont typeface="Wingdings" pitchFamily="2" charset="2"/>
              <a:buChar char="Ø"/>
            </a:pPr>
            <a:r>
              <a:rPr lang="ar-JO" sz="4900" dirty="0" smtClean="0"/>
              <a:t>التصفح باستخدام مربع حوار البحث. </a:t>
            </a:r>
            <a:endParaRPr lang="en-US" sz="4900" dirty="0" smtClean="0"/>
          </a:p>
          <a:p>
            <a:pPr algn="r">
              <a:buFont typeface="Wingdings" pitchFamily="2" charset="2"/>
              <a:buChar char="Ø"/>
            </a:pPr>
            <a:r>
              <a:rPr lang="ar-JO" sz="4900" dirty="0" smtClean="0"/>
              <a:t>التصفح باستخدام التحرير.( هذه أداة تستخدم عند استعراض </a:t>
            </a:r>
          </a:p>
          <a:p>
            <a:pPr algn="r"/>
            <a:r>
              <a:rPr lang="ar-JO" sz="4900" dirty="0" smtClean="0"/>
              <a:t>  المستندات.)</a:t>
            </a:r>
            <a:endParaRPr lang="en-US" sz="4900" dirty="0" smtClean="0"/>
          </a:p>
          <a:p>
            <a:pPr algn="r">
              <a:buFont typeface="Wingdings" pitchFamily="2" charset="2"/>
              <a:buChar char="Ø"/>
            </a:pPr>
            <a:r>
              <a:rPr lang="ar-JO" sz="4900" dirty="0" smtClean="0"/>
              <a:t>التصفح باستخدام البند.( يتم استخدام البند في العناوين </a:t>
            </a:r>
          </a:p>
          <a:p>
            <a:pPr algn="r"/>
            <a:r>
              <a:rPr lang="ar-JO" sz="4900" dirty="0" smtClean="0"/>
              <a:t>  الرئيسية.)</a:t>
            </a:r>
            <a:endParaRPr lang="en-US" sz="4900" dirty="0" smtClean="0"/>
          </a:p>
          <a:p>
            <a:pPr algn="r">
              <a:buFont typeface="Wingdings" pitchFamily="2" charset="2"/>
              <a:buChar char="Ø"/>
            </a:pPr>
            <a:r>
              <a:rPr lang="ar-JO" sz="4900" dirty="0" smtClean="0"/>
              <a:t>التصفح حسب الرسم.</a:t>
            </a:r>
            <a:endParaRPr lang="en-US" sz="4900" dirty="0" smtClean="0"/>
          </a:p>
          <a:p>
            <a:pPr algn="r">
              <a:buFont typeface="Wingdings" pitchFamily="2" charset="2"/>
              <a:buChar char="Ø"/>
            </a:pPr>
            <a:r>
              <a:rPr lang="ar-JO" sz="4900" dirty="0" smtClean="0"/>
              <a:t>التصفح حسب الجدول.</a:t>
            </a:r>
            <a:endParaRPr lang="en-US" sz="4900" dirty="0" smtClean="0"/>
          </a:p>
          <a:p>
            <a:endParaRPr lang="en-US" dirty="0" smtClean="0"/>
          </a:p>
          <a:p>
            <a:endParaRPr lang="ar-SA" dirty="0"/>
          </a:p>
        </p:txBody>
      </p:sp>
      <p:pic>
        <p:nvPicPr>
          <p:cNvPr id="4" name="صورة 63"/>
          <p:cNvPicPr/>
          <p:nvPr/>
        </p:nvPicPr>
        <p:blipFill>
          <a:blip r:embed="rId2" cstate="print"/>
          <a:srcRect/>
          <a:stretch>
            <a:fillRect/>
          </a:stretch>
        </p:blipFill>
        <p:spPr bwMode="auto">
          <a:xfrm>
            <a:off x="4495800" y="1600200"/>
            <a:ext cx="304800" cy="838200"/>
          </a:xfrm>
          <a:prstGeom prst="rect">
            <a:avLst/>
          </a:prstGeom>
          <a:noFill/>
          <a:ln w="9525">
            <a:noFill/>
            <a:miter lim="800000"/>
            <a:headEnd/>
            <a:tailEnd/>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85800" y="609600"/>
            <a:ext cx="7772400" cy="5181600"/>
          </a:xfrm>
        </p:spPr>
        <p:txBody>
          <a:bodyPr>
            <a:normAutofit/>
          </a:bodyPr>
          <a:lstStyle/>
          <a:p>
            <a:pPr>
              <a:buFont typeface="Wingdings" pitchFamily="2" charset="2"/>
              <a:buChar char="Ø"/>
            </a:pPr>
            <a:r>
              <a:rPr lang="ar-JO" dirty="0" smtClean="0"/>
              <a:t>التصفح حسب الحقل.( يتم استخدام الحقول في الأشكال ودمج البريد </a:t>
            </a:r>
          </a:p>
          <a:p>
            <a:r>
              <a:rPr lang="ar-JO" dirty="0" smtClean="0"/>
              <a:t>  الإلكتروني)  </a:t>
            </a:r>
            <a:endParaRPr lang="en-US" dirty="0" smtClean="0"/>
          </a:p>
          <a:p>
            <a:pPr>
              <a:buFont typeface="Wingdings" pitchFamily="2" charset="2"/>
              <a:buChar char="Ø"/>
            </a:pPr>
            <a:r>
              <a:rPr lang="ar-JO" dirty="0" smtClean="0"/>
              <a:t>التصفح حسب التعليق الختامي.</a:t>
            </a:r>
            <a:endParaRPr lang="en-US" dirty="0" smtClean="0"/>
          </a:p>
          <a:p>
            <a:pPr>
              <a:buFont typeface="Wingdings" pitchFamily="2" charset="2"/>
              <a:buChar char="Ø"/>
            </a:pPr>
            <a:r>
              <a:rPr lang="ar-JO" dirty="0" smtClean="0"/>
              <a:t>التصفح حسب الحاشية. </a:t>
            </a:r>
            <a:endParaRPr lang="en-US" dirty="0" smtClean="0"/>
          </a:p>
          <a:p>
            <a:pPr>
              <a:buFont typeface="Wingdings" pitchFamily="2" charset="2"/>
              <a:buChar char="Ø"/>
            </a:pPr>
            <a:r>
              <a:rPr lang="ar-JO" dirty="0" smtClean="0"/>
              <a:t>التصفح حسب التعليق.</a:t>
            </a:r>
            <a:endParaRPr lang="en-US" dirty="0" smtClean="0"/>
          </a:p>
          <a:p>
            <a:pPr>
              <a:buFont typeface="Wingdings" pitchFamily="2" charset="2"/>
              <a:buChar char="Ø"/>
            </a:pPr>
            <a:r>
              <a:rPr lang="ar-JO" dirty="0" smtClean="0"/>
              <a:t>التصفح حسب الدرس.</a:t>
            </a:r>
            <a:endParaRPr lang="en-US" dirty="0" smtClean="0"/>
          </a:p>
          <a:p>
            <a:pPr>
              <a:buFont typeface="Wingdings" pitchFamily="2" charset="2"/>
              <a:buChar char="Ø"/>
            </a:pPr>
            <a:r>
              <a:rPr lang="ar-JO" dirty="0" smtClean="0"/>
              <a:t>التصفح حسب الصفحة.( هذا هو الاختيار الافتراضي.)</a:t>
            </a:r>
            <a:endParaRPr lang="en-US" dirty="0" smtClean="0"/>
          </a:p>
          <a:p>
            <a:endParaRPr lang="ar-SA"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1"/>
            <a:ext cx="7772400" cy="533399"/>
          </a:xfrm>
        </p:spPr>
        <p:txBody>
          <a:bodyPr>
            <a:normAutofit/>
          </a:bodyPr>
          <a:lstStyle/>
          <a:p>
            <a:r>
              <a:rPr lang="ar-SA" sz="2800" b="1" dirty="0" smtClean="0"/>
              <a:t>عناصر عرض وإخفاء الشاشة</a:t>
            </a:r>
            <a:endParaRPr lang="ar-SA" sz="28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smtClean="0"/>
              <a:t>لقد قمنا بالفعل بالعمل مع المسطرة عند إضافة علامات التبويب والمسافات البادئة. وإذا أردت الاستغناء عن المسطرة يمكنك القيام بإلغاء التحديد لإزالتها من الشاشة. ويمكنك أيضا إضافة خطوط الشبكة على الشاشة</a:t>
            </a:r>
            <a:r>
              <a:rPr lang="en-US" dirty="0" smtClean="0"/>
              <a:t>;</a:t>
            </a:r>
            <a:r>
              <a:rPr lang="ar-JO" dirty="0" smtClean="0"/>
              <a:t> وهذا يساعدك عند ترتيب الكائنات.</a:t>
            </a:r>
            <a:endParaRPr lang="en-US" dirty="0" smtClean="0"/>
          </a:p>
          <a:p>
            <a:r>
              <a:rPr lang="ar-JO" dirty="0" smtClean="0"/>
              <a:t>الكائن النهائي هو لوحة التصفح التي تستخدم لإظهار العناوين التي تم تحديدها بواسطة الأنماط المستخدمة في المستند والبحث عن كلمة أو جملة.</a:t>
            </a:r>
            <a:endParaRPr lang="en-US" dirty="0" smtClean="0"/>
          </a:p>
          <a:p>
            <a:endParaRPr lang="ar-SA" dirty="0"/>
          </a:p>
        </p:txBody>
      </p:sp>
      <p:pic>
        <p:nvPicPr>
          <p:cNvPr id="4" name="صورة 66"/>
          <p:cNvPicPr/>
          <p:nvPr/>
        </p:nvPicPr>
        <p:blipFill>
          <a:blip r:embed="rId2" cstate="print"/>
          <a:srcRect/>
          <a:stretch>
            <a:fillRect/>
          </a:stretch>
        </p:blipFill>
        <p:spPr bwMode="auto">
          <a:xfrm>
            <a:off x="3962400" y="4114800"/>
            <a:ext cx="1295400" cy="13716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762000"/>
          </a:xfrm>
        </p:spPr>
        <p:txBody>
          <a:bodyPr>
            <a:normAutofit/>
          </a:bodyPr>
          <a:lstStyle/>
          <a:p>
            <a:r>
              <a:rPr lang="ar-JO" sz="2800" dirty="0" smtClean="0"/>
              <a:t>التنقل باستخدام أشرطة التمرير </a:t>
            </a:r>
            <a:endParaRPr lang="ar-SA" sz="2800" dirty="0"/>
          </a:p>
        </p:txBody>
      </p:sp>
      <p:sp>
        <p:nvSpPr>
          <p:cNvPr id="3" name="Subtitle 2"/>
          <p:cNvSpPr>
            <a:spLocks noGrp="1"/>
          </p:cNvSpPr>
          <p:nvPr>
            <p:ph type="subTitle" idx="1"/>
          </p:nvPr>
        </p:nvSpPr>
        <p:spPr>
          <a:xfrm>
            <a:off x="762000" y="1371600"/>
            <a:ext cx="7620000" cy="2667000"/>
          </a:xfrm>
        </p:spPr>
        <p:txBody>
          <a:bodyPr>
            <a:normAutofit/>
          </a:bodyPr>
          <a:lstStyle/>
          <a:p>
            <a:r>
              <a:rPr lang="ar-JO" dirty="0" smtClean="0"/>
              <a:t>يعتبر التنقل باستخدام الماوس جيدا إذا كان كامل النص موجودا على شاشة واحدة، غير انه من النادر أن تكون المستندات في صفحة واحدة. ولحسن الحظ، يمكنك أيضا التنقل باستخدام شريط التمرير على الجانب الأيسر من الشاشة. قم بوضع مؤشر الماوس على المستطيل الصغير في شريط التمرير وسيشير إلى موقعك الحالي في المستند. بعدئذ، أُنقر عليه وقم بسحبه إلى المكان الذي ترغب فيه. </a:t>
            </a:r>
            <a:endParaRPr lang="en-US" dirty="0" smtClean="0"/>
          </a:p>
          <a:p>
            <a:endParaRPr lang="ar-SA" dirty="0"/>
          </a:p>
        </p:txBody>
      </p:sp>
      <p:pic>
        <p:nvPicPr>
          <p:cNvPr id="4" name="صورة 120"/>
          <p:cNvPicPr/>
          <p:nvPr/>
        </p:nvPicPr>
        <p:blipFill>
          <a:blip r:embed="rId2" cstate="print"/>
          <a:srcRect/>
          <a:stretch>
            <a:fillRect/>
          </a:stretch>
        </p:blipFill>
        <p:spPr bwMode="auto">
          <a:xfrm>
            <a:off x="3810000" y="4114800"/>
            <a:ext cx="1457325" cy="195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55625"/>
          </a:xfrm>
        </p:spPr>
        <p:txBody>
          <a:bodyPr>
            <a:normAutofit/>
          </a:bodyPr>
          <a:lstStyle/>
          <a:p>
            <a:r>
              <a:rPr lang="ar-JO" sz="2800" b="1" dirty="0" smtClean="0"/>
              <a:t>إستخدام لوحة التصفح.</a:t>
            </a:r>
            <a:endParaRPr lang="ar-SA" sz="2800" dirty="0"/>
          </a:p>
        </p:txBody>
      </p:sp>
      <p:sp>
        <p:nvSpPr>
          <p:cNvPr id="3" name="Subtitle 2"/>
          <p:cNvSpPr>
            <a:spLocks noGrp="1"/>
          </p:cNvSpPr>
          <p:nvPr>
            <p:ph type="subTitle" idx="1"/>
          </p:nvPr>
        </p:nvSpPr>
        <p:spPr>
          <a:xfrm>
            <a:off x="1371600" y="838200"/>
            <a:ext cx="7010400" cy="5181600"/>
          </a:xfrm>
        </p:spPr>
        <p:txBody>
          <a:bodyPr>
            <a:normAutofit/>
          </a:bodyPr>
          <a:lstStyle/>
          <a:p>
            <a:r>
              <a:rPr lang="ar-JO" dirty="0" smtClean="0"/>
              <a:t>إذا تحققت من "لوحة التصفح" في درس العرض</a:t>
            </a:r>
            <a:r>
              <a:rPr lang="en-US" dirty="0" smtClean="0"/>
              <a:t>/</a:t>
            </a:r>
            <a:r>
              <a:rPr lang="ar-JO" dirty="0" smtClean="0"/>
              <a:t> الإخفاء من علامة تبويب العرض، قم بالنقر على الشاشة الرئيسية     بحث أو اضغط </a:t>
            </a:r>
            <a:r>
              <a:rPr lang="en-US" dirty="0" smtClean="0"/>
              <a:t>Ctrl + F</a:t>
            </a:r>
            <a:r>
              <a:rPr lang="ar-JO" dirty="0" smtClean="0"/>
              <a:t> سوف ترى جزء يظهر على الجانب الأيسر من الشاشة:</a:t>
            </a:r>
            <a:endParaRPr lang="en-US" dirty="0" smtClean="0"/>
          </a:p>
          <a:p>
            <a:endParaRPr lang="ar-SA" dirty="0"/>
          </a:p>
        </p:txBody>
      </p:sp>
      <p:pic>
        <p:nvPicPr>
          <p:cNvPr id="4" name="صورة 67"/>
          <p:cNvPicPr/>
          <p:nvPr/>
        </p:nvPicPr>
        <p:blipFill>
          <a:blip r:embed="rId2" cstate="print"/>
          <a:srcRect/>
          <a:stretch>
            <a:fillRect/>
          </a:stretch>
        </p:blipFill>
        <p:spPr bwMode="auto">
          <a:xfrm>
            <a:off x="2286000" y="2819400"/>
            <a:ext cx="5019675" cy="2419350"/>
          </a:xfrm>
          <a:prstGeom prst="rect">
            <a:avLst/>
          </a:prstGeom>
          <a:noFill/>
          <a:ln w="9525">
            <a:noFill/>
            <a:miter lim="800000"/>
            <a:headEnd/>
            <a:tailEnd/>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r>
              <a:rPr lang="ar-SA" sz="2800" b="1" dirty="0" smtClean="0"/>
              <a:t>عرض الأحرف الخاصة</a:t>
            </a:r>
            <a:endParaRPr lang="ar-SA" sz="2800" dirty="0"/>
          </a:p>
        </p:txBody>
      </p:sp>
      <p:sp>
        <p:nvSpPr>
          <p:cNvPr id="3" name="Subtitle 2"/>
          <p:cNvSpPr>
            <a:spLocks noGrp="1"/>
          </p:cNvSpPr>
          <p:nvPr>
            <p:ph type="subTitle" idx="1"/>
          </p:nvPr>
        </p:nvSpPr>
        <p:spPr>
          <a:xfrm>
            <a:off x="685800" y="1143000"/>
            <a:ext cx="7772400" cy="4724400"/>
          </a:xfrm>
        </p:spPr>
        <p:txBody>
          <a:bodyPr>
            <a:normAutofit/>
          </a:bodyPr>
          <a:lstStyle/>
          <a:p>
            <a:r>
              <a:rPr lang="ar-JO" dirty="0" smtClean="0"/>
              <a:t>عند كتابة أي شيء حتى الفراغ والأحرف الظاهرة على الشاشة. وتشير الرموز لأحرف معينة (مثل المسافات وعلامات الفقرة) وعادة ما تكون مخفية.</a:t>
            </a:r>
            <a:endParaRPr lang="en-US" dirty="0" smtClean="0"/>
          </a:p>
          <a:p>
            <a:r>
              <a:rPr lang="ar-JO" dirty="0" smtClean="0"/>
              <a:t>إذا كنت تريد إظهار هذه الأحرف أُنقر على أمر إظهار</a:t>
            </a:r>
            <a:r>
              <a:rPr lang="en-US" dirty="0" smtClean="0"/>
              <a:t>/</a:t>
            </a:r>
            <a:r>
              <a:rPr lang="ar-JO" dirty="0" smtClean="0"/>
              <a:t> إخفاء في مجموعة الفقرة في علامة تبويب الصفحة الرئيسية أو استخدام الاختصار </a:t>
            </a:r>
            <a:r>
              <a:rPr lang="en-US" dirty="0" smtClean="0"/>
              <a:t>Ctrl + *</a:t>
            </a:r>
            <a:r>
              <a:rPr lang="ar-JO" dirty="0" smtClean="0"/>
              <a:t> (هذا الاختصار هو فعلا </a:t>
            </a:r>
            <a:r>
              <a:rPr lang="en-US" dirty="0" smtClean="0"/>
              <a:t>Ctrl + Shift + 8</a:t>
            </a:r>
            <a:r>
              <a:rPr lang="ar-JO" dirty="0" smtClean="0"/>
              <a:t>.)</a:t>
            </a:r>
            <a:endParaRPr lang="ar-SA" dirty="0"/>
          </a:p>
        </p:txBody>
      </p:sp>
      <p:pic>
        <p:nvPicPr>
          <p:cNvPr id="4" name="صورة 69"/>
          <p:cNvPicPr/>
          <p:nvPr/>
        </p:nvPicPr>
        <p:blipFill>
          <a:blip r:embed="rId2" cstate="print"/>
          <a:srcRect/>
          <a:stretch>
            <a:fillRect/>
          </a:stretch>
        </p:blipFill>
        <p:spPr bwMode="auto">
          <a:xfrm>
            <a:off x="3276600" y="4419600"/>
            <a:ext cx="3057525" cy="838200"/>
          </a:xfrm>
          <a:prstGeom prst="rect">
            <a:avLst/>
          </a:prstGeom>
          <a:noFill/>
          <a:ln w="9525">
            <a:noFill/>
            <a:miter lim="800000"/>
            <a:headEnd/>
            <a:tailEnd/>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839162"/>
          </a:xfrm>
        </p:spPr>
        <p:txBody>
          <a:bodyPr>
            <a:normAutofit/>
          </a:bodyPr>
          <a:lstStyle/>
          <a:p>
            <a:pPr algn="ctr"/>
            <a:r>
              <a:rPr lang="en-US" sz="3200" b="1" dirty="0" smtClean="0"/>
              <a:t> </a:t>
            </a:r>
            <a:r>
              <a:rPr lang="ar-JO" sz="3200" b="1" dirty="0" smtClean="0"/>
              <a:t>الدرس 6-4: إعداد المستند الخاص</a:t>
            </a:r>
            <a:endParaRPr lang="ar-SA" sz="3200" dirty="0"/>
          </a:p>
        </p:txBody>
      </p:sp>
      <p:sp>
        <p:nvSpPr>
          <p:cNvPr id="3" name="Subtitle 2"/>
          <p:cNvSpPr>
            <a:spLocks noGrp="1"/>
          </p:cNvSpPr>
          <p:nvPr>
            <p:ph type="subTitle" idx="1"/>
          </p:nvPr>
        </p:nvSpPr>
        <p:spPr>
          <a:xfrm>
            <a:off x="685800" y="1066800"/>
            <a:ext cx="7772400" cy="4953000"/>
          </a:xfrm>
        </p:spPr>
        <p:txBody>
          <a:bodyPr/>
          <a:lstStyle/>
          <a:p>
            <a:r>
              <a:rPr lang="ar-JO" dirty="0" smtClean="0"/>
              <a:t>الآن بعد أن تعلمنا طريقة تصفح المستند والتأكد من أن المحتوى صحيح، سنتطرق إلى كيفية إعداد المستند للطباعة وطريقة طباعته.</a:t>
            </a:r>
            <a:endParaRPr lang="en-US" dirty="0" smtClean="0"/>
          </a:p>
          <a:p>
            <a:endParaRPr lang="ar-SA"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0"/>
          </a:xfrm>
        </p:spPr>
        <p:txBody>
          <a:bodyPr>
            <a:normAutofit/>
          </a:bodyPr>
          <a:lstStyle/>
          <a:p>
            <a:r>
              <a:rPr lang="ar-SA" sz="2800" b="1" dirty="0" smtClean="0"/>
              <a:t>إعداد المستند الخاص</a:t>
            </a:r>
            <a:endParaRPr lang="ar-SA" sz="2800" dirty="0"/>
          </a:p>
        </p:txBody>
      </p:sp>
      <p:sp>
        <p:nvSpPr>
          <p:cNvPr id="3" name="Subtitle 2"/>
          <p:cNvSpPr>
            <a:spLocks noGrp="1"/>
          </p:cNvSpPr>
          <p:nvPr>
            <p:ph type="subTitle" idx="1"/>
          </p:nvPr>
        </p:nvSpPr>
        <p:spPr>
          <a:xfrm>
            <a:off x="1371600" y="990600"/>
            <a:ext cx="7010400" cy="4648200"/>
          </a:xfrm>
        </p:spPr>
        <p:txBody>
          <a:bodyPr>
            <a:normAutofit/>
          </a:bodyPr>
          <a:lstStyle/>
          <a:p>
            <a:r>
              <a:rPr lang="ar-JO" dirty="0" smtClean="0"/>
              <a:t>قبل طباعة أي شيء يجب التأكد من أنه قد تم إعداد الصفحة بالطريقة التي تريدها. أُنقر على علامة تبويب تخطيط الصفحة واطلع على الأوامر الثلاثة الأولى في مجموعة إعداد الصفحة: </a:t>
            </a:r>
          </a:p>
          <a:p>
            <a:endParaRPr lang="ar-JO" dirty="0" smtClean="0"/>
          </a:p>
          <a:p>
            <a:endParaRPr lang="ar-JO" dirty="0" smtClean="0"/>
          </a:p>
          <a:p>
            <a:endParaRPr lang="ar-JO" dirty="0" smtClean="0"/>
          </a:p>
          <a:p>
            <a:pPr>
              <a:buFont typeface="Wingdings" pitchFamily="2" charset="2"/>
              <a:buChar char="Ø"/>
            </a:pPr>
            <a:r>
              <a:rPr lang="ar-JO" dirty="0" smtClean="0"/>
              <a:t>الهوامش</a:t>
            </a:r>
          </a:p>
          <a:p>
            <a:pPr>
              <a:buFont typeface="Wingdings" pitchFamily="2" charset="2"/>
              <a:buChar char="Ø"/>
            </a:pPr>
            <a:r>
              <a:rPr lang="ar-JO" dirty="0" smtClean="0"/>
              <a:t>الاتجاه</a:t>
            </a:r>
          </a:p>
          <a:p>
            <a:pPr>
              <a:buFont typeface="Wingdings" pitchFamily="2" charset="2"/>
              <a:buChar char="Ø"/>
            </a:pPr>
            <a:r>
              <a:rPr lang="ar-JO" dirty="0" smtClean="0"/>
              <a:t>الحجم</a:t>
            </a:r>
            <a:endParaRPr lang="en-US" dirty="0" smtClean="0"/>
          </a:p>
          <a:p>
            <a:endParaRPr lang="ar-SA" dirty="0"/>
          </a:p>
        </p:txBody>
      </p:sp>
      <p:pic>
        <p:nvPicPr>
          <p:cNvPr id="4" name="صورة 74"/>
          <p:cNvPicPr/>
          <p:nvPr/>
        </p:nvPicPr>
        <p:blipFill>
          <a:blip r:embed="rId2" cstate="print"/>
          <a:srcRect/>
          <a:stretch>
            <a:fillRect/>
          </a:stretch>
        </p:blipFill>
        <p:spPr bwMode="auto">
          <a:xfrm>
            <a:off x="3581400" y="2438400"/>
            <a:ext cx="2638425" cy="1076325"/>
          </a:xfrm>
          <a:prstGeom prst="rect">
            <a:avLst/>
          </a:prstGeom>
          <a:noFill/>
          <a:ln w="9525">
            <a:noFill/>
            <a:miter lim="800000"/>
            <a:headEnd/>
            <a:tailEnd/>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800"/>
          </a:xfrm>
        </p:spPr>
        <p:txBody>
          <a:bodyPr>
            <a:normAutofit/>
          </a:bodyPr>
          <a:lstStyle/>
          <a:p>
            <a:r>
              <a:rPr lang="ar-JO" sz="2800" b="1" dirty="0" smtClean="0"/>
              <a:t>إستخدام مربع حوار إعداد الصفحة </a:t>
            </a:r>
            <a:endParaRPr lang="ar-SA" sz="2800" dirty="0"/>
          </a:p>
        </p:txBody>
      </p:sp>
      <p:sp>
        <p:nvSpPr>
          <p:cNvPr id="3" name="Subtitle 2"/>
          <p:cNvSpPr>
            <a:spLocks noGrp="1"/>
          </p:cNvSpPr>
          <p:nvPr>
            <p:ph type="subTitle" idx="1"/>
          </p:nvPr>
        </p:nvSpPr>
        <p:spPr>
          <a:xfrm>
            <a:off x="685800" y="914400"/>
            <a:ext cx="7772400" cy="5105400"/>
          </a:xfrm>
        </p:spPr>
        <p:txBody>
          <a:bodyPr>
            <a:normAutofit/>
          </a:bodyPr>
          <a:lstStyle/>
          <a:p>
            <a:r>
              <a:rPr lang="ar-JO" dirty="0" smtClean="0"/>
              <a:t>لقد أشرنا خلال الفترة الماضية إلى مربع حوار إعداد الصفحة. وكما رأينا، يمكنك فتحه من قوائم الحجم أو الهوامش. ويمكنك أيضا فتحه من خلال النقر على زر الخيار في أسفل الجهة اليسرى من المربع. </a:t>
            </a:r>
            <a:endParaRPr lang="en-US" dirty="0" smtClean="0"/>
          </a:p>
          <a:p>
            <a:endParaRPr lang="ar-SA" dirty="0"/>
          </a:p>
        </p:txBody>
      </p:sp>
      <p:pic>
        <p:nvPicPr>
          <p:cNvPr id="4" name="صورة 77"/>
          <p:cNvPicPr/>
          <p:nvPr/>
        </p:nvPicPr>
        <p:blipFill>
          <a:blip r:embed="rId2" cstate="print"/>
          <a:srcRect/>
          <a:stretch>
            <a:fillRect/>
          </a:stretch>
        </p:blipFill>
        <p:spPr bwMode="auto">
          <a:xfrm>
            <a:off x="2971800" y="2590800"/>
            <a:ext cx="3324225" cy="933450"/>
          </a:xfrm>
          <a:prstGeom prst="rect">
            <a:avLst/>
          </a:prstGeom>
          <a:noFill/>
          <a:ln w="9525">
            <a:noFill/>
            <a:miter lim="800000"/>
            <a:headEnd/>
            <a:tailEnd/>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241425"/>
          </a:xfrm>
        </p:spPr>
        <p:txBody>
          <a:bodyPr>
            <a:normAutofit/>
          </a:bodyPr>
          <a:lstStyle/>
          <a:p>
            <a:pPr algn="ctr"/>
            <a:r>
              <a:rPr lang="en-US" b="1" dirty="0" smtClean="0"/>
              <a:t> </a:t>
            </a:r>
            <a:r>
              <a:rPr lang="ar-JO" sz="3200" b="1" dirty="0" smtClean="0"/>
              <a:t>الدرس 6-5: طباعة المستند</a:t>
            </a:r>
            <a:r>
              <a:rPr lang="ar-JO" dirty="0" smtClean="0"/>
              <a:t/>
            </a:r>
            <a:br>
              <a:rPr lang="ar-JO" dirty="0" smtClean="0"/>
            </a:br>
            <a:endParaRPr lang="ar-SA" sz="2800" dirty="0"/>
          </a:p>
        </p:txBody>
      </p:sp>
      <p:sp>
        <p:nvSpPr>
          <p:cNvPr id="3" name="Subtitle 2"/>
          <p:cNvSpPr>
            <a:spLocks noGrp="1"/>
          </p:cNvSpPr>
          <p:nvPr>
            <p:ph type="subTitle" idx="1"/>
          </p:nvPr>
        </p:nvSpPr>
        <p:spPr>
          <a:xfrm>
            <a:off x="1295400" y="1752600"/>
            <a:ext cx="7086600" cy="1676400"/>
          </a:xfrm>
        </p:spPr>
        <p:txBody>
          <a:bodyPr>
            <a:normAutofit fontScale="92500" lnSpcReduction="10000"/>
          </a:bodyPr>
          <a:lstStyle/>
          <a:p>
            <a:r>
              <a:rPr lang="ar-JO" sz="3600" b="1" u="sng" dirty="0" smtClean="0">
                <a:solidFill>
                  <a:srgbClr val="464646"/>
                </a:solidFill>
                <a:effectLst>
                  <a:outerShdw blurRad="31750" dist="25400" dir="5400000" algn="tl" rotWithShape="0">
                    <a:srgbClr val="000000">
                      <a:alpha val="25000"/>
                    </a:srgbClr>
                  </a:outerShdw>
                </a:effectLst>
                <a:ea typeface="+mj-ea"/>
              </a:rPr>
              <a:t> </a:t>
            </a:r>
            <a:r>
              <a:rPr lang="ar-JO" sz="2800" b="1" u="sng" dirty="0" smtClean="0">
                <a:solidFill>
                  <a:srgbClr val="464646"/>
                </a:solidFill>
                <a:effectLst>
                  <a:outerShdw blurRad="31750" dist="25400" dir="5400000" algn="tl" rotWithShape="0">
                    <a:srgbClr val="000000">
                      <a:alpha val="25000"/>
                    </a:srgbClr>
                  </a:outerShdw>
                </a:effectLst>
                <a:ea typeface="+mj-ea"/>
              </a:rPr>
              <a:t>أوامر الطباعة</a:t>
            </a:r>
            <a:endParaRPr lang="ar-JO" dirty="0" smtClean="0"/>
          </a:p>
          <a:p>
            <a:r>
              <a:rPr lang="ar-JO" dirty="0" smtClean="0"/>
              <a:t>هناك عدة طرق يمكنك بها طباعة المستند. أولا يمكنك إضافة رمز الطباعة إلى شريط أدوات الوصول السريع. عند النقر على رمز الطباعة سيتم إرسال المستند مباشرة إلى الطابعة الافتراضية:</a:t>
            </a:r>
            <a:endParaRPr lang="en-US" dirty="0" smtClean="0"/>
          </a:p>
          <a:p>
            <a:endParaRPr lang="ar-SA" dirty="0"/>
          </a:p>
        </p:txBody>
      </p:sp>
      <p:pic>
        <p:nvPicPr>
          <p:cNvPr id="4" name="صورة 1"/>
          <p:cNvPicPr/>
          <p:nvPr/>
        </p:nvPicPr>
        <p:blipFill>
          <a:blip r:embed="rId2" cstate="print"/>
          <a:srcRect/>
          <a:stretch>
            <a:fillRect/>
          </a:stretch>
        </p:blipFill>
        <p:spPr bwMode="auto">
          <a:xfrm>
            <a:off x="1828800" y="3429000"/>
            <a:ext cx="5334000" cy="2514600"/>
          </a:xfrm>
          <a:prstGeom prst="rect">
            <a:avLst/>
          </a:prstGeom>
          <a:noFill/>
          <a:ln w="9525">
            <a:noFill/>
            <a:miter lim="800000"/>
            <a:headEnd/>
            <a:tailEnd/>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09599"/>
          </a:xfrm>
        </p:spPr>
        <p:txBody>
          <a:bodyPr>
            <a:normAutofit/>
          </a:bodyPr>
          <a:lstStyle/>
          <a:p>
            <a:r>
              <a:rPr lang="ar-JO" sz="2800" b="1" dirty="0" smtClean="0"/>
              <a:t>معاينة قبل الطباعة</a:t>
            </a:r>
            <a:endParaRPr lang="ar-SA" sz="2800" dirty="0"/>
          </a:p>
        </p:txBody>
      </p:sp>
      <p:sp>
        <p:nvSpPr>
          <p:cNvPr id="3" name="Subtitle 2"/>
          <p:cNvSpPr>
            <a:spLocks noGrp="1"/>
          </p:cNvSpPr>
          <p:nvPr>
            <p:ph type="subTitle" idx="1"/>
          </p:nvPr>
        </p:nvSpPr>
        <p:spPr>
          <a:xfrm>
            <a:off x="1600200" y="1066800"/>
            <a:ext cx="6781800" cy="4876800"/>
          </a:xfrm>
        </p:spPr>
        <p:txBody>
          <a:bodyPr/>
          <a:lstStyle/>
          <a:p>
            <a:r>
              <a:rPr lang="ar-JO" dirty="0" smtClean="0"/>
              <a:t>عند فتح خيارات الطباعة بالنقر على ملف ← طباعة، سترى معاينة المستند كما سيبدو عليه شكل الطباعة على الجانب الأيسر من الشاشة:</a:t>
            </a:r>
            <a:endParaRPr lang="en-US" dirty="0" smtClean="0"/>
          </a:p>
          <a:p>
            <a:endParaRPr lang="ar-SA" dirty="0"/>
          </a:p>
        </p:txBody>
      </p:sp>
      <p:pic>
        <p:nvPicPr>
          <p:cNvPr id="4" name="صورة 19"/>
          <p:cNvPicPr/>
          <p:nvPr/>
        </p:nvPicPr>
        <p:blipFill>
          <a:blip r:embed="rId2" cstate="print"/>
          <a:srcRect/>
          <a:stretch>
            <a:fillRect/>
          </a:stretch>
        </p:blipFill>
        <p:spPr bwMode="auto">
          <a:xfrm>
            <a:off x="2438400" y="2590800"/>
            <a:ext cx="4362450" cy="3095625"/>
          </a:xfrm>
          <a:prstGeom prst="rect">
            <a:avLst/>
          </a:prstGeom>
          <a:noFill/>
          <a:ln w="9525">
            <a:noFill/>
            <a:miter lim="800000"/>
            <a:headEnd/>
            <a:tailEnd/>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31825"/>
          </a:xfrm>
        </p:spPr>
        <p:txBody>
          <a:bodyPr>
            <a:normAutofit/>
          </a:bodyPr>
          <a:lstStyle/>
          <a:p>
            <a:r>
              <a:rPr lang="ar-JO" sz="2800" b="1" dirty="0" smtClean="0"/>
              <a:t>استخدام خيارات الطباعة الأساسية</a:t>
            </a:r>
            <a:endParaRPr lang="ar-SA" sz="2800" dirty="0"/>
          </a:p>
        </p:txBody>
      </p:sp>
      <p:sp>
        <p:nvSpPr>
          <p:cNvPr id="3" name="Subtitle 2"/>
          <p:cNvSpPr>
            <a:spLocks noGrp="1"/>
          </p:cNvSpPr>
          <p:nvPr>
            <p:ph type="subTitle" idx="1"/>
          </p:nvPr>
        </p:nvSpPr>
        <p:spPr>
          <a:xfrm>
            <a:off x="1981200" y="990600"/>
            <a:ext cx="6400800" cy="5105400"/>
          </a:xfrm>
        </p:spPr>
        <p:txBody>
          <a:bodyPr/>
          <a:lstStyle/>
          <a:p>
            <a:r>
              <a:rPr lang="ar-JO" dirty="0" smtClean="0"/>
              <a:t>افتح خيارات الطباعة بالنقر على ملف ← طباعة:</a:t>
            </a:r>
            <a:endParaRPr lang="en-US" dirty="0" smtClean="0"/>
          </a:p>
          <a:p>
            <a:endParaRPr lang="ar-SA" dirty="0"/>
          </a:p>
        </p:txBody>
      </p:sp>
      <p:pic>
        <p:nvPicPr>
          <p:cNvPr id="4" name="صورة 4"/>
          <p:cNvPicPr/>
          <p:nvPr/>
        </p:nvPicPr>
        <p:blipFill>
          <a:blip r:embed="rId2" cstate="print"/>
          <a:srcRect/>
          <a:stretch>
            <a:fillRect/>
          </a:stretch>
        </p:blipFill>
        <p:spPr bwMode="auto">
          <a:xfrm>
            <a:off x="2438400" y="1828800"/>
            <a:ext cx="5334000" cy="2209800"/>
          </a:xfrm>
          <a:prstGeom prst="rect">
            <a:avLst/>
          </a:prstGeom>
          <a:noFill/>
          <a:ln w="9525">
            <a:noFill/>
            <a:miter lim="800000"/>
            <a:headEnd/>
            <a:tailEnd/>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1"/>
            <a:ext cx="7772400" cy="685799"/>
          </a:xfrm>
        </p:spPr>
        <p:txBody>
          <a:bodyPr>
            <a:normAutofit/>
          </a:bodyPr>
          <a:lstStyle/>
          <a:p>
            <a:r>
              <a:rPr lang="ar-JO" sz="2800" b="1" dirty="0" smtClean="0"/>
              <a:t>خيارات الطباعة الأخرى</a:t>
            </a:r>
            <a:endParaRPr lang="ar-SA" sz="2800" dirty="0"/>
          </a:p>
        </p:txBody>
      </p:sp>
      <p:sp>
        <p:nvSpPr>
          <p:cNvPr id="3" name="Subtitle 2"/>
          <p:cNvSpPr>
            <a:spLocks noGrp="1"/>
          </p:cNvSpPr>
          <p:nvPr>
            <p:ph type="subTitle" idx="1"/>
          </p:nvPr>
        </p:nvSpPr>
        <p:spPr>
          <a:xfrm>
            <a:off x="1371600" y="990600"/>
            <a:ext cx="6934200" cy="5105400"/>
          </a:xfrm>
        </p:spPr>
        <p:txBody>
          <a:bodyPr>
            <a:normAutofit/>
          </a:bodyPr>
          <a:lstStyle/>
          <a:p>
            <a:r>
              <a:rPr lang="ar-JO" dirty="0" smtClean="0"/>
              <a:t>لإنهاء هذا الدرس دعونا نقوم بمراجعة خيارات الطباعة المتوافرة الأخرى. الأوامر المذكورة أدناه ليست أسماء الإعدادات الصحيحة</a:t>
            </a:r>
            <a:r>
              <a:rPr lang="en-US" dirty="0" smtClean="0"/>
              <a:t>;</a:t>
            </a:r>
            <a:r>
              <a:rPr lang="ar-JO" dirty="0" smtClean="0"/>
              <a:t> بل هي خيارات افتراضية عند النقر للمرة الأولى على ملف ← طباعة. العديد من هذه الأوامر هي تلك الموجودة في مجموعة إعداد الصفحة في علامة تبويب تخطيط الصفحة:</a:t>
            </a:r>
            <a:endParaRPr lang="en-US" dirty="0" smtClean="0"/>
          </a:p>
          <a:p>
            <a:endParaRPr lang="ar-SA" dirty="0"/>
          </a:p>
        </p:txBody>
      </p:sp>
      <p:pic>
        <p:nvPicPr>
          <p:cNvPr id="4" name="صورة 8"/>
          <p:cNvPicPr/>
          <p:nvPr/>
        </p:nvPicPr>
        <p:blipFill>
          <a:blip r:embed="rId2" cstate="print"/>
          <a:srcRect/>
          <a:stretch>
            <a:fillRect/>
          </a:stretch>
        </p:blipFill>
        <p:spPr bwMode="auto">
          <a:xfrm>
            <a:off x="3048000" y="3200400"/>
            <a:ext cx="3105150" cy="2533650"/>
          </a:xfrm>
          <a:prstGeom prst="rect">
            <a:avLst/>
          </a:prstGeom>
          <a:noFill/>
          <a:ln w="9525">
            <a:noFill/>
            <a:miter lim="800000"/>
            <a:headEnd/>
            <a:tailEnd/>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631825"/>
          </a:xfrm>
        </p:spPr>
        <p:txBody>
          <a:bodyPr>
            <a:normAutofit fontScale="90000"/>
          </a:bodyPr>
          <a:lstStyle/>
          <a:p>
            <a:r>
              <a:rPr lang="ar-JO" b="1" dirty="0" smtClean="0"/>
              <a:t>إعداد خصائص الطابعة</a:t>
            </a:r>
            <a:endParaRPr lang="ar-SA" dirty="0"/>
          </a:p>
        </p:txBody>
      </p:sp>
      <p:sp>
        <p:nvSpPr>
          <p:cNvPr id="3" name="Subtitle 2"/>
          <p:cNvSpPr>
            <a:spLocks noGrp="1"/>
          </p:cNvSpPr>
          <p:nvPr>
            <p:ph type="subTitle" idx="1"/>
          </p:nvPr>
        </p:nvSpPr>
        <p:spPr>
          <a:xfrm>
            <a:off x="1828800" y="838200"/>
            <a:ext cx="6400800" cy="5181600"/>
          </a:xfrm>
        </p:spPr>
        <p:txBody>
          <a:bodyPr/>
          <a:lstStyle/>
          <a:p>
            <a:r>
              <a:rPr lang="ar-JO" dirty="0" smtClean="0"/>
              <a:t>لضبط خيارات محددة لطابعتك، أُنقر أمر خصائص الطابعة تحت عنوان الطابعة:</a:t>
            </a:r>
          </a:p>
          <a:p>
            <a:endParaRPr lang="ar-JO" dirty="0" smtClean="0"/>
          </a:p>
          <a:p>
            <a:endParaRPr lang="ar-JO" dirty="0" smtClean="0"/>
          </a:p>
          <a:p>
            <a:endParaRPr lang="ar-JO" dirty="0" smtClean="0"/>
          </a:p>
          <a:p>
            <a:r>
              <a:rPr lang="ar-JO" dirty="0" smtClean="0"/>
              <a:t>ستظهر بعد ذلك إطار الخصائص المحددة للطابعة:</a:t>
            </a:r>
            <a:endParaRPr lang="en-US" dirty="0" smtClean="0"/>
          </a:p>
          <a:p>
            <a:endParaRPr lang="ar-SA" dirty="0"/>
          </a:p>
        </p:txBody>
      </p:sp>
      <p:pic>
        <p:nvPicPr>
          <p:cNvPr id="4" name="صورة 10"/>
          <p:cNvPicPr/>
          <p:nvPr/>
        </p:nvPicPr>
        <p:blipFill>
          <a:blip r:embed="rId2" cstate="print"/>
          <a:srcRect/>
          <a:stretch>
            <a:fillRect/>
          </a:stretch>
        </p:blipFill>
        <p:spPr bwMode="auto">
          <a:xfrm>
            <a:off x="3124200" y="1905000"/>
            <a:ext cx="3599475" cy="990601"/>
          </a:xfrm>
          <a:prstGeom prst="rect">
            <a:avLst/>
          </a:prstGeom>
          <a:noFill/>
          <a:ln w="9525">
            <a:noFill/>
            <a:miter lim="800000"/>
            <a:headEnd/>
            <a:tailEnd/>
          </a:ln>
        </p:spPr>
      </p:pic>
      <p:pic>
        <p:nvPicPr>
          <p:cNvPr id="5" name="صورة 11"/>
          <p:cNvPicPr/>
          <p:nvPr/>
        </p:nvPicPr>
        <p:blipFill>
          <a:blip r:embed="rId3" cstate="print"/>
          <a:srcRect/>
          <a:stretch>
            <a:fillRect/>
          </a:stretch>
        </p:blipFill>
        <p:spPr bwMode="auto">
          <a:xfrm>
            <a:off x="2590800" y="3733800"/>
            <a:ext cx="4419600" cy="1980282"/>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55625"/>
          </a:xfrm>
        </p:spPr>
        <p:txBody>
          <a:bodyPr>
            <a:normAutofit/>
          </a:bodyPr>
          <a:lstStyle/>
          <a:p>
            <a:r>
              <a:rPr lang="ar-JO" sz="2800" b="1" dirty="0" smtClean="0"/>
              <a:t>الانتقال باستخدام لوحة المفاتيح</a:t>
            </a:r>
            <a:endParaRPr lang="ar-SA" sz="2800" dirty="0"/>
          </a:p>
        </p:txBody>
      </p:sp>
      <p:sp>
        <p:nvSpPr>
          <p:cNvPr id="3" name="Subtitle 2"/>
          <p:cNvSpPr>
            <a:spLocks noGrp="1"/>
          </p:cNvSpPr>
          <p:nvPr>
            <p:ph type="subTitle" idx="1"/>
          </p:nvPr>
        </p:nvSpPr>
        <p:spPr>
          <a:xfrm>
            <a:off x="914400" y="914400"/>
            <a:ext cx="7467600" cy="5105400"/>
          </a:xfrm>
        </p:spPr>
        <p:txBody>
          <a:bodyPr>
            <a:normAutofit fontScale="92500" lnSpcReduction="10000"/>
          </a:bodyPr>
          <a:lstStyle/>
          <a:p>
            <a:r>
              <a:rPr lang="ar-JO" dirty="0" smtClean="0"/>
              <a:t>يمكنك أيضا استخدام اختصارات لوحة المفاتيح للانتقال. في المنطقة التي تفصل لوحة الأحرف عن اللوحة العددية في لوحة المفاتيح، سترى قسما يضم مفاتيح </a:t>
            </a:r>
            <a:r>
              <a:rPr lang="en-US" dirty="0" smtClean="0"/>
              <a:t>Insert</a:t>
            </a:r>
            <a:r>
              <a:rPr lang="ar-SA" dirty="0" smtClean="0"/>
              <a:t> و</a:t>
            </a:r>
            <a:r>
              <a:rPr lang="en-US" dirty="0" smtClean="0"/>
              <a:t>Home</a:t>
            </a:r>
            <a:r>
              <a:rPr lang="ar-SA" dirty="0" smtClean="0"/>
              <a:t> و</a:t>
            </a:r>
            <a:r>
              <a:rPr lang="en-US" dirty="0" smtClean="0"/>
              <a:t>Page Up</a:t>
            </a:r>
            <a:r>
              <a:rPr lang="ar-SA" dirty="0" smtClean="0"/>
              <a:t> و</a:t>
            </a:r>
            <a:r>
              <a:rPr lang="en-US" dirty="0" smtClean="0"/>
              <a:t>،Page Down Delete</a:t>
            </a:r>
            <a:r>
              <a:rPr lang="ar-SA" dirty="0" smtClean="0"/>
              <a:t> و</a:t>
            </a:r>
            <a:r>
              <a:rPr lang="en-US" dirty="0" smtClean="0"/>
              <a:t>End</a:t>
            </a:r>
            <a:r>
              <a:rPr lang="ar-SA" dirty="0" smtClean="0"/>
              <a:t>. ولأربعة مفاتيح منها وظائف خاصة:</a:t>
            </a:r>
            <a:endParaRPr lang="en-US" dirty="0" smtClean="0"/>
          </a:p>
          <a:p>
            <a:r>
              <a:rPr lang="ar-SA" dirty="0" smtClean="0"/>
              <a:t> </a:t>
            </a:r>
            <a:endParaRPr lang="en-US" dirty="0" smtClean="0"/>
          </a:p>
          <a:p>
            <a:r>
              <a:rPr lang="en-US" dirty="0" smtClean="0"/>
              <a:t>Page Up</a:t>
            </a:r>
          </a:p>
          <a:p>
            <a:r>
              <a:rPr lang="ar-SA" dirty="0" smtClean="0"/>
              <a:t>يتنقل صفحة واحدة إلى الأعلى </a:t>
            </a:r>
            <a:endParaRPr lang="en-US" dirty="0" smtClean="0"/>
          </a:p>
          <a:p>
            <a:r>
              <a:rPr lang="en-US" dirty="0" smtClean="0"/>
              <a:t>Page Down</a:t>
            </a:r>
          </a:p>
          <a:p>
            <a:r>
              <a:rPr lang="ar-SA" dirty="0" smtClean="0"/>
              <a:t>يتنقل صفحة واحدة إلى الأسفل </a:t>
            </a:r>
            <a:endParaRPr lang="en-US" dirty="0" smtClean="0"/>
          </a:p>
          <a:p>
            <a:r>
              <a:rPr lang="en-US" dirty="0" smtClean="0"/>
              <a:t>Home</a:t>
            </a:r>
          </a:p>
          <a:p>
            <a:r>
              <a:rPr lang="ar-SA" dirty="0" smtClean="0"/>
              <a:t>ينتقل إلى بداية السطر </a:t>
            </a:r>
            <a:endParaRPr lang="en-US" dirty="0" smtClean="0"/>
          </a:p>
          <a:p>
            <a:r>
              <a:rPr lang="en-US" dirty="0" smtClean="0"/>
              <a:t>End</a:t>
            </a:r>
            <a:r>
              <a:rPr lang="ar-SA" dirty="0" smtClean="0"/>
              <a:t>     </a:t>
            </a:r>
            <a:endParaRPr lang="en-US" dirty="0" smtClean="0"/>
          </a:p>
          <a:p>
            <a:r>
              <a:rPr lang="ar-SA" dirty="0" smtClean="0"/>
              <a:t>ينتقل إلى نهاية السطر</a:t>
            </a:r>
            <a:endParaRPr lang="en-US" dirty="0" smtClean="0"/>
          </a:p>
          <a:p>
            <a:endParaRPr lang="ar-SA"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838200"/>
          </a:xfrm>
        </p:spPr>
        <p:txBody>
          <a:bodyPr>
            <a:normAutofit/>
          </a:bodyPr>
          <a:lstStyle/>
          <a:p>
            <a:pPr algn="ctr"/>
            <a:r>
              <a:rPr lang="en-US" b="1" dirty="0" smtClean="0"/>
              <a:t> </a:t>
            </a:r>
            <a:r>
              <a:rPr lang="ar-SA" b="1" dirty="0" smtClean="0"/>
              <a:t>القسم 7 : إدارة المستندات</a:t>
            </a:r>
            <a:endParaRPr lang="ar-SA" dirty="0"/>
          </a:p>
        </p:txBody>
      </p:sp>
      <p:sp>
        <p:nvSpPr>
          <p:cNvPr id="3" name="Subtitle 2"/>
          <p:cNvSpPr>
            <a:spLocks noGrp="1"/>
          </p:cNvSpPr>
          <p:nvPr>
            <p:ph type="subTitle" idx="1"/>
          </p:nvPr>
        </p:nvSpPr>
        <p:spPr>
          <a:xfrm>
            <a:off x="685800" y="1143000"/>
            <a:ext cx="7772400" cy="4876800"/>
          </a:xfrm>
        </p:spPr>
        <p:txBody>
          <a:bodyPr>
            <a:normAutofit/>
          </a:bodyPr>
          <a:lstStyle/>
          <a:p>
            <a:r>
              <a:rPr lang="ar-JO" dirty="0" smtClean="0"/>
              <a:t>في هذا الدرس سنتعلم التالي:</a:t>
            </a:r>
            <a:endParaRPr lang="en-US" dirty="0" smtClean="0"/>
          </a:p>
          <a:p>
            <a:pPr lvl="0" algn="r">
              <a:buFont typeface="Wingdings" pitchFamily="2" charset="2"/>
              <a:buChar char="Ø"/>
            </a:pPr>
            <a:r>
              <a:rPr lang="ar-JO" dirty="0" smtClean="0"/>
              <a:t>العمل من خلال جهاز الكومبيوتر الخاص بك مع برمجية ويندوز </a:t>
            </a:r>
          </a:p>
          <a:p>
            <a:pPr lvl="0" algn="r"/>
            <a:r>
              <a:rPr lang="ar-JO" dirty="0" smtClean="0"/>
              <a:t>  إكسبلورر</a:t>
            </a:r>
            <a:endParaRPr lang="en-US" dirty="0" smtClean="0"/>
          </a:p>
          <a:p>
            <a:pPr lvl="0" algn="r">
              <a:buFont typeface="Wingdings" pitchFamily="2" charset="2"/>
              <a:buChar char="Ø"/>
            </a:pPr>
            <a:r>
              <a:rPr lang="ar-JO" dirty="0" smtClean="0"/>
              <a:t>أداء المهام الأساسية لإدارة الملفات في نظام تشغيل ويندوز إكسبلورر</a:t>
            </a:r>
            <a:endParaRPr lang="en-US" dirty="0" smtClean="0"/>
          </a:p>
          <a:p>
            <a:pPr lvl="0" algn="r">
              <a:buFont typeface="Wingdings" pitchFamily="2" charset="2"/>
              <a:buChar char="Ø"/>
            </a:pPr>
            <a:r>
              <a:rPr lang="ar-JO" dirty="0" smtClean="0"/>
              <a:t>تغيير طرق العرض ضمن نظام تشغيل ويندوز إكسبلورر</a:t>
            </a:r>
            <a:endParaRPr lang="en-US" dirty="0" smtClean="0"/>
          </a:p>
          <a:p>
            <a:pPr lvl="0" algn="r">
              <a:buFont typeface="Wingdings" pitchFamily="2" charset="2"/>
              <a:buChar char="Ø"/>
            </a:pPr>
            <a:r>
              <a:rPr lang="ar-JO" dirty="0" smtClean="0"/>
              <a:t>استخدام لوحة ملاحة نظام تشغيل ويندوز إكسبلورر</a:t>
            </a:r>
            <a:endParaRPr lang="en-US" dirty="0" smtClean="0"/>
          </a:p>
          <a:p>
            <a:pPr algn="r">
              <a:buFont typeface="Wingdings" pitchFamily="2" charset="2"/>
              <a:buChar char="Ø"/>
            </a:pPr>
            <a:r>
              <a:rPr lang="ar-JO" dirty="0" smtClean="0"/>
              <a:t>استخدام تنسيق الملفات المختلفة</a:t>
            </a:r>
            <a:endParaRPr lang="ar-SA"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10562"/>
          </a:xfrm>
        </p:spPr>
        <p:txBody>
          <a:bodyPr>
            <a:normAutofit/>
          </a:bodyPr>
          <a:lstStyle/>
          <a:p>
            <a:r>
              <a:rPr lang="ar-JO" sz="2800" b="1" dirty="0" smtClean="0"/>
              <a:t>التنقل باستخدام نظام تشغيل ويندوز إكسبلورر</a:t>
            </a:r>
            <a:endParaRPr lang="ar-SA" sz="2800" dirty="0"/>
          </a:p>
        </p:txBody>
      </p:sp>
      <p:sp>
        <p:nvSpPr>
          <p:cNvPr id="3" name="Subtitle 2"/>
          <p:cNvSpPr>
            <a:spLocks noGrp="1"/>
          </p:cNvSpPr>
          <p:nvPr>
            <p:ph type="subTitle" idx="1"/>
          </p:nvPr>
        </p:nvSpPr>
        <p:spPr>
          <a:xfrm>
            <a:off x="685800" y="914400"/>
            <a:ext cx="7772400" cy="5029200"/>
          </a:xfrm>
        </p:spPr>
        <p:txBody>
          <a:bodyPr>
            <a:normAutofit/>
          </a:bodyPr>
          <a:lstStyle/>
          <a:p>
            <a:r>
              <a:rPr lang="ar-JO" dirty="0" smtClean="0"/>
              <a:t>عندما تقوم باختيار فتح أو حفظ الملف، فإن مربع الحوار الذي ستراه هو في الواقع نسخة مصغرة من ويندوز إكسبلورر، أداة نظام تشغيل ويندوز يساعدك على التنقل عبر الملفات. وهناك عدد من الأدوات في نظام تشغيل ويندوز إكسبلورر يمكن أن تساعدك في الفرز وإدارة الملفات.</a:t>
            </a:r>
            <a:endParaRPr lang="en-US" dirty="0" smtClean="0"/>
          </a:p>
          <a:p>
            <a:endParaRPr lang="ar-SA" dirty="0"/>
          </a:p>
        </p:txBody>
      </p:sp>
      <p:sp>
        <p:nvSpPr>
          <p:cNvPr id="5" name="Title 1"/>
          <p:cNvSpPr txBox="1">
            <a:spLocks/>
          </p:cNvSpPr>
          <p:nvPr/>
        </p:nvSpPr>
        <p:spPr>
          <a:xfrm>
            <a:off x="762000" y="3123239"/>
            <a:ext cx="7772400" cy="686761"/>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أداء المهام الأساسية مع نظام تشغيل ويندوز إكسبلورر</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685800" y="3886200"/>
            <a:ext cx="7772400" cy="14478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هناك وسيلتان لتنفيذ الإجراءات مع نظام تشغيل ويندوز إكسبلورر. فيمكنك استخدام قائمة التنظيم أو أداة زر الماوس الأيمن.</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1"/>
            <a:ext cx="7772400" cy="609600"/>
          </a:xfrm>
        </p:spPr>
        <p:txBody>
          <a:bodyPr>
            <a:normAutofit/>
          </a:bodyPr>
          <a:lstStyle/>
          <a:p>
            <a:r>
              <a:rPr lang="ar-JO" sz="2800" b="1" dirty="0" smtClean="0"/>
              <a:t>استخدام أمر عرض في نظام تشغيل ويندوز إكسبلورر</a:t>
            </a:r>
            <a:endParaRPr lang="ar-SA" sz="2800" dirty="0"/>
          </a:p>
        </p:txBody>
      </p:sp>
      <p:sp>
        <p:nvSpPr>
          <p:cNvPr id="3" name="Subtitle 2"/>
          <p:cNvSpPr>
            <a:spLocks noGrp="1"/>
          </p:cNvSpPr>
          <p:nvPr>
            <p:ph type="subTitle" idx="1"/>
          </p:nvPr>
        </p:nvSpPr>
        <p:spPr>
          <a:xfrm>
            <a:off x="1371600" y="1066800"/>
            <a:ext cx="6858000" cy="4800600"/>
          </a:xfrm>
        </p:spPr>
        <p:txBody>
          <a:bodyPr>
            <a:normAutofit/>
          </a:bodyPr>
          <a:lstStyle/>
          <a:p>
            <a:r>
              <a:rPr lang="ar-JO" dirty="0" smtClean="0"/>
              <a:t>يتيح لك نظام ويندوز إمكانية عرض الملفات بطرق عديدة ومختلفة. كل طريقة عرض تقدم مزايا خاصة بها اعتمادا على الطريقة التي تفضلها للبحث عن الملفات. لتغيير طريقة العرض أُنقر على أمر عرض لإعادة هيكلة العرض أو أُنقر على السهم المنسدل بجانب أمر عرض لتحديد طريقة العرض:</a:t>
            </a:r>
            <a:endParaRPr lang="en-US" dirty="0" smtClean="0"/>
          </a:p>
          <a:p>
            <a:endParaRPr lang="ar-SA" dirty="0"/>
          </a:p>
        </p:txBody>
      </p:sp>
      <p:pic>
        <p:nvPicPr>
          <p:cNvPr id="4" name="صورة 15"/>
          <p:cNvPicPr/>
          <p:nvPr/>
        </p:nvPicPr>
        <p:blipFill>
          <a:blip r:embed="rId2" cstate="print"/>
          <a:srcRect/>
          <a:stretch>
            <a:fillRect/>
          </a:stretch>
        </p:blipFill>
        <p:spPr bwMode="auto">
          <a:xfrm>
            <a:off x="3276600" y="3429000"/>
            <a:ext cx="3429000" cy="2619375"/>
          </a:xfrm>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JO" sz="2800" b="1" dirty="0" smtClean="0"/>
              <a:t>إستخدام جزء ملاحة نظام تشغيل ويندوز إكسبلورر</a:t>
            </a:r>
            <a:endParaRPr lang="ar-SA" sz="2800" dirty="0"/>
          </a:p>
        </p:txBody>
      </p:sp>
      <p:sp>
        <p:nvSpPr>
          <p:cNvPr id="3" name="Subtitle 2"/>
          <p:cNvSpPr>
            <a:spLocks noGrp="1"/>
          </p:cNvSpPr>
          <p:nvPr>
            <p:ph type="subTitle" idx="1"/>
          </p:nvPr>
        </p:nvSpPr>
        <p:spPr>
          <a:xfrm>
            <a:off x="1066800" y="1066800"/>
            <a:ext cx="7315200" cy="4724400"/>
          </a:xfrm>
        </p:spPr>
        <p:txBody>
          <a:bodyPr>
            <a:normAutofit/>
          </a:bodyPr>
          <a:lstStyle/>
          <a:p>
            <a:pPr algn="r"/>
            <a:r>
              <a:rPr lang="ar-JO" dirty="0" smtClean="0"/>
              <a:t>يتيح لك جزء الملاحة الانتقال بسهولة إلى المواقع المختلفة في كافة أنحاء الكمبيوتر. أُنقر على الموقع لفتح محتويات هذا الموقع.</a:t>
            </a:r>
            <a:endParaRPr lang="en-US" dirty="0" smtClean="0"/>
          </a:p>
          <a:p>
            <a:pPr algn="r"/>
            <a:r>
              <a:rPr lang="ar-JO" dirty="0" smtClean="0"/>
              <a:t>في برنامج ويندوز 7 هناك خمسة مجالات مميزة لجزء الملاحة.(لقد قمنا بتفصيل ذلك باستخدام الخطوط المنقطة المبينة في الصورة أدناه).</a:t>
            </a:r>
          </a:p>
          <a:p>
            <a:pPr algn="r">
              <a:buFont typeface="Wingdings" pitchFamily="2" charset="2"/>
              <a:buChar char="Ø"/>
            </a:pPr>
            <a:r>
              <a:rPr lang="ar-JO" b="1" dirty="0" smtClean="0"/>
              <a:t>اسم البرنامج</a:t>
            </a:r>
            <a:endParaRPr lang="en-US" dirty="0" smtClean="0"/>
          </a:p>
          <a:p>
            <a:pPr algn="r">
              <a:buFont typeface="Wingdings" pitchFamily="2" charset="2"/>
              <a:buChar char="Ø"/>
            </a:pPr>
            <a:r>
              <a:rPr lang="ar-JO" b="1" dirty="0" smtClean="0"/>
              <a:t>المفضلة</a:t>
            </a:r>
            <a:endParaRPr lang="en-US" dirty="0" smtClean="0"/>
          </a:p>
          <a:p>
            <a:pPr algn="r">
              <a:buFont typeface="Wingdings" pitchFamily="2" charset="2"/>
              <a:buChar char="Ø"/>
            </a:pPr>
            <a:r>
              <a:rPr lang="ar-SA" b="1" dirty="0" smtClean="0"/>
              <a:t>المكتبات</a:t>
            </a:r>
            <a:endParaRPr lang="ar-JO" b="1" dirty="0" smtClean="0"/>
          </a:p>
          <a:p>
            <a:pPr algn="r">
              <a:buFont typeface="Wingdings" pitchFamily="2" charset="2"/>
              <a:buChar char="Ø"/>
            </a:pPr>
            <a:r>
              <a:rPr lang="ar-JO" b="1" dirty="0" smtClean="0"/>
              <a:t>الكمبيوتر</a:t>
            </a:r>
            <a:endParaRPr lang="en-US" dirty="0" smtClean="0"/>
          </a:p>
          <a:p>
            <a:pPr algn="r">
              <a:buFont typeface="Wingdings" pitchFamily="2" charset="2"/>
              <a:buChar char="Ø"/>
            </a:pPr>
            <a:r>
              <a:rPr lang="ar-JO" b="1" dirty="0" smtClean="0"/>
              <a:t>شبكات الاتصال</a:t>
            </a:r>
            <a:endParaRPr lang="en-US" dirty="0" smtClean="0"/>
          </a:p>
          <a:p>
            <a:endParaRPr lang="ar-JO" dirty="0" smtClean="0"/>
          </a:p>
          <a:p>
            <a:endParaRPr lang="en-US" dirty="0" smtClean="0"/>
          </a:p>
          <a:p>
            <a:endParaRPr lang="ar-SA" dirty="0"/>
          </a:p>
        </p:txBody>
      </p:sp>
      <p:pic>
        <p:nvPicPr>
          <p:cNvPr id="4" name="صورة 17"/>
          <p:cNvPicPr/>
          <p:nvPr/>
        </p:nvPicPr>
        <p:blipFill>
          <a:blip r:embed="rId2" cstate="print"/>
          <a:srcRect/>
          <a:stretch>
            <a:fillRect/>
          </a:stretch>
        </p:blipFill>
        <p:spPr bwMode="auto">
          <a:xfrm>
            <a:off x="1371600" y="3200400"/>
            <a:ext cx="3429000" cy="2371725"/>
          </a:xfrm>
          <a:prstGeom prst="rect">
            <a:avLst/>
          </a:prstGeom>
          <a:noFill/>
          <a:ln w="9525">
            <a:noFill/>
            <a:miter lim="800000"/>
            <a:headEnd/>
            <a:tailEnd/>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1"/>
            <a:ext cx="7772400" cy="762000"/>
          </a:xfrm>
        </p:spPr>
        <p:txBody>
          <a:bodyPr>
            <a:normAutofit/>
          </a:bodyPr>
          <a:lstStyle/>
          <a:p>
            <a:pPr algn="ctr"/>
            <a:r>
              <a:rPr lang="en-US" sz="3200" b="1" dirty="0" smtClean="0"/>
              <a:t> </a:t>
            </a:r>
            <a:r>
              <a:rPr lang="ar-SA" sz="3200" b="1" dirty="0" smtClean="0"/>
              <a:t>الدرس7-2: عرض ملفاتك</a:t>
            </a:r>
            <a:endParaRPr lang="ar-SA" sz="32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smtClean="0"/>
              <a:t>كلما عملت أكثر مع معالج النصوص "وورد" فسوف تجد نفسك في وضع فيه العديد من الملفات مفتوحة. وفي هذا الدرس، سوف نتعلم كيف العمل مع ملفات متعددة.</a:t>
            </a:r>
            <a:endParaRPr lang="en-US" dirty="0" smtClean="0"/>
          </a:p>
          <a:p>
            <a:endParaRPr lang="ar-SA"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55625"/>
          </a:xfrm>
        </p:spPr>
        <p:txBody>
          <a:bodyPr>
            <a:normAutofit/>
          </a:bodyPr>
          <a:lstStyle/>
          <a:p>
            <a:r>
              <a:rPr lang="ar-SA" sz="2800" b="1" dirty="0" smtClean="0"/>
              <a:t>فتح نسخة من مستندك</a:t>
            </a:r>
            <a:endParaRPr lang="ar-SA" sz="2800" dirty="0"/>
          </a:p>
        </p:txBody>
      </p:sp>
      <p:sp>
        <p:nvSpPr>
          <p:cNvPr id="3" name="Subtitle 2"/>
          <p:cNvSpPr>
            <a:spLocks noGrp="1"/>
          </p:cNvSpPr>
          <p:nvPr>
            <p:ph type="subTitle" idx="1"/>
          </p:nvPr>
        </p:nvSpPr>
        <p:spPr>
          <a:xfrm>
            <a:off x="1371600" y="838200"/>
            <a:ext cx="7010400" cy="5181600"/>
          </a:xfrm>
        </p:spPr>
        <p:txBody>
          <a:bodyPr>
            <a:normAutofit/>
          </a:bodyPr>
          <a:lstStyle/>
          <a:p>
            <a:r>
              <a:rPr lang="ar-JO" dirty="0" smtClean="0"/>
              <a:t>لنفترض أنك تعمل على مستندك وتريد أن تحدث تغييراً ولكنك غير متأكد مما إذا كان سيؤثر ذلك على المستند الأصلي، يمكنك فتح نسخة من الإطار الحالي عن طريق النقر على عرض ← إطار جديد:</a:t>
            </a:r>
            <a:endParaRPr lang="en-US" dirty="0" smtClean="0"/>
          </a:p>
          <a:p>
            <a:endParaRPr lang="ar-SA" dirty="0"/>
          </a:p>
        </p:txBody>
      </p:sp>
      <p:pic>
        <p:nvPicPr>
          <p:cNvPr id="4" name="صورة 8"/>
          <p:cNvPicPr/>
          <p:nvPr/>
        </p:nvPicPr>
        <p:blipFill>
          <a:blip r:embed="rId2" cstate="print"/>
          <a:srcRect/>
          <a:stretch>
            <a:fillRect/>
          </a:stretch>
        </p:blipFill>
        <p:spPr bwMode="auto">
          <a:xfrm>
            <a:off x="1752600" y="2819400"/>
            <a:ext cx="6382150" cy="1600200"/>
          </a:xfrm>
          <a:prstGeom prst="rect">
            <a:avLst/>
          </a:prstGeom>
          <a:noFill/>
          <a:ln w="9525">
            <a:noFill/>
            <a:miter lim="800000"/>
            <a:headEnd/>
            <a:tailEnd/>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631825"/>
          </a:xfrm>
        </p:spPr>
        <p:txBody>
          <a:bodyPr>
            <a:normAutofit/>
          </a:bodyPr>
          <a:lstStyle/>
          <a:p>
            <a:r>
              <a:rPr lang="ar-SA" sz="2800" b="1" dirty="0" smtClean="0"/>
              <a:t>ترتيب الإطارات</a:t>
            </a:r>
            <a:endParaRPr lang="ar-SA" sz="2800" dirty="0"/>
          </a:p>
        </p:txBody>
      </p:sp>
      <p:sp>
        <p:nvSpPr>
          <p:cNvPr id="3" name="Subtitle 2"/>
          <p:cNvSpPr>
            <a:spLocks noGrp="1"/>
          </p:cNvSpPr>
          <p:nvPr>
            <p:ph type="subTitle" idx="1"/>
          </p:nvPr>
        </p:nvSpPr>
        <p:spPr>
          <a:xfrm>
            <a:off x="1371600" y="1219200"/>
            <a:ext cx="7010400" cy="4800600"/>
          </a:xfrm>
        </p:spPr>
        <p:txBody>
          <a:bodyPr>
            <a:normAutofit/>
          </a:bodyPr>
          <a:lstStyle/>
          <a:p>
            <a:r>
              <a:rPr lang="ar-SA" dirty="0" smtClean="0"/>
              <a:t>إذا كان لديك عدة مستندات مفتوحة يمكنك ترتيبها كلها بنقرة زر واحدة. فقط قم بالنقر على أمر ترتيب ويندوز في علامة تبويب عرض. ويمكنك القيام بذلك في أي من إطارات وورد:</a:t>
            </a:r>
            <a:endParaRPr lang="en-US" dirty="0" smtClean="0"/>
          </a:p>
          <a:p>
            <a:endParaRPr lang="ar-SA" dirty="0"/>
          </a:p>
        </p:txBody>
      </p:sp>
      <p:pic>
        <p:nvPicPr>
          <p:cNvPr id="4" name="صورة 10"/>
          <p:cNvPicPr/>
          <p:nvPr/>
        </p:nvPicPr>
        <p:blipFill>
          <a:blip r:embed="rId2" cstate="print"/>
          <a:srcRect/>
          <a:stretch>
            <a:fillRect/>
          </a:stretch>
        </p:blipFill>
        <p:spPr bwMode="auto">
          <a:xfrm>
            <a:off x="3657600" y="3048000"/>
            <a:ext cx="2867025" cy="1952625"/>
          </a:xfrm>
          <a:prstGeom prst="rect">
            <a:avLst/>
          </a:prstGeom>
          <a:noFill/>
          <a:ln w="9525">
            <a:noFill/>
            <a:miter lim="800000"/>
            <a:headEnd/>
            <a:tailEnd/>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08025"/>
          </a:xfrm>
        </p:spPr>
        <p:txBody>
          <a:bodyPr>
            <a:normAutofit/>
          </a:bodyPr>
          <a:lstStyle/>
          <a:p>
            <a:r>
              <a:rPr lang="ar-SA" sz="2800" b="1" dirty="0" smtClean="0"/>
              <a:t>مقارنة المستندات جنبا إلى جنب</a:t>
            </a:r>
            <a:endParaRPr lang="ar-SA" sz="2800" dirty="0"/>
          </a:p>
        </p:txBody>
      </p:sp>
      <p:sp>
        <p:nvSpPr>
          <p:cNvPr id="3" name="Subtitle 2"/>
          <p:cNvSpPr>
            <a:spLocks noGrp="1"/>
          </p:cNvSpPr>
          <p:nvPr>
            <p:ph type="subTitle" idx="1"/>
          </p:nvPr>
        </p:nvSpPr>
        <p:spPr>
          <a:xfrm>
            <a:off x="1066800" y="1066800"/>
            <a:ext cx="7315200" cy="5029200"/>
          </a:xfrm>
        </p:spPr>
        <p:txBody>
          <a:bodyPr>
            <a:normAutofit/>
          </a:bodyPr>
          <a:lstStyle/>
          <a:p>
            <a:r>
              <a:rPr lang="ar-SA" dirty="0" smtClean="0"/>
              <a:t>سنقوم بمشاهدة الميزة القادمة وهي ميزة المقارنة جنبا إلى جنب. حيث تتيح لك هذه الميزة مشاهدة مستندين في الوقت ذاته. وسوف تجد هذا الأمر في تبويب عرض:</a:t>
            </a:r>
            <a:endParaRPr lang="en-US" dirty="0" smtClean="0"/>
          </a:p>
          <a:p>
            <a:endParaRPr lang="ar-SA" dirty="0"/>
          </a:p>
        </p:txBody>
      </p:sp>
      <p:pic>
        <p:nvPicPr>
          <p:cNvPr id="4" name="صورة 16"/>
          <p:cNvPicPr/>
          <p:nvPr/>
        </p:nvPicPr>
        <p:blipFill>
          <a:blip r:embed="rId2" cstate="print"/>
          <a:srcRect/>
          <a:stretch>
            <a:fillRect/>
          </a:stretch>
        </p:blipFill>
        <p:spPr bwMode="auto">
          <a:xfrm>
            <a:off x="2286000" y="2743200"/>
            <a:ext cx="4608035" cy="1784733"/>
          </a:xfrm>
          <a:prstGeom prst="rect">
            <a:avLst/>
          </a:prstGeom>
          <a:noFill/>
          <a:ln w="9525">
            <a:noFill/>
            <a:miter lim="800000"/>
            <a:headEnd/>
            <a:tailEnd/>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84225"/>
          </a:xfrm>
        </p:spPr>
        <p:txBody>
          <a:bodyPr>
            <a:normAutofit/>
          </a:bodyPr>
          <a:lstStyle/>
          <a:p>
            <a:r>
              <a:rPr lang="ar-SA" sz="2800" b="1" dirty="0" smtClean="0"/>
              <a:t>تقسيم المستند</a:t>
            </a:r>
            <a:endParaRPr lang="ar-SA" sz="2800" dirty="0"/>
          </a:p>
        </p:txBody>
      </p:sp>
      <p:sp>
        <p:nvSpPr>
          <p:cNvPr id="3" name="Subtitle 2"/>
          <p:cNvSpPr>
            <a:spLocks noGrp="1"/>
          </p:cNvSpPr>
          <p:nvPr>
            <p:ph type="subTitle" idx="1"/>
          </p:nvPr>
        </p:nvSpPr>
        <p:spPr>
          <a:xfrm>
            <a:off x="1143000" y="1524000"/>
            <a:ext cx="7239000" cy="4495800"/>
          </a:xfrm>
        </p:spPr>
        <p:txBody>
          <a:bodyPr>
            <a:normAutofit/>
          </a:bodyPr>
          <a:lstStyle/>
          <a:p>
            <a:r>
              <a:rPr lang="ar-JO" dirty="0" smtClean="0"/>
              <a:t>سنختبر الميزة الأخيرة في مجموعة الويندوز التي تتيح لك فعليا أن تكون في مكانين في آن واحد! يمكنك تقسيم المستند وعرض موقعين في المستند في الوقت ذاته. ولاستخدام هذه الميزة أولا أُنقر أمر تقسيم في علامة تبويب عرض.</a:t>
            </a:r>
            <a:endParaRPr lang="en-US" dirty="0" smtClean="0"/>
          </a:p>
          <a:p>
            <a:endParaRPr lang="ar-SA" dirty="0"/>
          </a:p>
        </p:txBody>
      </p:sp>
      <p:pic>
        <p:nvPicPr>
          <p:cNvPr id="4" name="صورة 26"/>
          <p:cNvPicPr/>
          <p:nvPr/>
        </p:nvPicPr>
        <p:blipFill>
          <a:blip r:embed="rId2" cstate="print"/>
          <a:srcRect/>
          <a:stretch>
            <a:fillRect/>
          </a:stretch>
        </p:blipFill>
        <p:spPr bwMode="auto">
          <a:xfrm>
            <a:off x="2514600" y="3276600"/>
            <a:ext cx="3971925" cy="2409825"/>
          </a:xfrm>
          <a:prstGeom prst="rect">
            <a:avLst/>
          </a:prstGeom>
          <a:noFill/>
          <a:ln w="9525">
            <a:noFill/>
            <a:miter lim="800000"/>
            <a:headEnd/>
            <a:tailEnd/>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000"/>
          </a:xfrm>
        </p:spPr>
        <p:txBody>
          <a:bodyPr>
            <a:normAutofit/>
          </a:bodyPr>
          <a:lstStyle/>
          <a:p>
            <a:pPr algn="ctr"/>
            <a:r>
              <a:rPr lang="en-US" sz="3200" b="1" dirty="0" smtClean="0"/>
              <a:t> </a:t>
            </a:r>
            <a:r>
              <a:rPr lang="ar-SA" sz="3200" b="1" dirty="0" smtClean="0"/>
              <a:t>الدرس</a:t>
            </a:r>
            <a:r>
              <a:rPr lang="ar-JO" sz="3200" b="1" dirty="0" smtClean="0"/>
              <a:t>7-3: التعامل مع القوالب</a:t>
            </a:r>
            <a:endParaRPr lang="ar-SA" sz="32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القالب هو مستند يحتوي على أساليب ورسومات وكائنات وعينة نصية مهيأة مسبقا. هدفها توفير وسيلة لإدراج النص الخاص بك لتوفير الوقت والمساعدة على الحفاظ على المستندات الخاصة بك. في هذا الدرس سوف نتعلم كيفية إنشاء والحفاظ وفتح واستخدام القوالب</a:t>
            </a:r>
            <a:endParaRPr lang="ar-SA" dirty="0"/>
          </a:p>
        </p:txBody>
      </p:sp>
      <p:sp>
        <p:nvSpPr>
          <p:cNvPr id="4" name="Title 1"/>
          <p:cNvSpPr txBox="1">
            <a:spLocks/>
          </p:cNvSpPr>
          <p:nvPr/>
        </p:nvSpPr>
        <p:spPr>
          <a:xfrm>
            <a:off x="685800" y="2971800"/>
            <a:ext cx="7772400" cy="609599"/>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SA" sz="32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إنشاء القالب</a:t>
            </a:r>
            <a:endParaRPr kumimoji="0" lang="ar-SA" sz="32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5" name="Subtitle 2"/>
          <p:cNvSpPr txBox="1">
            <a:spLocks/>
          </p:cNvSpPr>
          <p:nvPr/>
        </p:nvSpPr>
        <p:spPr>
          <a:xfrm>
            <a:off x="685800" y="3611606"/>
            <a:ext cx="7772400" cy="2408193"/>
          </a:xfrm>
          <a:prstGeom prst="rect">
            <a:avLst/>
          </a:prstGeom>
        </p:spPr>
        <p:txBody>
          <a:bodyPr vert="horz" lIns="45720" rIns="45720">
            <a:normAutofit lnSpcReduction="10000"/>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لديك ثلاث خيارات متاحة عند إنشاء قالب: استخدام القوالب الجاهزة ضمن برنامج وورد، تحميل القوالب المتاحة ضمن برمجية أوفيس دوت كوم أو إنشاء قالب من نقطة الصفر. بمجرد أن يكون القالب جاهزاً ويحتوي على كافة المعلومات اللازمة قم بحفظه باستخدام أحد القوالب الثلاثة لخيارات الملف.(سوف ننقاش حفظ القالب في الجزء التالي من هذا الدرس).</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838199"/>
          </a:xfrm>
        </p:spPr>
        <p:txBody>
          <a:bodyPr/>
          <a:lstStyle/>
          <a:p>
            <a:pPr algn="ctr"/>
            <a:r>
              <a:rPr lang="ar-JO" u="sng" dirty="0"/>
              <a:t>القسم 1: البداية</a:t>
            </a:r>
            <a:endParaRPr lang="ar-SA" u="sng" dirty="0"/>
          </a:p>
        </p:txBody>
      </p:sp>
      <p:sp>
        <p:nvSpPr>
          <p:cNvPr id="3" name="Subtitle 2"/>
          <p:cNvSpPr>
            <a:spLocks noGrp="1"/>
          </p:cNvSpPr>
          <p:nvPr>
            <p:ph type="subTitle" idx="1"/>
          </p:nvPr>
        </p:nvSpPr>
        <p:spPr>
          <a:xfrm>
            <a:off x="685800" y="1219200"/>
            <a:ext cx="8153400" cy="4876800"/>
          </a:xfrm>
        </p:spPr>
        <p:txBody>
          <a:bodyPr>
            <a:normAutofit/>
          </a:bodyPr>
          <a:lstStyle/>
          <a:p>
            <a:pPr lvl="0">
              <a:buFont typeface="Arial" pitchFamily="34" charset="0"/>
              <a:buChar char="•"/>
            </a:pPr>
            <a:r>
              <a:rPr lang="ar-JO" dirty="0" smtClean="0"/>
              <a:t> ما </a:t>
            </a:r>
            <a:r>
              <a:rPr lang="ar-JO" dirty="0"/>
              <a:t>هو معالج النصوص "وورد" في مايكروسوفت أوفيس 2010 </a:t>
            </a:r>
            <a:endParaRPr lang="en-US" dirty="0"/>
          </a:p>
          <a:p>
            <a:pPr>
              <a:buFont typeface="Arial" pitchFamily="34" charset="0"/>
              <a:buChar char="•"/>
            </a:pPr>
            <a:r>
              <a:rPr lang="ar-JO" dirty="0" smtClean="0"/>
              <a:t> ما </a:t>
            </a:r>
            <a:r>
              <a:rPr lang="ar-JO" dirty="0"/>
              <a:t>هو الجديد في معالج النصوص "وورد" في مايكروسوفت أوفيس </a:t>
            </a:r>
            <a:r>
              <a:rPr lang="ar-JO" dirty="0" smtClean="0"/>
              <a:t>2010 </a:t>
            </a:r>
          </a:p>
          <a:p>
            <a:pPr lvl="0">
              <a:buFont typeface="Arial" pitchFamily="34" charset="0"/>
              <a:buChar char="•"/>
            </a:pPr>
            <a:r>
              <a:rPr lang="ar-JO" dirty="0"/>
              <a:t>بدء تشغيل معالج النصوص "وورد" </a:t>
            </a:r>
            <a:endParaRPr lang="en-US" dirty="0"/>
          </a:p>
          <a:p>
            <a:pPr lvl="0">
              <a:buFont typeface="Arial" pitchFamily="34" charset="0"/>
              <a:buChar char="•"/>
            </a:pPr>
            <a:r>
              <a:rPr lang="ar-JO" dirty="0"/>
              <a:t>إغلاق معالج النصوص "وورد" </a:t>
            </a:r>
            <a:endParaRPr lang="en-US" dirty="0"/>
          </a:p>
          <a:p>
            <a:pPr>
              <a:buFont typeface="Arial" pitchFamily="34" charset="0"/>
              <a:buChar char="•"/>
            </a:pPr>
            <a:r>
              <a:rPr lang="ar-JO" dirty="0"/>
              <a:t>التفاعل مع معالج النصوص "وورد" </a:t>
            </a:r>
            <a:endParaRPr lang="ar-S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r>
              <a:rPr lang="ar-JO" sz="2800" dirty="0" smtClean="0"/>
              <a:t>استخدام حوار الانتقال إلى </a:t>
            </a:r>
            <a:endParaRPr lang="ar-SA" sz="2800" dirty="0"/>
          </a:p>
        </p:txBody>
      </p:sp>
      <p:sp>
        <p:nvSpPr>
          <p:cNvPr id="3" name="Subtitle 2"/>
          <p:cNvSpPr>
            <a:spLocks noGrp="1"/>
          </p:cNvSpPr>
          <p:nvPr>
            <p:ph type="subTitle" idx="1"/>
          </p:nvPr>
        </p:nvSpPr>
        <p:spPr>
          <a:xfrm>
            <a:off x="685800" y="1219200"/>
            <a:ext cx="7772400" cy="4876800"/>
          </a:xfrm>
        </p:spPr>
        <p:txBody>
          <a:bodyPr>
            <a:normAutofit/>
          </a:bodyPr>
          <a:lstStyle/>
          <a:p>
            <a:r>
              <a:rPr lang="ar-SA" dirty="0" smtClean="0"/>
              <a:t>ومن الطرق الأكثر دقة في الانتقال هي استخدام حوار الانتقال إلى. وهناك ثلاثة طرق لفتح هذا الحوار.</a:t>
            </a:r>
            <a:endParaRPr lang="en-US" dirty="0" smtClean="0"/>
          </a:p>
          <a:p>
            <a:r>
              <a:rPr lang="ar-SA" dirty="0" smtClean="0"/>
              <a:t>الأولى عبر النقر على السهم بجانب زر بحث في أقصى يسار تبويبة الصفحة الرئيسية والنقر على الانتقال إلى: </a:t>
            </a:r>
            <a:endParaRPr lang="ar-SA" dirty="0"/>
          </a:p>
        </p:txBody>
      </p:sp>
      <p:pic>
        <p:nvPicPr>
          <p:cNvPr id="4" name="صورة 119"/>
          <p:cNvPicPr/>
          <p:nvPr/>
        </p:nvPicPr>
        <p:blipFill>
          <a:blip r:embed="rId2" cstate="print"/>
          <a:srcRect/>
          <a:stretch>
            <a:fillRect/>
          </a:stretch>
        </p:blipFill>
        <p:spPr bwMode="auto">
          <a:xfrm>
            <a:off x="3276600" y="3505200"/>
            <a:ext cx="2762250" cy="2505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762000"/>
          </a:xfrm>
        </p:spPr>
        <p:txBody>
          <a:bodyPr>
            <a:normAutofit/>
          </a:bodyPr>
          <a:lstStyle/>
          <a:p>
            <a:r>
              <a:rPr lang="ar-SA" sz="2800" b="1" dirty="0" smtClean="0"/>
              <a:t>حفظ القالب</a:t>
            </a:r>
            <a:endParaRPr lang="ar-SA" sz="2800" dirty="0"/>
          </a:p>
        </p:txBody>
      </p:sp>
      <p:sp>
        <p:nvSpPr>
          <p:cNvPr id="3" name="Subtitle 2"/>
          <p:cNvSpPr>
            <a:spLocks noGrp="1"/>
          </p:cNvSpPr>
          <p:nvPr>
            <p:ph type="subTitle" idx="1"/>
          </p:nvPr>
        </p:nvSpPr>
        <p:spPr>
          <a:xfrm>
            <a:off x="609600" y="1066800"/>
            <a:ext cx="7772400" cy="4953000"/>
          </a:xfrm>
        </p:spPr>
        <p:txBody>
          <a:bodyPr>
            <a:normAutofit/>
          </a:bodyPr>
          <a:lstStyle/>
          <a:p>
            <a:r>
              <a:rPr lang="ar-JO" dirty="0" smtClean="0"/>
              <a:t>بمجرد إدراج المعلومات ذات الصلة في القالب، قم بحفظه بالنقر على ملف ← حفظ باسم. تذكر فقط أن تختار قالب وورد </a:t>
            </a:r>
            <a:r>
              <a:rPr lang="en-US" dirty="0" smtClean="0"/>
              <a:t>Word Template </a:t>
            </a:r>
            <a:r>
              <a:rPr lang="ar-JO" dirty="0" smtClean="0"/>
              <a:t>كنوع للملف:</a:t>
            </a:r>
            <a:endParaRPr lang="en-US" dirty="0" smtClean="0"/>
          </a:p>
          <a:p>
            <a:endParaRPr lang="ar-SA" dirty="0"/>
          </a:p>
        </p:txBody>
      </p:sp>
      <p:pic>
        <p:nvPicPr>
          <p:cNvPr id="4" name="صورة 12"/>
          <p:cNvPicPr/>
          <p:nvPr/>
        </p:nvPicPr>
        <p:blipFill>
          <a:blip r:embed="rId2" cstate="print"/>
          <a:srcRect/>
          <a:stretch>
            <a:fillRect/>
          </a:stretch>
        </p:blipFill>
        <p:spPr bwMode="auto">
          <a:xfrm>
            <a:off x="2438400" y="2743200"/>
            <a:ext cx="4429125" cy="1704975"/>
          </a:xfrm>
          <a:prstGeom prst="rect">
            <a:avLst/>
          </a:prstGeom>
          <a:noFill/>
          <a:ln w="9525">
            <a:noFill/>
            <a:miter lim="800000"/>
            <a:headEnd/>
            <a:tailEnd/>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31825"/>
          </a:xfrm>
        </p:spPr>
        <p:txBody>
          <a:bodyPr>
            <a:normAutofit/>
          </a:bodyPr>
          <a:lstStyle/>
          <a:p>
            <a:r>
              <a:rPr lang="ar-SA" sz="2800" b="1" dirty="0" smtClean="0"/>
              <a:t>استخدام القالب</a:t>
            </a:r>
            <a:endParaRPr lang="ar-SA" sz="2800" dirty="0"/>
          </a:p>
        </p:txBody>
      </p:sp>
      <p:sp>
        <p:nvSpPr>
          <p:cNvPr id="3" name="Subtitle 2"/>
          <p:cNvSpPr>
            <a:spLocks noGrp="1"/>
          </p:cNvSpPr>
          <p:nvPr>
            <p:ph type="subTitle" idx="1"/>
          </p:nvPr>
        </p:nvSpPr>
        <p:spPr>
          <a:xfrm>
            <a:off x="1371600" y="914400"/>
            <a:ext cx="7010400" cy="5181600"/>
          </a:xfrm>
        </p:spPr>
        <p:txBody>
          <a:bodyPr>
            <a:normAutofit/>
          </a:bodyPr>
          <a:lstStyle/>
          <a:p>
            <a:r>
              <a:rPr lang="ar-JO" dirty="0" smtClean="0"/>
              <a:t>يعتبر استخدام القالب سهلا: فقط بالنقر المزدوج على ملف القالب. وسيفتح هذا مستندا جديدا بناء على ذلك القالب. وسوف يظهر شريط العنوان لبرنامج معالج النصوص "وورد" اسم الملف مثل </a:t>
            </a:r>
            <a:r>
              <a:rPr lang="en-US" dirty="0" smtClean="0"/>
              <a:t>Document1، Document2</a:t>
            </a:r>
            <a:r>
              <a:rPr lang="ar-SA" dirty="0" smtClean="0"/>
              <a:t> ..</a:t>
            </a:r>
            <a:r>
              <a:rPr lang="ar-JO" dirty="0" smtClean="0"/>
              <a:t>الخ:</a:t>
            </a:r>
            <a:endParaRPr lang="en-US" dirty="0" smtClean="0"/>
          </a:p>
          <a:p>
            <a:endParaRPr lang="ar-SA" dirty="0"/>
          </a:p>
        </p:txBody>
      </p:sp>
      <p:pic>
        <p:nvPicPr>
          <p:cNvPr id="4" name="صورة 11"/>
          <p:cNvPicPr/>
          <p:nvPr/>
        </p:nvPicPr>
        <p:blipFill>
          <a:blip r:embed="rId2" cstate="print"/>
          <a:srcRect/>
          <a:stretch>
            <a:fillRect/>
          </a:stretch>
        </p:blipFill>
        <p:spPr bwMode="auto">
          <a:xfrm>
            <a:off x="2209800" y="2895600"/>
            <a:ext cx="4686300" cy="3019425"/>
          </a:xfrm>
          <a:prstGeom prst="rect">
            <a:avLst/>
          </a:prstGeom>
          <a:noFill/>
          <a:ln w="9525">
            <a:noFill/>
            <a:miter lim="800000"/>
            <a:headEnd/>
            <a:tailEnd/>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708025"/>
          </a:xfrm>
        </p:spPr>
        <p:txBody>
          <a:bodyPr>
            <a:normAutofit/>
          </a:bodyPr>
          <a:lstStyle/>
          <a:p>
            <a:r>
              <a:rPr lang="ar-SA" sz="2800" b="1" dirty="0" smtClean="0"/>
              <a:t>تحرير القالب</a:t>
            </a:r>
            <a:endParaRPr lang="ar-SA" sz="2800" dirty="0"/>
          </a:p>
        </p:txBody>
      </p:sp>
      <p:sp>
        <p:nvSpPr>
          <p:cNvPr id="3" name="Subtitle 2"/>
          <p:cNvSpPr>
            <a:spLocks noGrp="1"/>
          </p:cNvSpPr>
          <p:nvPr>
            <p:ph type="subTitle" idx="1"/>
          </p:nvPr>
        </p:nvSpPr>
        <p:spPr>
          <a:xfrm>
            <a:off x="1371600" y="1295400"/>
            <a:ext cx="7010400" cy="4724400"/>
          </a:xfrm>
        </p:spPr>
        <p:txBody>
          <a:bodyPr>
            <a:normAutofit/>
          </a:bodyPr>
          <a:lstStyle/>
          <a:p>
            <a:r>
              <a:rPr lang="ar-JO" dirty="0" smtClean="0"/>
              <a:t>لقد أظهرنا للتو أن النقر المزدوج على ملف القالب سيفتح لنا مستند وورد جديد </a:t>
            </a:r>
            <a:r>
              <a:rPr lang="ar-JO" b="1" dirty="0" smtClean="0"/>
              <a:t>بناء</a:t>
            </a:r>
            <a:r>
              <a:rPr lang="ar-JO" dirty="0" smtClean="0"/>
              <a:t> على القالب وليس القالب الفعلي. ومن أجل فتح القالب نفسه أُنقر الزر الأيمن على ملف القالب وقم بالنقر على زر فتح:</a:t>
            </a:r>
            <a:endParaRPr lang="en-US" dirty="0" smtClean="0"/>
          </a:p>
          <a:p>
            <a:endParaRPr lang="ar-SA" dirty="0"/>
          </a:p>
        </p:txBody>
      </p:sp>
      <p:pic>
        <p:nvPicPr>
          <p:cNvPr id="4" name="صورة 8"/>
          <p:cNvPicPr/>
          <p:nvPr/>
        </p:nvPicPr>
        <p:blipFill>
          <a:blip r:embed="rId2" cstate="print"/>
          <a:srcRect/>
          <a:stretch>
            <a:fillRect/>
          </a:stretch>
        </p:blipFill>
        <p:spPr bwMode="auto">
          <a:xfrm>
            <a:off x="3048000" y="3352800"/>
            <a:ext cx="3124200" cy="1590675"/>
          </a:xfrm>
          <a:prstGeom prst="rect">
            <a:avLst/>
          </a:prstGeom>
          <a:noFill/>
          <a:ln w="9525">
            <a:noFill/>
            <a:miter lim="800000"/>
            <a:headEnd/>
            <a:tailEnd/>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533400"/>
          </a:xfrm>
        </p:spPr>
        <p:txBody>
          <a:bodyPr>
            <a:normAutofit/>
          </a:bodyPr>
          <a:lstStyle/>
          <a:p>
            <a:r>
              <a:rPr lang="ar-SA" sz="2800" b="1" dirty="0" smtClean="0"/>
              <a:t>إرفاق قالب لهذا المستند</a:t>
            </a:r>
            <a:endParaRPr lang="ar-SA" sz="2800" dirty="0"/>
          </a:p>
        </p:txBody>
      </p:sp>
      <p:sp>
        <p:nvSpPr>
          <p:cNvPr id="3" name="Subtitle 2"/>
          <p:cNvSpPr>
            <a:spLocks noGrp="1"/>
          </p:cNvSpPr>
          <p:nvPr>
            <p:ph type="subTitle" idx="1"/>
          </p:nvPr>
        </p:nvSpPr>
        <p:spPr>
          <a:xfrm>
            <a:off x="685800" y="1143000"/>
            <a:ext cx="7772400" cy="4876800"/>
          </a:xfrm>
        </p:spPr>
        <p:txBody>
          <a:bodyPr>
            <a:normAutofit/>
          </a:bodyPr>
          <a:lstStyle/>
          <a:p>
            <a:r>
              <a:rPr lang="ar-JO" dirty="0" smtClean="0"/>
              <a:t>إذا كان لديك ملفات قديمة وترغب بتحديثها باستخدام قالب جديد، فإن معالج النصوص "وورد" يمكن ان يطبق فعليا تنسيق القالب على ملف موجود مما يوفر عليك مشقة إعادة إنشاء الملفات القديمة.</a:t>
            </a:r>
            <a:endParaRPr lang="en-US" dirty="0" smtClean="0"/>
          </a:p>
          <a:p>
            <a:endParaRPr lang="ar-SA"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000"/>
          </a:xfrm>
        </p:spPr>
        <p:txBody>
          <a:bodyPr>
            <a:normAutofit/>
          </a:bodyPr>
          <a:lstStyle/>
          <a:p>
            <a:pPr algn="ctr"/>
            <a:r>
              <a:rPr lang="en-US" b="1" dirty="0" smtClean="0"/>
              <a:t> </a:t>
            </a:r>
            <a:r>
              <a:rPr lang="ar-SA" b="1" dirty="0" smtClean="0"/>
              <a:t>القسم 8: إنشاء الرأس والتذييل</a:t>
            </a:r>
            <a:endParaRPr lang="ar-SA" dirty="0"/>
          </a:p>
        </p:txBody>
      </p:sp>
      <p:sp>
        <p:nvSpPr>
          <p:cNvPr id="3" name="Subtitle 2"/>
          <p:cNvSpPr>
            <a:spLocks noGrp="1"/>
          </p:cNvSpPr>
          <p:nvPr>
            <p:ph type="subTitle" idx="1"/>
          </p:nvPr>
        </p:nvSpPr>
        <p:spPr>
          <a:xfrm>
            <a:off x="685800" y="1066800"/>
            <a:ext cx="7772400" cy="4876800"/>
          </a:xfrm>
        </p:spPr>
        <p:txBody>
          <a:bodyPr>
            <a:normAutofit fontScale="92500" lnSpcReduction="10000"/>
          </a:bodyPr>
          <a:lstStyle/>
          <a:p>
            <a:r>
              <a:rPr lang="ar-JO" dirty="0" smtClean="0"/>
              <a:t>سنتعلم في هذا القسم كيفية:</a:t>
            </a:r>
            <a:endParaRPr lang="en-US" b="1" dirty="0" smtClean="0"/>
          </a:p>
          <a:p>
            <a:pPr lvl="0">
              <a:buFont typeface="Wingdings" pitchFamily="2" charset="2"/>
              <a:buChar char="Ø"/>
            </a:pPr>
            <a:r>
              <a:rPr lang="ar-JO" dirty="0" smtClean="0"/>
              <a:t>استخدام رأس </a:t>
            </a:r>
            <a:r>
              <a:rPr lang="ar-JO" dirty="0" err="1" smtClean="0"/>
              <a:t>و</a:t>
            </a:r>
            <a:r>
              <a:rPr lang="ar-JO" dirty="0" smtClean="0"/>
              <a:t> تذييل تم إعدادهما مسبقا</a:t>
            </a:r>
            <a:endParaRPr lang="en-US" dirty="0" smtClean="0"/>
          </a:p>
          <a:p>
            <a:pPr lvl="0">
              <a:buFont typeface="Wingdings" pitchFamily="2" charset="2"/>
              <a:buChar char="Ø"/>
            </a:pPr>
            <a:r>
              <a:rPr lang="ar-JO" dirty="0" smtClean="0"/>
              <a:t>تحرير وإزالة الرأس والتذييل</a:t>
            </a:r>
            <a:endParaRPr lang="en-US" dirty="0" smtClean="0"/>
          </a:p>
          <a:p>
            <a:pPr lvl="0">
              <a:buFont typeface="Wingdings" pitchFamily="2" charset="2"/>
              <a:buChar char="Ø"/>
            </a:pPr>
            <a:r>
              <a:rPr lang="ar-JO" dirty="0" smtClean="0"/>
              <a:t>إضافة الرأس والتذييل إلى المعرض</a:t>
            </a:r>
            <a:endParaRPr lang="en-US" dirty="0" smtClean="0"/>
          </a:p>
          <a:p>
            <a:pPr lvl="0">
              <a:buFont typeface="Wingdings" pitchFamily="2" charset="2"/>
              <a:buChar char="Ø"/>
            </a:pPr>
            <a:r>
              <a:rPr lang="ar-JO" dirty="0" smtClean="0"/>
              <a:t>التنقل بين الرأس والتذييل في المستند</a:t>
            </a:r>
            <a:endParaRPr lang="en-US" dirty="0" smtClean="0"/>
          </a:p>
          <a:p>
            <a:pPr lvl="0">
              <a:buFont typeface="Wingdings" pitchFamily="2" charset="2"/>
              <a:buChar char="Ø"/>
            </a:pPr>
            <a:r>
              <a:rPr lang="ar-JO" dirty="0" smtClean="0"/>
              <a:t>استخدام أدوات الرأس والتذييل من تبويبة تصميم</a:t>
            </a:r>
            <a:endParaRPr lang="en-US" dirty="0" smtClean="0"/>
          </a:p>
          <a:p>
            <a:pPr lvl="0">
              <a:buFont typeface="Wingdings" pitchFamily="2" charset="2"/>
              <a:buChar char="Ø"/>
            </a:pPr>
            <a:r>
              <a:rPr lang="ar-JO" dirty="0" smtClean="0"/>
              <a:t>إدراج وتغيير وتنسيق وإزالة أرقام الصفحات</a:t>
            </a:r>
            <a:endParaRPr lang="en-US" dirty="0" smtClean="0"/>
          </a:p>
          <a:p>
            <a:pPr lvl="0">
              <a:buFont typeface="Wingdings" pitchFamily="2" charset="2"/>
              <a:buChar char="Ø"/>
            </a:pPr>
            <a:r>
              <a:rPr lang="ar-JO" dirty="0" smtClean="0"/>
              <a:t>محاذاة النصوص في الرأس والتذييل</a:t>
            </a:r>
            <a:endParaRPr lang="en-US" dirty="0" smtClean="0"/>
          </a:p>
          <a:p>
            <a:pPr lvl="0">
              <a:buFont typeface="Wingdings" pitchFamily="2" charset="2"/>
              <a:buChar char="Ø"/>
            </a:pPr>
            <a:r>
              <a:rPr lang="ar-JO" dirty="0" smtClean="0"/>
              <a:t>إضافة رسوم إلى الرأس أو التذييل</a:t>
            </a:r>
            <a:endParaRPr lang="en-US" dirty="0" smtClean="0"/>
          </a:p>
          <a:p>
            <a:pPr lvl="0">
              <a:buFont typeface="Wingdings" pitchFamily="2" charset="2"/>
              <a:buChar char="Ø"/>
            </a:pPr>
            <a:r>
              <a:rPr lang="ar-JO" dirty="0" smtClean="0"/>
              <a:t>إدراج التاريخ والوقت في الرأس أو التذييل</a:t>
            </a:r>
            <a:endParaRPr lang="en-US" dirty="0" smtClean="0"/>
          </a:p>
          <a:p>
            <a:pPr lvl="0">
              <a:buFont typeface="Wingdings" pitchFamily="2" charset="2"/>
              <a:buChar char="Ø"/>
            </a:pPr>
            <a:r>
              <a:rPr lang="ar-JO" dirty="0" smtClean="0"/>
              <a:t>ارتباط أو إلغاء ارتباط الرأس والتذييل</a:t>
            </a:r>
            <a:endParaRPr lang="en-US" dirty="0" smtClean="0"/>
          </a:p>
          <a:p>
            <a:pPr>
              <a:buFont typeface="Wingdings" pitchFamily="2" charset="2"/>
              <a:buChar char="Ø"/>
            </a:pPr>
            <a:r>
              <a:rPr lang="ar-JO" dirty="0" smtClean="0"/>
              <a:t>تغيير موقع الرأس والتذييل</a:t>
            </a:r>
            <a:endParaRPr lang="ar-SA"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fontScale="90000"/>
          </a:bodyPr>
          <a:lstStyle/>
          <a:p>
            <a:pPr algn="ctr"/>
            <a:r>
              <a:rPr lang="ar-SA" b="1" dirty="0" smtClean="0"/>
              <a:t/>
            </a:r>
            <a:br>
              <a:rPr lang="ar-SA" b="1" dirty="0" smtClean="0"/>
            </a:br>
            <a:r>
              <a:rPr lang="en-US" b="1" dirty="0" smtClean="0"/>
              <a:t> </a:t>
            </a:r>
            <a:r>
              <a:rPr lang="ar-JO" b="1" dirty="0" smtClean="0"/>
              <a:t>الدرس 8-1 إنشاء الرأس والتذييل الأساسيين</a:t>
            </a:r>
            <a:endParaRPr lang="ar-SA" dirty="0"/>
          </a:p>
        </p:txBody>
      </p:sp>
      <p:sp>
        <p:nvSpPr>
          <p:cNvPr id="3" name="Subtitle 2"/>
          <p:cNvSpPr>
            <a:spLocks noGrp="1"/>
          </p:cNvSpPr>
          <p:nvPr>
            <p:ph type="subTitle" idx="1"/>
          </p:nvPr>
        </p:nvSpPr>
        <p:spPr>
          <a:xfrm>
            <a:off x="685800" y="1066800"/>
            <a:ext cx="7772400" cy="4800600"/>
          </a:xfrm>
        </p:spPr>
        <p:txBody>
          <a:bodyPr>
            <a:normAutofit/>
          </a:bodyPr>
          <a:lstStyle/>
          <a:p>
            <a:r>
              <a:rPr lang="ar-JO" dirty="0" smtClean="0"/>
              <a:t>إن الرأس والتذييل عبارة عن مجموعات من المعلومات وضعت بشكل منفصل عن مستندك. يوجد الرأس في أعلى الصفحة بينما يوجد التذييل في أسفلها. يمكن للرأس والتذييل أن يجعلا من مستندك أكثر عوناً للمستخدم وإظهاره بمظهر لامع ومحترف. </a:t>
            </a:r>
            <a:endParaRPr lang="en-US" dirty="0" smtClean="0"/>
          </a:p>
          <a:p>
            <a:endParaRPr lang="ar-SA"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631825"/>
          </a:xfrm>
        </p:spPr>
        <p:txBody>
          <a:bodyPr>
            <a:normAutofit/>
          </a:bodyPr>
          <a:lstStyle/>
          <a:p>
            <a:r>
              <a:rPr lang="ar-JO" sz="2800" b="1" dirty="0" smtClean="0"/>
              <a:t>استخدام رأس </a:t>
            </a:r>
            <a:r>
              <a:rPr lang="ar-JO" sz="2800" b="1" dirty="0" err="1" smtClean="0"/>
              <a:t>و</a:t>
            </a:r>
            <a:r>
              <a:rPr lang="ar-JO" sz="2800" b="1" dirty="0" smtClean="0"/>
              <a:t> تذييل تم إعدادهما مسبقاً</a:t>
            </a:r>
            <a:endParaRPr lang="ar-SA" sz="2800" dirty="0"/>
          </a:p>
        </p:txBody>
      </p:sp>
      <p:sp>
        <p:nvSpPr>
          <p:cNvPr id="3" name="Subtitle 2"/>
          <p:cNvSpPr>
            <a:spLocks noGrp="1"/>
          </p:cNvSpPr>
          <p:nvPr>
            <p:ph type="subTitle" idx="1"/>
          </p:nvPr>
        </p:nvSpPr>
        <p:spPr>
          <a:xfrm>
            <a:off x="1143000" y="914400"/>
            <a:ext cx="7315200" cy="5105400"/>
          </a:xfrm>
        </p:spPr>
        <p:txBody>
          <a:bodyPr/>
          <a:lstStyle/>
          <a:p>
            <a:r>
              <a:rPr lang="ar-JO" dirty="0" smtClean="0"/>
              <a:t>من أجل البدء أُنقر إدراج ← رأس وتذييل. ثم أُنقر على نوع الرأس والتذييل الذي تريد إضافته وسيتم </a:t>
            </a:r>
            <a:r>
              <a:rPr lang="ar-JO" dirty="0" err="1" smtClean="0"/>
              <a:t>ادراجه</a:t>
            </a:r>
            <a:r>
              <a:rPr lang="ar-JO" dirty="0" smtClean="0"/>
              <a:t> تلقائيا في المستند:</a:t>
            </a:r>
            <a:endParaRPr lang="en-US" dirty="0" smtClean="0"/>
          </a:p>
          <a:p>
            <a:endParaRPr lang="ar-SA" dirty="0"/>
          </a:p>
        </p:txBody>
      </p:sp>
      <p:pic>
        <p:nvPicPr>
          <p:cNvPr id="4" name="صورة 14"/>
          <p:cNvPicPr/>
          <p:nvPr/>
        </p:nvPicPr>
        <p:blipFill>
          <a:blip r:embed="rId2" cstate="print"/>
          <a:srcRect/>
          <a:stretch>
            <a:fillRect/>
          </a:stretch>
        </p:blipFill>
        <p:spPr bwMode="auto">
          <a:xfrm>
            <a:off x="2438400" y="2438400"/>
            <a:ext cx="4838700" cy="2600325"/>
          </a:xfrm>
          <a:prstGeom prst="rect">
            <a:avLst/>
          </a:prstGeom>
          <a:noFill/>
          <a:ln w="9525">
            <a:noFill/>
            <a:miter lim="800000"/>
            <a:headEnd/>
            <a:tailEnd/>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962"/>
          </a:xfrm>
        </p:spPr>
        <p:txBody>
          <a:bodyPr>
            <a:normAutofit/>
          </a:bodyPr>
          <a:lstStyle/>
          <a:p>
            <a:r>
              <a:rPr lang="ar-SA" sz="2800" b="1" dirty="0" smtClean="0"/>
              <a:t>تحرير الرأس والتذييل</a:t>
            </a:r>
            <a:endParaRPr lang="ar-SA" sz="2800" dirty="0"/>
          </a:p>
        </p:txBody>
      </p:sp>
      <p:sp>
        <p:nvSpPr>
          <p:cNvPr id="3" name="Subtitle 2"/>
          <p:cNvSpPr>
            <a:spLocks noGrp="1"/>
          </p:cNvSpPr>
          <p:nvPr>
            <p:ph type="subTitle" idx="1"/>
          </p:nvPr>
        </p:nvSpPr>
        <p:spPr>
          <a:xfrm>
            <a:off x="685800" y="990600"/>
            <a:ext cx="7772400" cy="5105400"/>
          </a:xfrm>
        </p:spPr>
        <p:txBody>
          <a:bodyPr>
            <a:normAutofit/>
          </a:bodyPr>
          <a:lstStyle/>
          <a:p>
            <a:r>
              <a:rPr lang="ar-JO" dirty="0" smtClean="0"/>
              <a:t>كل ما عليك فعله لتحرير الرأس</a:t>
            </a:r>
            <a:r>
              <a:rPr lang="en-US" dirty="0" smtClean="0"/>
              <a:t>/</a:t>
            </a:r>
            <a:r>
              <a:rPr lang="ar-JO" dirty="0" smtClean="0"/>
              <a:t> التذييل هو النقر المزدوج داخل منطقة الرأس</a:t>
            </a:r>
            <a:r>
              <a:rPr lang="en-US" dirty="0" smtClean="0"/>
              <a:t>/</a:t>
            </a:r>
            <a:r>
              <a:rPr lang="ar-JO" dirty="0" smtClean="0"/>
              <a:t> والتذييل. وسيعيد هذا فتح تبويبة تصميم أدوات الرأس والتذييل. وبعد الانتهاء من هذه التغييرات، أغلق هذه التبويبة السياقية أو قم بالنقر المزدوج في مكان ما في الجزء الرئيسي للمستند للرجوع إلى طريقة عرض التحرير العادي.</a:t>
            </a:r>
            <a:endParaRPr lang="en-US" dirty="0" smtClean="0"/>
          </a:p>
          <a:p>
            <a:endParaRPr lang="ar-SA" dirty="0"/>
          </a:p>
        </p:txBody>
      </p:sp>
      <p:pic>
        <p:nvPicPr>
          <p:cNvPr id="4" name="صورة 18"/>
          <p:cNvPicPr/>
          <p:nvPr/>
        </p:nvPicPr>
        <p:blipFill>
          <a:blip r:embed="rId2" cstate="print"/>
          <a:srcRect/>
          <a:stretch>
            <a:fillRect/>
          </a:stretch>
        </p:blipFill>
        <p:spPr bwMode="auto">
          <a:xfrm>
            <a:off x="3048000" y="2895600"/>
            <a:ext cx="1628775" cy="2124075"/>
          </a:xfrm>
          <a:prstGeom prst="rect">
            <a:avLst/>
          </a:prstGeom>
          <a:noFill/>
          <a:ln w="9525">
            <a:noFill/>
            <a:miter lim="800000"/>
            <a:headEnd/>
            <a:tailEnd/>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962"/>
          </a:xfrm>
        </p:spPr>
        <p:txBody>
          <a:bodyPr>
            <a:normAutofit/>
          </a:bodyPr>
          <a:lstStyle/>
          <a:p>
            <a:r>
              <a:rPr lang="ar-JO" sz="2800" b="1" dirty="0" smtClean="0"/>
              <a:t>إضافة الرأس والتذييل إلى المعرض</a:t>
            </a:r>
            <a:endParaRPr lang="ar-SA" sz="28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smtClean="0"/>
              <a:t>إذا أردت إنشاء رأس خاص بك أو إجراء تغييرات على واحد من الرؤوس</a:t>
            </a:r>
            <a:r>
              <a:rPr lang="en-US" dirty="0" smtClean="0"/>
              <a:t>/ </a:t>
            </a:r>
            <a:r>
              <a:rPr lang="ar-JO" dirty="0" smtClean="0"/>
              <a:t>التذييل المعينة مسبقا، فما عليك سوى النقر بشكل مزدوج على الجزء العلوي أو السفلي من الصفحة لإنشاء الرأس الخاص بك أو إجراء أية تغييرات تريدها.</a:t>
            </a:r>
            <a:endParaRPr lang="en-US" dirty="0" smtClean="0"/>
          </a:p>
          <a:p>
            <a:endParaRPr lang="ar-SA"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685800"/>
          </a:xfrm>
        </p:spPr>
        <p:txBody>
          <a:bodyPr>
            <a:normAutofit/>
          </a:bodyPr>
          <a:lstStyle/>
          <a:p>
            <a:r>
              <a:rPr lang="ar-JO" sz="2800" b="1" dirty="0" smtClean="0"/>
              <a:t>التنقل بين الرأس والتذييل</a:t>
            </a:r>
            <a:endParaRPr lang="ar-SA" sz="2800" dirty="0"/>
          </a:p>
        </p:txBody>
      </p:sp>
      <p:sp>
        <p:nvSpPr>
          <p:cNvPr id="3" name="Subtitle 2"/>
          <p:cNvSpPr>
            <a:spLocks noGrp="1"/>
          </p:cNvSpPr>
          <p:nvPr>
            <p:ph type="subTitle" idx="1"/>
          </p:nvPr>
        </p:nvSpPr>
        <p:spPr>
          <a:xfrm>
            <a:off x="685800" y="990600"/>
            <a:ext cx="7772400" cy="2057400"/>
          </a:xfrm>
        </p:spPr>
        <p:txBody>
          <a:bodyPr>
            <a:normAutofit/>
          </a:bodyPr>
          <a:lstStyle/>
          <a:p>
            <a:r>
              <a:rPr lang="ar-JO" dirty="0" smtClean="0"/>
              <a:t>سنقوم في الدرس التالي بالتركيز على تفاصيل تبويبة تصميم أدوات الرأس والتذييل. لكن، بما أنك تعرف الآن كيفية إنشاء رأس وتذييل، فلنلق نظرة سريعة على مجموعة التنقل.</a:t>
            </a:r>
            <a:endParaRPr lang="en-US" dirty="0" smtClean="0"/>
          </a:p>
          <a:p>
            <a:endParaRPr lang="ar-SA" dirty="0"/>
          </a:p>
        </p:txBody>
      </p:sp>
      <p:pic>
        <p:nvPicPr>
          <p:cNvPr id="4" name="صورة 21"/>
          <p:cNvPicPr/>
          <p:nvPr/>
        </p:nvPicPr>
        <p:blipFill>
          <a:blip r:embed="rId2" cstate="print"/>
          <a:srcRect/>
          <a:stretch>
            <a:fillRect/>
          </a:stretch>
        </p:blipFill>
        <p:spPr bwMode="auto">
          <a:xfrm>
            <a:off x="1295400" y="1981200"/>
            <a:ext cx="2286000" cy="1019175"/>
          </a:xfrm>
          <a:prstGeom prst="rect">
            <a:avLst/>
          </a:prstGeom>
          <a:noFill/>
          <a:ln w="9525">
            <a:noFill/>
            <a:miter lim="800000"/>
            <a:headEnd/>
            <a:tailEnd/>
          </a:ln>
        </p:spPr>
      </p:pic>
      <p:sp>
        <p:nvSpPr>
          <p:cNvPr id="5" name="Title 1"/>
          <p:cNvSpPr txBox="1">
            <a:spLocks/>
          </p:cNvSpPr>
          <p:nvPr/>
        </p:nvSpPr>
        <p:spPr>
          <a:xfrm>
            <a:off x="685800" y="3048000"/>
            <a:ext cx="7772400" cy="686762"/>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إزالة الرأس والتذييل</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9" name="Subtitle 2"/>
          <p:cNvSpPr txBox="1">
            <a:spLocks/>
          </p:cNvSpPr>
          <p:nvPr/>
        </p:nvSpPr>
        <p:spPr>
          <a:xfrm>
            <a:off x="685800" y="3810000"/>
            <a:ext cx="7772400" cy="22098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لإزالة الرأس والتذييل يمكنك عمل أحد أمرين. فإذا كان الرأس والتذييل مجرد نص، قم بالنقر المزدوج في منطقة الرأس/ التذييل </a:t>
            </a:r>
            <a:r>
              <a:rPr kumimoji="0" lang="ar-JO" sz="2700" b="0" i="0" u="none" strike="noStrike" kern="1200" cap="none" spc="0" normalizeH="0" baseline="0" noProof="0" dirty="0" err="1" smtClean="0">
                <a:ln>
                  <a:noFill/>
                </a:ln>
                <a:solidFill>
                  <a:schemeClr val="tx2"/>
                </a:solidFill>
                <a:effectLst/>
                <a:uLnTx/>
                <a:uFillTx/>
                <a:latin typeface="+mn-lt"/>
                <a:ea typeface="+mn-ea"/>
                <a:cs typeface="+mn-cs"/>
              </a:rPr>
              <a:t>و</a:t>
            </a:r>
            <a:r>
              <a:rPr kumimoji="0" lang="ar-JO" sz="2700" b="0" i="0" u="none" strike="noStrike" kern="1200" cap="none" spc="0" normalizeH="0" baseline="0" noProof="0" dirty="0" smtClean="0">
                <a:ln>
                  <a:noFill/>
                </a:ln>
                <a:solidFill>
                  <a:schemeClr val="tx2"/>
                </a:solidFill>
                <a:effectLst/>
                <a:uLnTx/>
                <a:uFillTx/>
                <a:latin typeface="+mn-lt"/>
                <a:ea typeface="+mn-ea"/>
                <a:cs typeface="+mn-cs"/>
              </a:rPr>
              <a:t> قم بحذفه. وإذا كان هناك عناصر أكثر تعقيدا فسيكون من الأسهل استخدام قائمة الأوامر المخصصة. </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686762"/>
          </a:xfrm>
        </p:spPr>
        <p:txBody>
          <a:bodyPr>
            <a:normAutofit/>
          </a:bodyPr>
          <a:lstStyle/>
          <a:p>
            <a:pPr algn="ctr"/>
            <a:r>
              <a:rPr lang="ar-SA" sz="3200" dirty="0" smtClean="0"/>
              <a:t>الدرس 1-4: القيام بالمزيد من الأمور في مستندك</a:t>
            </a:r>
            <a:endParaRPr lang="ar-SA" sz="32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smtClean="0"/>
              <a:t>الآن وبعد أن عرفنا أساسيات إنشاء المستندات، فإننا سنتعلم بعض الخدع المتقدمة، بما في ذلك تطبيق التنسيق وإزالة التنسيق واستخدام التراجع والتكرار.</a:t>
            </a:r>
            <a:endParaRPr lang="ar-SA"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799"/>
          </a:xfrm>
        </p:spPr>
        <p:txBody>
          <a:bodyPr>
            <a:normAutofit/>
          </a:bodyPr>
          <a:lstStyle/>
          <a:p>
            <a:pPr algn="ctr"/>
            <a:r>
              <a:rPr lang="en-US" sz="3200" b="1" dirty="0" smtClean="0"/>
              <a:t> </a:t>
            </a:r>
            <a:r>
              <a:rPr lang="ar-SA" sz="3200" b="1" dirty="0" smtClean="0"/>
              <a:t>الدرس</a:t>
            </a:r>
            <a:r>
              <a:rPr lang="ar-JO" sz="3200" b="1" dirty="0" smtClean="0"/>
              <a:t>8-2: إدراج أرقام الصفحات</a:t>
            </a:r>
            <a:endParaRPr lang="ar-SA" sz="3200" dirty="0"/>
          </a:p>
        </p:txBody>
      </p:sp>
      <p:sp>
        <p:nvSpPr>
          <p:cNvPr id="3" name="Subtitle 2"/>
          <p:cNvSpPr>
            <a:spLocks noGrp="1"/>
          </p:cNvSpPr>
          <p:nvPr>
            <p:ph type="subTitle" idx="1"/>
          </p:nvPr>
        </p:nvSpPr>
        <p:spPr>
          <a:xfrm>
            <a:off x="685800" y="914400"/>
            <a:ext cx="7772400" cy="5029200"/>
          </a:xfrm>
        </p:spPr>
        <p:txBody>
          <a:bodyPr>
            <a:normAutofit/>
          </a:bodyPr>
          <a:lstStyle/>
          <a:p>
            <a:pPr lvl="0" algn="r">
              <a:buFont typeface="Wingdings" pitchFamily="2" charset="2"/>
              <a:buChar char="Ø"/>
            </a:pPr>
            <a:r>
              <a:rPr lang="ar-JO" dirty="0" smtClean="0"/>
              <a:t>تُعامل أرقام الصفحات كرأس وتذييل وذلك لأنها تكون في رأس الصفحة أو تذييلها.</a:t>
            </a:r>
            <a:endParaRPr lang="en-US" dirty="0" smtClean="0"/>
          </a:p>
          <a:p>
            <a:pPr lvl="0" algn="r">
              <a:buFont typeface="Wingdings" pitchFamily="2" charset="2"/>
              <a:buChar char="Ø"/>
            </a:pPr>
            <a:r>
              <a:rPr lang="ar-JO" dirty="0" smtClean="0"/>
              <a:t>يمكنك تنسيق أرقام الصفحات كما تتعامل مع أي نص آخر.</a:t>
            </a:r>
            <a:endParaRPr lang="en-US" dirty="0" smtClean="0"/>
          </a:p>
          <a:p>
            <a:pPr algn="r">
              <a:buFont typeface="Wingdings" pitchFamily="2" charset="2"/>
              <a:buChar char="Ø"/>
            </a:pPr>
            <a:r>
              <a:rPr lang="ar-JO" dirty="0" smtClean="0"/>
              <a:t>إذا كنت تخطط لترقيم الصفحات، يجب أن تستخدم دائما خاصية ترقيم الصفحات التلقائي في برنامج معالج النصوص "وورد" بدلا من طباعة أرقام الصفحات بنفسك.</a:t>
            </a:r>
            <a:endParaRPr lang="ar-SA"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800"/>
          </a:xfrm>
        </p:spPr>
        <p:txBody>
          <a:bodyPr>
            <a:normAutofit/>
          </a:bodyPr>
          <a:lstStyle/>
          <a:p>
            <a:r>
              <a:rPr lang="ar-JO" sz="2800" b="1" dirty="0" smtClean="0"/>
              <a:t>إدراج أرقام الصفحات</a:t>
            </a:r>
            <a:endParaRPr lang="ar-SA" sz="2800" dirty="0"/>
          </a:p>
        </p:txBody>
      </p:sp>
      <p:sp>
        <p:nvSpPr>
          <p:cNvPr id="3" name="Subtitle 2"/>
          <p:cNvSpPr>
            <a:spLocks noGrp="1"/>
          </p:cNvSpPr>
          <p:nvPr>
            <p:ph type="subTitle" idx="1"/>
          </p:nvPr>
        </p:nvSpPr>
        <p:spPr>
          <a:xfrm>
            <a:off x="685800" y="990600"/>
            <a:ext cx="7772400" cy="5029200"/>
          </a:xfrm>
        </p:spPr>
        <p:txBody>
          <a:bodyPr>
            <a:normAutofit/>
          </a:bodyPr>
          <a:lstStyle/>
          <a:p>
            <a:r>
              <a:rPr lang="ar-JO" dirty="0" smtClean="0"/>
              <a:t>يمكنك إدراج أرقام الصفحات من تبويبة إدراج أو تبويبة تصميم أدوات الرأس والتذييل. وفي أي من التبويبتين، فإن النقر على أمر رقم الصفحة سيؤدي إلى ظهور القائمة التالية:  </a:t>
            </a:r>
            <a:endParaRPr lang="en-US" dirty="0" smtClean="0"/>
          </a:p>
          <a:p>
            <a:endParaRPr lang="ar-SA" dirty="0"/>
          </a:p>
        </p:txBody>
      </p:sp>
      <p:pic>
        <p:nvPicPr>
          <p:cNvPr id="4" name="صورة 23"/>
          <p:cNvPicPr/>
          <p:nvPr/>
        </p:nvPicPr>
        <p:blipFill>
          <a:blip r:embed="rId2" cstate="print"/>
          <a:srcRect/>
          <a:stretch>
            <a:fillRect/>
          </a:stretch>
        </p:blipFill>
        <p:spPr bwMode="auto">
          <a:xfrm>
            <a:off x="3505200" y="2590800"/>
            <a:ext cx="2124075" cy="2162175"/>
          </a:xfrm>
          <a:prstGeom prst="rect">
            <a:avLst/>
          </a:prstGeom>
          <a:noFill/>
          <a:ln w="9525">
            <a:noFill/>
            <a:miter lim="800000"/>
            <a:headEnd/>
            <a:tailEnd/>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601"/>
          </a:xfrm>
        </p:spPr>
        <p:txBody>
          <a:bodyPr>
            <a:normAutofit/>
          </a:bodyPr>
          <a:lstStyle/>
          <a:p>
            <a:r>
              <a:rPr lang="ar-JO" sz="2800" b="1" dirty="0" smtClean="0"/>
              <a:t>تغيير أرقام الصفحات</a:t>
            </a:r>
            <a:endParaRPr lang="ar-SA" sz="2800" dirty="0"/>
          </a:p>
        </p:txBody>
      </p:sp>
      <p:sp>
        <p:nvSpPr>
          <p:cNvPr id="3" name="Subtitle 2"/>
          <p:cNvSpPr>
            <a:spLocks noGrp="1"/>
          </p:cNvSpPr>
          <p:nvPr>
            <p:ph type="subTitle" idx="1"/>
          </p:nvPr>
        </p:nvSpPr>
        <p:spPr>
          <a:xfrm>
            <a:off x="1981200" y="990600"/>
            <a:ext cx="6400800" cy="5105400"/>
          </a:xfrm>
        </p:spPr>
        <p:txBody>
          <a:bodyPr>
            <a:normAutofit/>
          </a:bodyPr>
          <a:lstStyle/>
          <a:p>
            <a:r>
              <a:rPr lang="ar-JO" dirty="0" smtClean="0"/>
              <a:t>كما هو الحال في صفحات الغلاف والرأس والتذييل يمكنك ببساطة اختيار نمط ترقيم صفحات آخر من قائمة رقم الصفحة في أي وقت.</a:t>
            </a:r>
            <a:endParaRPr lang="en-US" dirty="0" smtClean="0"/>
          </a:p>
          <a:p>
            <a:endParaRPr lang="ar-SA" dirty="0"/>
          </a:p>
        </p:txBody>
      </p:sp>
      <p:pic>
        <p:nvPicPr>
          <p:cNvPr id="4" name="صورة 25"/>
          <p:cNvPicPr/>
          <p:nvPr/>
        </p:nvPicPr>
        <p:blipFill>
          <a:blip r:embed="rId2" cstate="print"/>
          <a:srcRect/>
          <a:stretch>
            <a:fillRect/>
          </a:stretch>
        </p:blipFill>
        <p:spPr bwMode="auto">
          <a:xfrm>
            <a:off x="685800" y="2209800"/>
            <a:ext cx="4883456" cy="3657623"/>
          </a:xfrm>
          <a:prstGeom prst="rect">
            <a:avLst/>
          </a:prstGeom>
          <a:noFill/>
          <a:ln w="9525">
            <a:noFill/>
            <a:miter lim="800000"/>
            <a:headEnd/>
            <a:tailEnd/>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1"/>
            <a:ext cx="7772400" cy="609600"/>
          </a:xfrm>
        </p:spPr>
        <p:txBody>
          <a:bodyPr>
            <a:normAutofit/>
          </a:bodyPr>
          <a:lstStyle/>
          <a:p>
            <a:r>
              <a:rPr lang="ar-JO" sz="2800" b="1" dirty="0" smtClean="0"/>
              <a:t>تنسيق أرقام الصفحات</a:t>
            </a:r>
            <a:endParaRPr lang="ar-SA" sz="2800" dirty="0"/>
          </a:p>
        </p:txBody>
      </p:sp>
      <p:sp>
        <p:nvSpPr>
          <p:cNvPr id="3" name="Subtitle 2"/>
          <p:cNvSpPr>
            <a:spLocks noGrp="1"/>
          </p:cNvSpPr>
          <p:nvPr>
            <p:ph type="subTitle" idx="1"/>
          </p:nvPr>
        </p:nvSpPr>
        <p:spPr>
          <a:xfrm>
            <a:off x="1447800" y="914400"/>
            <a:ext cx="6858000" cy="5105400"/>
          </a:xfrm>
        </p:spPr>
        <p:txBody>
          <a:bodyPr>
            <a:normAutofit/>
          </a:bodyPr>
          <a:lstStyle/>
          <a:p>
            <a:r>
              <a:rPr lang="ar-JO" dirty="0" smtClean="0"/>
              <a:t>يمكنك تنسيق أرقام الصفحات كما تقوم بتنسيق أي نص آخر. ببساطة قم بتحديد الرقم ثم قم بتنسيقه باستخدام تبويبة الصفحة الرئيسية أو شريط الأدوات المصغر:</a:t>
            </a:r>
            <a:endParaRPr lang="en-US" dirty="0" smtClean="0"/>
          </a:p>
          <a:p>
            <a:endParaRPr lang="ar-SA" dirty="0"/>
          </a:p>
        </p:txBody>
      </p:sp>
      <p:pic>
        <p:nvPicPr>
          <p:cNvPr id="4" name="صورة 26"/>
          <p:cNvPicPr/>
          <p:nvPr/>
        </p:nvPicPr>
        <p:blipFill>
          <a:blip r:embed="rId2" cstate="print"/>
          <a:srcRect/>
          <a:stretch>
            <a:fillRect/>
          </a:stretch>
        </p:blipFill>
        <p:spPr bwMode="auto">
          <a:xfrm>
            <a:off x="228600" y="2438400"/>
            <a:ext cx="4791075" cy="3276600"/>
          </a:xfrm>
          <a:prstGeom prst="rect">
            <a:avLst/>
          </a:prstGeom>
          <a:noFill/>
          <a:ln w="9525">
            <a:noFill/>
            <a:miter lim="800000"/>
            <a:headEnd/>
            <a:tailEnd/>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609599"/>
          </a:xfrm>
        </p:spPr>
        <p:txBody>
          <a:bodyPr>
            <a:normAutofit/>
          </a:bodyPr>
          <a:lstStyle/>
          <a:p>
            <a:r>
              <a:rPr lang="ar-JO" sz="2800" b="1" dirty="0" smtClean="0"/>
              <a:t>إزالة أرقام الصفحات </a:t>
            </a:r>
            <a:endParaRPr lang="ar-SA" sz="2800" dirty="0"/>
          </a:p>
        </p:txBody>
      </p:sp>
      <p:sp>
        <p:nvSpPr>
          <p:cNvPr id="3" name="Subtitle 2"/>
          <p:cNvSpPr>
            <a:spLocks noGrp="1"/>
          </p:cNvSpPr>
          <p:nvPr>
            <p:ph type="subTitle" idx="1"/>
          </p:nvPr>
        </p:nvSpPr>
        <p:spPr>
          <a:xfrm>
            <a:off x="762000" y="990600"/>
            <a:ext cx="7772400" cy="5029200"/>
          </a:xfrm>
        </p:spPr>
        <p:txBody>
          <a:bodyPr>
            <a:normAutofit/>
          </a:bodyPr>
          <a:lstStyle/>
          <a:p>
            <a:r>
              <a:rPr lang="ar-JO" dirty="0" smtClean="0"/>
              <a:t>لإزالة أرقام صفحاتك قم بالنقر لوضع مؤشرك في مجموعة من أرقام الصفحات التي ترغب بإزالتها. بعد ذلك قم بالنقر على أمر رقم الصفحة إما في تبويبة إدراج أو تبويبة تصميم أدوات الرأس والتذييل ومن ثم أُنقر على إزالة أرقام الصفحات.</a:t>
            </a:r>
            <a:endParaRPr lang="en-US" dirty="0" smtClean="0"/>
          </a:p>
          <a:p>
            <a:endParaRPr lang="ar-SA" dirty="0"/>
          </a:p>
        </p:txBody>
      </p:sp>
      <p:pic>
        <p:nvPicPr>
          <p:cNvPr id="4" name="صورة 30"/>
          <p:cNvPicPr/>
          <p:nvPr/>
        </p:nvPicPr>
        <p:blipFill>
          <a:blip r:embed="rId2" cstate="print"/>
          <a:srcRect/>
          <a:stretch>
            <a:fillRect/>
          </a:stretch>
        </p:blipFill>
        <p:spPr bwMode="auto">
          <a:xfrm>
            <a:off x="3276600" y="2743200"/>
            <a:ext cx="2571750" cy="2371725"/>
          </a:xfrm>
          <a:prstGeom prst="rect">
            <a:avLst/>
          </a:prstGeom>
          <a:noFill/>
          <a:ln w="9525">
            <a:noFill/>
            <a:miter lim="800000"/>
            <a:headEnd/>
            <a:tailEnd/>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295400"/>
          </a:xfrm>
        </p:spPr>
        <p:txBody>
          <a:bodyPr>
            <a:normAutofit fontScale="90000"/>
          </a:bodyPr>
          <a:lstStyle/>
          <a:p>
            <a:pPr algn="ctr"/>
            <a:r>
              <a:rPr lang="ar-SA" b="1" dirty="0" smtClean="0"/>
              <a:t/>
            </a:r>
            <a:br>
              <a:rPr lang="ar-SA" b="1" dirty="0" smtClean="0"/>
            </a:br>
            <a:r>
              <a:rPr lang="ar-JO" sz="4000" b="1" dirty="0" smtClean="0"/>
              <a:t>القسم 9: إنشاء دمج المراسلات</a:t>
            </a:r>
            <a:r>
              <a:rPr lang="en-US" b="1" dirty="0" smtClean="0"/>
              <a:t/>
            </a:r>
            <a:br>
              <a:rPr lang="en-US" b="1" dirty="0" smtClean="0"/>
            </a:br>
            <a:r>
              <a:rPr lang="ar-SA" b="1" dirty="0" smtClean="0"/>
              <a:t>الدرس </a:t>
            </a:r>
            <a:r>
              <a:rPr lang="ar-JO" b="1" dirty="0" smtClean="0"/>
              <a:t>9-1: استخدام معالج دمج المراسلات</a:t>
            </a:r>
            <a:endParaRPr lang="ar-SA" dirty="0"/>
          </a:p>
        </p:txBody>
      </p:sp>
      <p:sp>
        <p:nvSpPr>
          <p:cNvPr id="3" name="Subtitle 2"/>
          <p:cNvSpPr>
            <a:spLocks noGrp="1"/>
          </p:cNvSpPr>
          <p:nvPr>
            <p:ph type="subTitle" idx="1"/>
          </p:nvPr>
        </p:nvSpPr>
        <p:spPr>
          <a:xfrm>
            <a:off x="990600" y="1676400"/>
            <a:ext cx="7391400" cy="4343400"/>
          </a:xfrm>
        </p:spPr>
        <p:txBody>
          <a:bodyPr>
            <a:normAutofit/>
          </a:bodyPr>
          <a:lstStyle/>
          <a:p>
            <a:r>
              <a:rPr lang="ar-JO" dirty="0" smtClean="0"/>
              <a:t>يعتبر دمج المراسلات عند استخدامه بالشكل الصحيح واحدا من أفضل أدوات توفير الوقت في معالج النصوص "وورد". لسوء الحظ، فإنه يعد أكثر البرامج غير المفهومة. ويستخدم دمج المراسلات لإنشاء الرسائل الشخصية لقائمة من المستلمين. وسنتعرف في هذا الدرس على خطوات معالج دمج المراسلات.</a:t>
            </a:r>
            <a:endParaRPr lang="en-US" dirty="0" smtClean="0"/>
          </a:p>
          <a:p>
            <a:endParaRPr lang="ar-SA"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533400"/>
          </a:xfrm>
        </p:spPr>
        <p:txBody>
          <a:bodyPr>
            <a:normAutofit/>
          </a:bodyPr>
          <a:lstStyle/>
          <a:p>
            <a:r>
              <a:rPr lang="ar-JO" sz="2800" b="1" dirty="0" smtClean="0"/>
              <a:t>أساسيات دمج المراسلات</a:t>
            </a:r>
            <a:endParaRPr lang="ar-SA" sz="2800" dirty="0"/>
          </a:p>
        </p:txBody>
      </p:sp>
      <p:sp>
        <p:nvSpPr>
          <p:cNvPr id="3" name="Subtitle 2"/>
          <p:cNvSpPr>
            <a:spLocks noGrp="1"/>
          </p:cNvSpPr>
          <p:nvPr>
            <p:ph type="subTitle" idx="1"/>
          </p:nvPr>
        </p:nvSpPr>
        <p:spPr>
          <a:xfrm>
            <a:off x="1295400" y="762000"/>
            <a:ext cx="7086600" cy="5257800"/>
          </a:xfrm>
        </p:spPr>
        <p:txBody>
          <a:bodyPr>
            <a:normAutofit/>
          </a:bodyPr>
          <a:lstStyle/>
          <a:p>
            <a:r>
              <a:rPr lang="ar-JO" dirty="0" smtClean="0"/>
              <a:t>يعتبر دمج المراسلات دمجا بين المستند (مثل رسالة بريد إلكتروني أو رسالة أو تسمية) ومصدر البيانات (مثل قائمة من العناوين). ويتم تخصيص النتيجة النهائية لكل مدخل في مصدر البيانات.</a:t>
            </a:r>
          </a:p>
          <a:p>
            <a:r>
              <a:rPr lang="ar-JO" dirty="0" smtClean="0"/>
              <a:t>وفيما يلي قائمة بالمصطلحات التي سوف تتعرف عليها فيما يخص دمج المراسلات:</a:t>
            </a:r>
          </a:p>
          <a:p>
            <a:pPr algn="r">
              <a:buFont typeface="Wingdings" pitchFamily="2" charset="2"/>
              <a:buChar char="Ø"/>
            </a:pPr>
            <a:r>
              <a:rPr lang="ar-JO" b="1" dirty="0" smtClean="0"/>
              <a:t>حقول الدمج </a:t>
            </a:r>
            <a:endParaRPr lang="en-US" dirty="0" smtClean="0"/>
          </a:p>
          <a:p>
            <a:pPr algn="r">
              <a:buFont typeface="Wingdings" pitchFamily="2" charset="2"/>
              <a:buChar char="Ø"/>
            </a:pPr>
            <a:r>
              <a:rPr lang="ar-JO" b="1" dirty="0" smtClean="0"/>
              <a:t>مصدر بيانات </a:t>
            </a:r>
            <a:endParaRPr lang="en-US" dirty="0" smtClean="0"/>
          </a:p>
          <a:p>
            <a:pPr algn="r">
              <a:buFont typeface="Wingdings" pitchFamily="2" charset="2"/>
              <a:buChar char="Ø"/>
            </a:pPr>
            <a:r>
              <a:rPr lang="ar-JO" b="1" dirty="0" smtClean="0"/>
              <a:t>السجل </a:t>
            </a:r>
            <a:endParaRPr lang="en-US" dirty="0" smtClean="0"/>
          </a:p>
          <a:p>
            <a:endParaRPr lang="en-US" dirty="0" smtClean="0"/>
          </a:p>
          <a:p>
            <a:endParaRPr lang="ar-SA"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JO" sz="2800" b="1" dirty="0" smtClean="0"/>
              <a:t>تشغيل المعالج واختيار المستند</a:t>
            </a:r>
            <a:endParaRPr lang="ar-SA" sz="2800" dirty="0"/>
          </a:p>
        </p:txBody>
      </p:sp>
      <p:sp>
        <p:nvSpPr>
          <p:cNvPr id="3" name="Subtitle 2"/>
          <p:cNvSpPr>
            <a:spLocks noGrp="1"/>
          </p:cNvSpPr>
          <p:nvPr>
            <p:ph type="subTitle" idx="1"/>
          </p:nvPr>
        </p:nvSpPr>
        <p:spPr>
          <a:xfrm>
            <a:off x="1295400" y="1066800"/>
            <a:ext cx="7162800" cy="4953000"/>
          </a:xfrm>
        </p:spPr>
        <p:txBody>
          <a:bodyPr>
            <a:normAutofit/>
          </a:bodyPr>
          <a:lstStyle/>
          <a:p>
            <a:r>
              <a:rPr lang="ar-JO" dirty="0" smtClean="0"/>
              <a:t>لتشغيل معالج دمج المراسلات، قم بالنقر على تبويبة المراسلات. ومن ثم أُنقر على بدء دمج المراسلات وأُنقر على أمر معالج دمج المراسلات خطوة بخطوة.</a:t>
            </a:r>
            <a:endParaRPr lang="en-US" dirty="0" smtClean="0"/>
          </a:p>
          <a:p>
            <a:endParaRPr lang="ar-SA" dirty="0"/>
          </a:p>
        </p:txBody>
      </p:sp>
      <p:pic>
        <p:nvPicPr>
          <p:cNvPr id="4" name="صورة 31"/>
          <p:cNvPicPr/>
          <p:nvPr/>
        </p:nvPicPr>
        <p:blipFill>
          <a:blip r:embed="rId2" cstate="print"/>
          <a:srcRect/>
          <a:stretch>
            <a:fillRect/>
          </a:stretch>
        </p:blipFill>
        <p:spPr bwMode="auto">
          <a:xfrm>
            <a:off x="2590800" y="2667000"/>
            <a:ext cx="4292498" cy="2577947"/>
          </a:xfrm>
          <a:prstGeom prst="rect">
            <a:avLst/>
          </a:prstGeom>
          <a:noFill/>
          <a:ln w="9525">
            <a:noFill/>
            <a:miter lim="800000"/>
            <a:headEnd/>
            <a:tailEnd/>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2600" y="457200"/>
            <a:ext cx="6400800" cy="5181600"/>
          </a:xfrm>
        </p:spPr>
        <p:txBody>
          <a:bodyPr/>
          <a:lstStyle/>
          <a:p>
            <a:r>
              <a:rPr lang="ar-JO" dirty="0" smtClean="0"/>
              <a:t>سترى بعد ذلك قائمة مهام على يسار الشاشة تقوم بتوجيه على اختيار نوع المستند.</a:t>
            </a:r>
            <a:endParaRPr lang="en-US" dirty="0" smtClean="0"/>
          </a:p>
          <a:p>
            <a:endParaRPr lang="ar-SA" dirty="0"/>
          </a:p>
        </p:txBody>
      </p:sp>
      <p:pic>
        <p:nvPicPr>
          <p:cNvPr id="4" name="صورة 32"/>
          <p:cNvPicPr/>
          <p:nvPr/>
        </p:nvPicPr>
        <p:blipFill>
          <a:blip r:embed="rId2" cstate="print"/>
          <a:srcRect/>
          <a:stretch>
            <a:fillRect/>
          </a:stretch>
        </p:blipFill>
        <p:spPr bwMode="auto">
          <a:xfrm>
            <a:off x="3528673" y="1666301"/>
            <a:ext cx="2086654" cy="3525398"/>
          </a:xfrm>
          <a:prstGeom prst="rect">
            <a:avLst/>
          </a:prstGeom>
          <a:noFill/>
          <a:ln w="9525">
            <a:noFill/>
            <a:miter lim="800000"/>
            <a:headEnd/>
            <a:tailEnd/>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800"/>
          </a:xfrm>
        </p:spPr>
        <p:txBody>
          <a:bodyPr>
            <a:normAutofit/>
          </a:bodyPr>
          <a:lstStyle/>
          <a:p>
            <a:r>
              <a:rPr lang="ar-JO" sz="2800" b="1" dirty="0" smtClean="0"/>
              <a:t>تحديد مستند البداية </a:t>
            </a:r>
            <a:endParaRPr lang="ar-SA" sz="2800" dirty="0"/>
          </a:p>
        </p:txBody>
      </p:sp>
      <p:sp>
        <p:nvSpPr>
          <p:cNvPr id="3" name="Subtitle 2"/>
          <p:cNvSpPr>
            <a:spLocks noGrp="1"/>
          </p:cNvSpPr>
          <p:nvPr>
            <p:ph type="subTitle" idx="1"/>
          </p:nvPr>
        </p:nvSpPr>
        <p:spPr>
          <a:xfrm>
            <a:off x="685800" y="990600"/>
            <a:ext cx="7772400" cy="4953000"/>
          </a:xfrm>
        </p:spPr>
        <p:txBody>
          <a:bodyPr/>
          <a:lstStyle/>
          <a:p>
            <a:r>
              <a:rPr lang="ar-JO" dirty="0" smtClean="0"/>
              <a:t>عندما تنقر على خيار التالي، ستكون قادرا على اختيار أي مستند تريد أن تستخدم من أجل دمج المراسلات.</a:t>
            </a:r>
            <a:endParaRPr lang="en-US" dirty="0" smtClean="0"/>
          </a:p>
          <a:p>
            <a:endParaRPr lang="ar-SA" dirty="0"/>
          </a:p>
        </p:txBody>
      </p:sp>
      <p:pic>
        <p:nvPicPr>
          <p:cNvPr id="4" name="صورة 33"/>
          <p:cNvPicPr/>
          <p:nvPr/>
        </p:nvPicPr>
        <p:blipFill>
          <a:blip r:embed="rId2" cstate="print"/>
          <a:srcRect/>
          <a:stretch>
            <a:fillRect/>
          </a:stretch>
        </p:blipFill>
        <p:spPr bwMode="auto">
          <a:xfrm>
            <a:off x="1752600" y="1447800"/>
            <a:ext cx="1981200" cy="456247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000"/>
          </a:xfrm>
        </p:spPr>
        <p:txBody>
          <a:bodyPr>
            <a:normAutofit/>
          </a:bodyPr>
          <a:lstStyle/>
          <a:p>
            <a:r>
              <a:rPr lang="ar-JO" sz="2800" b="1" dirty="0" smtClean="0"/>
              <a:t>استخدام التنسيق الأساسي</a:t>
            </a:r>
            <a:endParaRPr lang="ar-SA" sz="2800" dirty="0"/>
          </a:p>
        </p:txBody>
      </p:sp>
      <p:sp>
        <p:nvSpPr>
          <p:cNvPr id="3" name="Subtitle 2"/>
          <p:cNvSpPr>
            <a:spLocks noGrp="1"/>
          </p:cNvSpPr>
          <p:nvPr>
            <p:ph type="subTitle" idx="1"/>
          </p:nvPr>
        </p:nvSpPr>
        <p:spPr>
          <a:xfrm>
            <a:off x="685800" y="1066800"/>
            <a:ext cx="7772400" cy="4953000"/>
          </a:xfrm>
        </p:spPr>
        <p:txBody>
          <a:bodyPr/>
          <a:lstStyle/>
          <a:p>
            <a:r>
              <a:rPr lang="ar-JO" dirty="0" smtClean="0"/>
              <a:t>سيكون الجزء التالي من العمل مع النص هو تطبيق التنسيق. والتنسيقات الأساسية هي:</a:t>
            </a:r>
            <a:endParaRPr lang="ar-SA" dirty="0"/>
          </a:p>
        </p:txBody>
      </p:sp>
      <p:pic>
        <p:nvPicPr>
          <p:cNvPr id="4" name="صورة 116"/>
          <p:cNvPicPr/>
          <p:nvPr/>
        </p:nvPicPr>
        <p:blipFill>
          <a:blip r:embed="rId2" cstate="print"/>
          <a:srcRect/>
          <a:stretch>
            <a:fillRect/>
          </a:stretch>
        </p:blipFill>
        <p:spPr bwMode="auto">
          <a:xfrm>
            <a:off x="3429000" y="2514600"/>
            <a:ext cx="2628900" cy="92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708025"/>
          </a:xfrm>
        </p:spPr>
        <p:txBody>
          <a:bodyPr>
            <a:normAutofit/>
          </a:bodyPr>
          <a:lstStyle/>
          <a:p>
            <a:r>
              <a:rPr lang="ar-JO" sz="2800" b="1" dirty="0" smtClean="0"/>
              <a:t>تحديد المستلمين</a:t>
            </a:r>
            <a:endParaRPr lang="ar-SA" sz="2800" dirty="0"/>
          </a:p>
        </p:txBody>
      </p:sp>
      <p:sp>
        <p:nvSpPr>
          <p:cNvPr id="3" name="Subtitle 2"/>
          <p:cNvSpPr>
            <a:spLocks noGrp="1"/>
          </p:cNvSpPr>
          <p:nvPr>
            <p:ph type="subTitle" idx="1"/>
          </p:nvPr>
        </p:nvSpPr>
        <p:spPr>
          <a:xfrm>
            <a:off x="1219200" y="914400"/>
            <a:ext cx="7086600" cy="5105400"/>
          </a:xfrm>
        </p:spPr>
        <p:txBody>
          <a:bodyPr/>
          <a:lstStyle/>
          <a:p>
            <a:r>
              <a:rPr lang="ar-JO" dirty="0" smtClean="0"/>
              <a:t>توجهك الخطوة 3 من معالج دمج المراسلات نحو تحديد من سترسل إليهم الرسائل. وستختلف خياراتك وفقا للخيار الذي تحدده.</a:t>
            </a:r>
          </a:p>
          <a:p>
            <a:endParaRPr lang="ar-JO" dirty="0" smtClean="0"/>
          </a:p>
          <a:p>
            <a:endParaRPr lang="ar-JO" dirty="0" smtClean="0"/>
          </a:p>
          <a:p>
            <a:endParaRPr lang="en-US" dirty="0" smtClean="0"/>
          </a:p>
          <a:p>
            <a:endParaRPr lang="en-US" dirty="0" smtClean="0"/>
          </a:p>
          <a:p>
            <a:endParaRPr lang="ar-SA" dirty="0"/>
          </a:p>
        </p:txBody>
      </p:sp>
      <p:pic>
        <p:nvPicPr>
          <p:cNvPr id="4" name="صورة 34"/>
          <p:cNvPicPr/>
          <p:nvPr/>
        </p:nvPicPr>
        <p:blipFill>
          <a:blip r:embed="rId2" cstate="print"/>
          <a:srcRect/>
          <a:stretch>
            <a:fillRect/>
          </a:stretch>
        </p:blipFill>
        <p:spPr bwMode="auto">
          <a:xfrm>
            <a:off x="1295400" y="2438400"/>
            <a:ext cx="7315200" cy="2057400"/>
          </a:xfrm>
          <a:prstGeom prst="rect">
            <a:avLst/>
          </a:prstGeom>
          <a:noFill/>
          <a:ln w="9525">
            <a:noFill/>
            <a:miter lim="800000"/>
            <a:headEnd/>
            <a:tailEnd/>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1000"/>
            <a:ext cx="7086600" cy="5638800"/>
          </a:xfrm>
        </p:spPr>
        <p:txBody>
          <a:bodyPr>
            <a:normAutofit/>
          </a:bodyPr>
          <a:lstStyle/>
          <a:p>
            <a:r>
              <a:rPr lang="ar-JO" dirty="0" smtClean="0"/>
              <a:t>وإذا كنت تستخدم القائمة الموجودة،  أُنقر على زر استعراض وانتقل إلى المجلد الذي يحتوي على ملف المصدر. ومعالج النصوص "وورد" 2010 مهيأ لقبول ولقراءة البيانات من مصادر عديدة:</a:t>
            </a:r>
            <a:endParaRPr lang="ar-SA" dirty="0"/>
          </a:p>
        </p:txBody>
      </p:sp>
      <p:pic>
        <p:nvPicPr>
          <p:cNvPr id="4" name="صورة 35"/>
          <p:cNvPicPr/>
          <p:nvPr/>
        </p:nvPicPr>
        <p:blipFill>
          <a:blip r:embed="rId2" cstate="print"/>
          <a:srcRect/>
          <a:stretch>
            <a:fillRect/>
          </a:stretch>
        </p:blipFill>
        <p:spPr bwMode="auto">
          <a:xfrm>
            <a:off x="1905000" y="1981200"/>
            <a:ext cx="2095500" cy="3143250"/>
          </a:xfrm>
          <a:prstGeom prst="rect">
            <a:avLst/>
          </a:prstGeom>
          <a:noFill/>
          <a:ln w="9525">
            <a:noFill/>
            <a:miter lim="800000"/>
            <a:headEnd/>
            <a:tailEnd/>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04800"/>
            <a:ext cx="6781800" cy="5715000"/>
          </a:xfrm>
        </p:spPr>
        <p:txBody>
          <a:bodyPr>
            <a:normAutofit/>
          </a:bodyPr>
          <a:lstStyle/>
          <a:p>
            <a:r>
              <a:rPr lang="ar-JO" dirty="0" smtClean="0"/>
              <a:t>وما أن تختار مصدراً وتختار القائمة المحددة (أو تكتب قائمة جديدة) فسيتم توجيهك لكي تحدد المستلمين. وفي هذا المثال فإننا نتعامل مع برنامج قاعدة البيانات مايكروسوفت أكسس:</a:t>
            </a:r>
            <a:endParaRPr lang="en-US" dirty="0" smtClean="0"/>
          </a:p>
          <a:p>
            <a:endParaRPr lang="ar-SA" dirty="0"/>
          </a:p>
        </p:txBody>
      </p:sp>
      <p:pic>
        <p:nvPicPr>
          <p:cNvPr id="4" name="صورة 36"/>
          <p:cNvPicPr/>
          <p:nvPr/>
        </p:nvPicPr>
        <p:blipFill>
          <a:blip r:embed="rId2" cstate="print"/>
          <a:srcRect/>
          <a:stretch>
            <a:fillRect/>
          </a:stretch>
        </p:blipFill>
        <p:spPr bwMode="auto">
          <a:xfrm>
            <a:off x="1905000" y="1600200"/>
            <a:ext cx="4943475" cy="4295775"/>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08025"/>
          </a:xfrm>
        </p:spPr>
        <p:txBody>
          <a:bodyPr>
            <a:normAutofit/>
          </a:bodyPr>
          <a:lstStyle/>
          <a:p>
            <a:r>
              <a:rPr lang="ar-JO" sz="2800" b="1" dirty="0" smtClean="0"/>
              <a:t>إنشاء مستندك</a:t>
            </a:r>
            <a:endParaRPr lang="ar-SA" sz="2800" dirty="0"/>
          </a:p>
        </p:txBody>
      </p:sp>
      <p:sp>
        <p:nvSpPr>
          <p:cNvPr id="3" name="Subtitle 2"/>
          <p:cNvSpPr>
            <a:spLocks noGrp="1"/>
          </p:cNvSpPr>
          <p:nvPr>
            <p:ph type="subTitle" idx="1"/>
          </p:nvPr>
        </p:nvSpPr>
        <p:spPr>
          <a:xfrm>
            <a:off x="990600" y="990600"/>
            <a:ext cx="7239000" cy="1752600"/>
          </a:xfrm>
        </p:spPr>
        <p:txBody>
          <a:bodyPr/>
          <a:lstStyle/>
          <a:p>
            <a:r>
              <a:rPr lang="ar-JO" dirty="0" smtClean="0"/>
              <a:t>إذا لم تقم بكتابة رسالتك بعد، فعليك القيام بذلك الآن. فإن المحتوى المكتوب هنا سيكون هو ذاته في كل رسالة:</a:t>
            </a:r>
            <a:endParaRPr lang="en-US" dirty="0" smtClean="0"/>
          </a:p>
          <a:p>
            <a:endParaRPr lang="ar-SA" dirty="0"/>
          </a:p>
        </p:txBody>
      </p:sp>
      <p:pic>
        <p:nvPicPr>
          <p:cNvPr id="4" name="صورة 37"/>
          <p:cNvPicPr/>
          <p:nvPr/>
        </p:nvPicPr>
        <p:blipFill>
          <a:blip r:embed="rId2" cstate="print"/>
          <a:srcRect/>
          <a:stretch>
            <a:fillRect/>
          </a:stretch>
        </p:blipFill>
        <p:spPr bwMode="auto">
          <a:xfrm>
            <a:off x="3276600" y="1981200"/>
            <a:ext cx="2105025" cy="4038600"/>
          </a:xfrm>
          <a:prstGeom prst="rect">
            <a:avLst/>
          </a:prstGeom>
          <a:noFill/>
          <a:ln w="9525">
            <a:noFill/>
            <a:miter lim="800000"/>
            <a:headEnd/>
            <a:tailEnd/>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04800"/>
            <a:ext cx="7010400" cy="5791200"/>
          </a:xfrm>
        </p:spPr>
        <p:txBody>
          <a:bodyPr/>
          <a:lstStyle/>
          <a:p>
            <a:r>
              <a:rPr lang="ar-JO" dirty="0" smtClean="0"/>
              <a:t>لإضافة مختلف الحقول من مصدر البيانات لهذا المستند، أُنقر داخل المستند ثم قم بالنقر على أحد العناصر في جزء دمج المراسلات.</a:t>
            </a:r>
          </a:p>
          <a:p>
            <a:endParaRPr lang="ar-JO" dirty="0" smtClean="0"/>
          </a:p>
          <a:p>
            <a:endParaRPr lang="ar-JO" dirty="0" smtClean="0"/>
          </a:p>
          <a:p>
            <a:endParaRPr lang="ar-JO" dirty="0" smtClean="0"/>
          </a:p>
          <a:p>
            <a:endParaRPr lang="ar-JO" dirty="0" smtClean="0"/>
          </a:p>
          <a:p>
            <a:r>
              <a:rPr lang="ar-JO" dirty="0" smtClean="0"/>
              <a:t>سوف يظهر قالب العنوان في المستند الخاص بك مع أقواس ذات زوايا حوله. وسيتم تخصيص هذا الحقل لكل مستلم عند تنفيذ عملية الدمج:</a:t>
            </a:r>
            <a:endParaRPr lang="en-US" dirty="0" smtClean="0"/>
          </a:p>
          <a:p>
            <a:endParaRPr lang="ar-SA" dirty="0"/>
          </a:p>
        </p:txBody>
      </p:sp>
      <p:pic>
        <p:nvPicPr>
          <p:cNvPr id="4" name="صورة 38"/>
          <p:cNvPicPr/>
          <p:nvPr/>
        </p:nvPicPr>
        <p:blipFill>
          <a:blip r:embed="rId2" cstate="print"/>
          <a:srcRect/>
          <a:stretch>
            <a:fillRect/>
          </a:stretch>
        </p:blipFill>
        <p:spPr bwMode="auto">
          <a:xfrm>
            <a:off x="2133600" y="1295400"/>
            <a:ext cx="4676775" cy="1905000"/>
          </a:xfrm>
          <a:prstGeom prst="rect">
            <a:avLst/>
          </a:prstGeom>
          <a:noFill/>
          <a:ln w="9525">
            <a:noFill/>
            <a:miter lim="800000"/>
            <a:headEnd/>
            <a:tailEnd/>
          </a:ln>
        </p:spPr>
      </p:pic>
      <p:pic>
        <p:nvPicPr>
          <p:cNvPr id="5" name="صورة 39"/>
          <p:cNvPicPr/>
          <p:nvPr/>
        </p:nvPicPr>
        <p:blipFill>
          <a:blip r:embed="rId3" cstate="print"/>
          <a:srcRect/>
          <a:stretch>
            <a:fillRect/>
          </a:stretch>
        </p:blipFill>
        <p:spPr bwMode="auto">
          <a:xfrm>
            <a:off x="3886200" y="4800600"/>
            <a:ext cx="1704975" cy="533400"/>
          </a:xfrm>
          <a:prstGeom prst="rect">
            <a:avLst/>
          </a:prstGeom>
          <a:noFill/>
          <a:ln w="9525">
            <a:noFill/>
            <a:miter lim="800000"/>
            <a:headEnd/>
            <a:tailEnd/>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84225"/>
          </a:xfrm>
        </p:spPr>
        <p:txBody>
          <a:bodyPr>
            <a:normAutofit/>
          </a:bodyPr>
          <a:lstStyle/>
          <a:p>
            <a:r>
              <a:rPr lang="ar-JO" sz="2800" b="1" dirty="0" smtClean="0"/>
              <a:t>معاينة المستند </a:t>
            </a:r>
            <a:endParaRPr lang="ar-SA" sz="2800" dirty="0"/>
          </a:p>
        </p:txBody>
      </p:sp>
      <p:sp>
        <p:nvSpPr>
          <p:cNvPr id="3" name="Subtitle 2"/>
          <p:cNvSpPr>
            <a:spLocks noGrp="1"/>
          </p:cNvSpPr>
          <p:nvPr>
            <p:ph type="subTitle" idx="1"/>
          </p:nvPr>
        </p:nvSpPr>
        <p:spPr>
          <a:xfrm>
            <a:off x="1219200" y="1143000"/>
            <a:ext cx="7086600" cy="4876800"/>
          </a:xfrm>
        </p:spPr>
        <p:txBody>
          <a:bodyPr/>
          <a:lstStyle/>
          <a:p>
            <a:r>
              <a:rPr lang="ar-JO" dirty="0" smtClean="0"/>
              <a:t>الخطوة 5 سوف تظهر معاينة المستند. ويمكنك استخدام أزرار الأسهم في جزء المهام للمرور على المستلمين.</a:t>
            </a:r>
            <a:endParaRPr lang="en-US" dirty="0" smtClean="0"/>
          </a:p>
          <a:p>
            <a:endParaRPr lang="ar-SA" dirty="0"/>
          </a:p>
        </p:txBody>
      </p:sp>
      <p:pic>
        <p:nvPicPr>
          <p:cNvPr id="4" name="صورة 40"/>
          <p:cNvPicPr/>
          <p:nvPr/>
        </p:nvPicPr>
        <p:blipFill>
          <a:blip r:embed="rId2" cstate="print"/>
          <a:srcRect/>
          <a:stretch>
            <a:fillRect/>
          </a:stretch>
        </p:blipFill>
        <p:spPr bwMode="auto">
          <a:xfrm>
            <a:off x="2362200" y="2362200"/>
            <a:ext cx="4781550" cy="2266950"/>
          </a:xfrm>
          <a:prstGeom prst="rect">
            <a:avLst/>
          </a:prstGeom>
          <a:noFill/>
          <a:ln w="9525">
            <a:noFill/>
            <a:miter lim="800000"/>
            <a:headEnd/>
            <a:tailEnd/>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08025"/>
          </a:xfrm>
        </p:spPr>
        <p:txBody>
          <a:bodyPr>
            <a:normAutofit/>
          </a:bodyPr>
          <a:lstStyle/>
          <a:p>
            <a:r>
              <a:rPr lang="ar-JO" sz="2800" b="1" dirty="0" smtClean="0"/>
              <a:t>إتمام الدمج</a:t>
            </a:r>
            <a:endParaRPr lang="ar-SA" sz="2800" dirty="0"/>
          </a:p>
        </p:txBody>
      </p:sp>
      <p:sp>
        <p:nvSpPr>
          <p:cNvPr id="3" name="Subtitle 2"/>
          <p:cNvSpPr>
            <a:spLocks noGrp="1"/>
          </p:cNvSpPr>
          <p:nvPr>
            <p:ph type="subTitle" idx="1"/>
          </p:nvPr>
        </p:nvSpPr>
        <p:spPr>
          <a:xfrm>
            <a:off x="990600" y="1219200"/>
            <a:ext cx="7391400" cy="4800600"/>
          </a:xfrm>
        </p:spPr>
        <p:txBody>
          <a:bodyPr>
            <a:normAutofit/>
          </a:bodyPr>
          <a:lstStyle/>
          <a:p>
            <a:r>
              <a:rPr lang="ar-JO" dirty="0" smtClean="0"/>
              <a:t>في الخطوة السادسة، سيتم القيام بالدمج فعليا. ستتنوع هذه الخيارات  تحت تروسية الدمج بناء على نوع المستند الذي تنشئه. ويمكننا في هذه الحالة تحرير الرسائل الفردية أو اختيار طباعتهم. وسيتم القيام بالدمج دائما في مستند جديد حتى تتمكن من إجراء تغيرات على الرسالة الأصلية ومن ثم تعيد دمجهم.</a:t>
            </a:r>
            <a:endParaRPr lang="en-US" dirty="0" smtClean="0"/>
          </a:p>
          <a:p>
            <a:endParaRPr lang="ar-SA" dirty="0"/>
          </a:p>
        </p:txBody>
      </p:sp>
      <p:pic>
        <p:nvPicPr>
          <p:cNvPr id="4" name="صورة 41"/>
          <p:cNvPicPr/>
          <p:nvPr/>
        </p:nvPicPr>
        <p:blipFill>
          <a:blip r:embed="rId2" cstate="print"/>
          <a:srcRect/>
          <a:stretch>
            <a:fillRect/>
          </a:stretch>
        </p:blipFill>
        <p:spPr bwMode="auto">
          <a:xfrm>
            <a:off x="1905000" y="3276600"/>
            <a:ext cx="2038350" cy="2362200"/>
          </a:xfrm>
          <a:prstGeom prst="rect">
            <a:avLst/>
          </a:prstGeom>
          <a:noFill/>
          <a:ln w="9525">
            <a:noFill/>
            <a:miter lim="800000"/>
            <a:headEnd/>
            <a:tailEnd/>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085850"/>
          </a:xfrm>
        </p:spPr>
        <p:txBody>
          <a:bodyPr>
            <a:normAutofit fontScale="90000"/>
          </a:bodyPr>
          <a:lstStyle/>
          <a:p>
            <a:pPr algn="ctr"/>
            <a:r>
              <a:rPr lang="ar-JO" b="1" dirty="0" smtClean="0"/>
              <a:t/>
            </a:r>
            <a:br>
              <a:rPr lang="ar-JO" b="1" dirty="0" smtClean="0"/>
            </a:br>
            <a:r>
              <a:rPr lang="ar-JO" sz="4000" b="1" dirty="0" smtClean="0"/>
              <a:t>القسم 10: إدراج الصور والأشكال والجداول</a:t>
            </a:r>
            <a:r>
              <a:rPr lang="ar-JO" b="1" dirty="0" smtClean="0"/>
              <a:t/>
            </a:r>
            <a:br>
              <a:rPr lang="ar-JO" b="1" dirty="0" smtClean="0"/>
            </a:br>
            <a:r>
              <a:rPr lang="ar-JO" b="1" dirty="0" smtClean="0"/>
              <a:t>الدرس 10-1: إدراج الصور</a:t>
            </a:r>
            <a:endParaRPr lang="ar-SA" dirty="0"/>
          </a:p>
        </p:txBody>
      </p:sp>
      <p:sp>
        <p:nvSpPr>
          <p:cNvPr id="3" name="Subtitle 2"/>
          <p:cNvSpPr>
            <a:spLocks noGrp="1"/>
          </p:cNvSpPr>
          <p:nvPr>
            <p:ph type="subTitle" idx="1"/>
          </p:nvPr>
        </p:nvSpPr>
        <p:spPr>
          <a:xfrm>
            <a:off x="685800" y="1600200"/>
            <a:ext cx="7772400" cy="4343400"/>
          </a:xfrm>
        </p:spPr>
        <p:txBody>
          <a:bodyPr>
            <a:normAutofit/>
          </a:bodyPr>
          <a:lstStyle/>
          <a:p>
            <a:r>
              <a:rPr lang="ar-JO" dirty="0" smtClean="0"/>
              <a:t>سنتطرق إلى أنواع مختلفة من الصور التي يمكن أن تقوم بإضافتها إلى المستند وهي الصور والقصاصات الفنية ولقطات الشاشة. بالإضافة إلى أننا سنلقي نظرة على بعض أدوات الصورة السياقية. </a:t>
            </a:r>
            <a:endParaRPr lang="en-US" dirty="0" smtClean="0"/>
          </a:p>
          <a:p>
            <a:endParaRPr lang="ar-SA"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555625"/>
          </a:xfrm>
        </p:spPr>
        <p:txBody>
          <a:bodyPr>
            <a:normAutofit/>
          </a:bodyPr>
          <a:lstStyle/>
          <a:p>
            <a:r>
              <a:rPr lang="ar-JO" sz="2800" b="1" dirty="0" smtClean="0"/>
              <a:t>إدراج صورة من ملف</a:t>
            </a:r>
            <a:endParaRPr lang="ar-SA" sz="2800" dirty="0"/>
          </a:p>
        </p:txBody>
      </p:sp>
      <p:sp>
        <p:nvSpPr>
          <p:cNvPr id="3" name="Subtitle 2"/>
          <p:cNvSpPr>
            <a:spLocks noGrp="1"/>
          </p:cNvSpPr>
          <p:nvPr>
            <p:ph type="subTitle" idx="1"/>
          </p:nvPr>
        </p:nvSpPr>
        <p:spPr>
          <a:xfrm>
            <a:off x="1371600" y="1143000"/>
            <a:ext cx="7010400" cy="4876800"/>
          </a:xfrm>
        </p:spPr>
        <p:txBody>
          <a:bodyPr>
            <a:normAutofit/>
          </a:bodyPr>
          <a:lstStyle/>
          <a:p>
            <a:r>
              <a:rPr lang="ar-JO" dirty="0" smtClean="0"/>
              <a:t>لإدراج صورة من ملف على الكمبيوتر، أُنقر على تبويبة إدراج وأُنقر على صورة وبعد ذلك سيطلب منك تحديد واختيار الملف. أُنقر على ملف واحد أو بالضغط على مفتاح </a:t>
            </a:r>
            <a:r>
              <a:rPr lang="en-US" dirty="0" smtClean="0"/>
              <a:t>Ctrl </a:t>
            </a:r>
            <a:r>
              <a:rPr lang="ar-JO" dirty="0" smtClean="0"/>
              <a:t> أُنقر على الملفات المتعددة. أُنقر إدراج عندما تكون مستعداً:</a:t>
            </a:r>
            <a:endParaRPr lang="en-US" dirty="0" smtClean="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08025"/>
          </a:xfrm>
        </p:spPr>
        <p:txBody>
          <a:bodyPr>
            <a:normAutofit/>
          </a:bodyPr>
          <a:lstStyle/>
          <a:p>
            <a:r>
              <a:rPr lang="ar-JO" sz="2800" b="1" dirty="0" smtClean="0"/>
              <a:t>إدراج قصاصة فنية</a:t>
            </a:r>
            <a:endParaRPr lang="ar-SA" sz="2800" dirty="0"/>
          </a:p>
        </p:txBody>
      </p:sp>
      <p:sp>
        <p:nvSpPr>
          <p:cNvPr id="3" name="Subtitle 2"/>
          <p:cNvSpPr>
            <a:spLocks noGrp="1"/>
          </p:cNvSpPr>
          <p:nvPr>
            <p:ph type="subTitle" idx="1"/>
          </p:nvPr>
        </p:nvSpPr>
        <p:spPr>
          <a:xfrm>
            <a:off x="1143000" y="1143000"/>
            <a:ext cx="7239000" cy="4114800"/>
          </a:xfrm>
        </p:spPr>
        <p:txBody>
          <a:bodyPr>
            <a:normAutofit/>
          </a:bodyPr>
          <a:lstStyle/>
          <a:p>
            <a:r>
              <a:rPr lang="ar-JO" dirty="0" smtClean="0"/>
              <a:t>إذا لم يكن لديك صورة على جهاز الكمبيوتر لاستخدامها، يمكنك الاختيار من مجموعات الصور المتضمنة في مايكروسوفت أوفيس. وللبدء، أُنقر على تبويبة إدراج ثم خيار قصاصة فنية:</a:t>
            </a:r>
            <a:endParaRPr lang="en-US" dirty="0" smtClean="0"/>
          </a:p>
          <a:p>
            <a:endParaRPr lang="ar-SA" dirty="0"/>
          </a:p>
        </p:txBody>
      </p:sp>
      <p:pic>
        <p:nvPicPr>
          <p:cNvPr id="4" name="صورة 45"/>
          <p:cNvPicPr/>
          <p:nvPr/>
        </p:nvPicPr>
        <p:blipFill>
          <a:blip r:embed="rId2" cstate="print"/>
          <a:srcRect/>
          <a:stretch>
            <a:fillRect/>
          </a:stretch>
        </p:blipFill>
        <p:spPr bwMode="auto">
          <a:xfrm>
            <a:off x="2438400" y="3124200"/>
            <a:ext cx="4993625" cy="126694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JO" sz="3200" dirty="0" smtClean="0"/>
              <a:t>استخدام التنسيق المتقدم </a:t>
            </a:r>
            <a:endParaRPr lang="ar-SA" sz="3200" dirty="0"/>
          </a:p>
        </p:txBody>
      </p:sp>
      <p:sp>
        <p:nvSpPr>
          <p:cNvPr id="3" name="Subtitle 2"/>
          <p:cNvSpPr>
            <a:spLocks noGrp="1"/>
          </p:cNvSpPr>
          <p:nvPr>
            <p:ph type="subTitle" idx="1"/>
          </p:nvPr>
        </p:nvSpPr>
        <p:spPr>
          <a:xfrm>
            <a:off x="685800" y="1066800"/>
            <a:ext cx="7772400" cy="4953000"/>
          </a:xfrm>
        </p:spPr>
        <p:txBody>
          <a:bodyPr/>
          <a:lstStyle/>
          <a:p>
            <a:r>
              <a:rPr lang="ar-JO" dirty="0" smtClean="0"/>
              <a:t>سوف تجد ثلاثة تأثيرات أخرى في قسم الخط من تبويبة الصفحة الرئيسية. وهي من اليمين إلى اليسار يتوسطه خط ومنخفض ومرتفع.</a:t>
            </a:r>
            <a:endParaRPr lang="ar-SA" dirty="0"/>
          </a:p>
        </p:txBody>
      </p:sp>
      <p:pic>
        <p:nvPicPr>
          <p:cNvPr id="4" name="صورة 110"/>
          <p:cNvPicPr/>
          <p:nvPr/>
        </p:nvPicPr>
        <p:blipFill>
          <a:blip r:embed="rId2" cstate="print"/>
          <a:srcRect/>
          <a:stretch>
            <a:fillRect/>
          </a:stretch>
        </p:blipFill>
        <p:spPr bwMode="auto">
          <a:xfrm>
            <a:off x="2895600" y="2819400"/>
            <a:ext cx="3533775" cy="113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685799"/>
          </a:xfrm>
        </p:spPr>
        <p:txBody>
          <a:bodyPr>
            <a:normAutofit/>
          </a:bodyPr>
          <a:lstStyle/>
          <a:p>
            <a:r>
              <a:rPr lang="ar-JO" sz="2800" b="1" dirty="0" smtClean="0"/>
              <a:t>إضافة لقطة شاشة</a:t>
            </a:r>
            <a:endParaRPr lang="ar-SA" sz="2800" dirty="0"/>
          </a:p>
        </p:txBody>
      </p:sp>
      <p:sp>
        <p:nvSpPr>
          <p:cNvPr id="3" name="Subtitle 2"/>
          <p:cNvSpPr>
            <a:spLocks noGrp="1"/>
          </p:cNvSpPr>
          <p:nvPr>
            <p:ph type="subTitle" idx="1"/>
          </p:nvPr>
        </p:nvSpPr>
        <p:spPr>
          <a:xfrm>
            <a:off x="1371600" y="990600"/>
            <a:ext cx="7010400" cy="5105400"/>
          </a:xfrm>
        </p:spPr>
        <p:txBody>
          <a:bodyPr>
            <a:normAutofit/>
          </a:bodyPr>
          <a:lstStyle/>
          <a:p>
            <a:pPr algn="r"/>
            <a:r>
              <a:rPr lang="ar-JO" dirty="0" smtClean="0"/>
              <a:t>يتمتع معالج النصوص "وورد" 2010 بالقدرة على إضافة لقطات الشاشة إلى المستندات (صور من ما هو موجود على شاشة الكمبيوتر). للبدء بتنفيذ العملية، تأكد من تكبير الإطار الذي تريد التقاط صورته. بعد ذلك، اذهب إلى معالج النصوص "وورد" وأُنقر إدراج ثم اختر لقطة شاشة وقم باختيار الإطار الذي تريد أخذ صورة له:</a:t>
            </a:r>
            <a:endParaRPr lang="en-US" dirty="0" smtClean="0"/>
          </a:p>
          <a:p>
            <a:endParaRPr lang="ar-SA" dirty="0"/>
          </a:p>
        </p:txBody>
      </p:sp>
      <p:pic>
        <p:nvPicPr>
          <p:cNvPr id="4" name="صورة 48"/>
          <p:cNvPicPr/>
          <p:nvPr/>
        </p:nvPicPr>
        <p:blipFill>
          <a:blip r:embed="rId2" cstate="print"/>
          <a:srcRect/>
          <a:stretch>
            <a:fillRect/>
          </a:stretch>
        </p:blipFill>
        <p:spPr bwMode="auto">
          <a:xfrm>
            <a:off x="304800" y="3200400"/>
            <a:ext cx="5334000" cy="2819400"/>
          </a:xfrm>
          <a:prstGeom prst="rect">
            <a:avLst/>
          </a:prstGeom>
          <a:noFill/>
          <a:ln w="9525">
            <a:noFill/>
            <a:miter lim="800000"/>
            <a:headEnd/>
            <a:tailEnd/>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r>
              <a:rPr lang="ar-JO" sz="2800" b="1" dirty="0" smtClean="0"/>
              <a:t>نظرة عامة على تبويبة تنسيق أدوات الصورة</a:t>
            </a:r>
            <a:endParaRPr lang="ar-SA" sz="2800" dirty="0"/>
          </a:p>
        </p:txBody>
      </p:sp>
      <p:sp>
        <p:nvSpPr>
          <p:cNvPr id="3" name="Subtitle 2"/>
          <p:cNvSpPr>
            <a:spLocks noGrp="1"/>
          </p:cNvSpPr>
          <p:nvPr>
            <p:ph type="subTitle" idx="1"/>
          </p:nvPr>
        </p:nvSpPr>
        <p:spPr>
          <a:xfrm>
            <a:off x="685800" y="1066800"/>
            <a:ext cx="7772400" cy="4876800"/>
          </a:xfrm>
        </p:spPr>
        <p:txBody>
          <a:bodyPr/>
          <a:lstStyle/>
          <a:p>
            <a:r>
              <a:rPr lang="ar-JO" dirty="0" smtClean="0"/>
              <a:t>لقد رأيت أنه عند إضافة أي نوع من الصور إلى المستند، فإنك ستشاهد تبويبة تنسيق أدوات الصورة:</a:t>
            </a:r>
            <a:endParaRPr lang="en-US" dirty="0" smtClean="0"/>
          </a:p>
          <a:p>
            <a:endParaRPr lang="ar-SA" dirty="0"/>
          </a:p>
        </p:txBody>
      </p:sp>
      <p:pic>
        <p:nvPicPr>
          <p:cNvPr id="4" name="صورة 51"/>
          <p:cNvPicPr/>
          <p:nvPr/>
        </p:nvPicPr>
        <p:blipFill>
          <a:blip r:embed="rId2" cstate="print"/>
          <a:srcRect/>
          <a:stretch>
            <a:fillRect/>
          </a:stretch>
        </p:blipFill>
        <p:spPr bwMode="auto">
          <a:xfrm>
            <a:off x="2286000" y="2209800"/>
            <a:ext cx="4572000" cy="866775"/>
          </a:xfrm>
          <a:prstGeom prst="rect">
            <a:avLst/>
          </a:prstGeom>
          <a:noFill/>
          <a:ln w="9525">
            <a:noFill/>
            <a:miter lim="800000"/>
            <a:headEnd/>
            <a:tailEnd/>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839162"/>
          </a:xfrm>
        </p:spPr>
        <p:txBody>
          <a:bodyPr>
            <a:normAutofit/>
          </a:bodyPr>
          <a:lstStyle/>
          <a:p>
            <a:r>
              <a:rPr lang="ar-JO" sz="2800" b="1" dirty="0" smtClean="0"/>
              <a:t>مجموعة الضبط</a:t>
            </a:r>
            <a:endParaRPr lang="ar-SA" sz="2800" dirty="0"/>
          </a:p>
        </p:txBody>
      </p:sp>
      <p:sp>
        <p:nvSpPr>
          <p:cNvPr id="3" name="Subtitle 2"/>
          <p:cNvSpPr>
            <a:spLocks noGrp="1"/>
          </p:cNvSpPr>
          <p:nvPr>
            <p:ph type="subTitle" idx="1"/>
          </p:nvPr>
        </p:nvSpPr>
        <p:spPr>
          <a:xfrm>
            <a:off x="685800" y="1143000"/>
            <a:ext cx="7772400" cy="4876800"/>
          </a:xfrm>
        </p:spPr>
        <p:txBody>
          <a:bodyPr>
            <a:normAutofit/>
          </a:bodyPr>
          <a:lstStyle/>
          <a:p>
            <a:r>
              <a:rPr lang="ar-JO" dirty="0" smtClean="0"/>
              <a:t>تتيح الأوامر الموجودة في هذه المجموعة تعديل محتويات الصورة.</a:t>
            </a:r>
            <a:endParaRPr lang="en-US" dirty="0" smtClean="0"/>
          </a:p>
          <a:p>
            <a:pPr algn="r">
              <a:buFont typeface="Wingdings" pitchFamily="2" charset="2"/>
              <a:buChar char="Ø"/>
            </a:pPr>
            <a:r>
              <a:rPr lang="ar-JO" dirty="0" smtClean="0"/>
              <a:t>إزالة الخلفية</a:t>
            </a:r>
          </a:p>
          <a:p>
            <a:pPr algn="r">
              <a:buFont typeface="Wingdings" pitchFamily="2" charset="2"/>
              <a:buChar char="Ø"/>
            </a:pPr>
            <a:r>
              <a:rPr lang="ar-JO" dirty="0" smtClean="0"/>
              <a:t>تصحيحات</a:t>
            </a:r>
          </a:p>
          <a:p>
            <a:pPr algn="r">
              <a:buFont typeface="Wingdings" pitchFamily="2" charset="2"/>
              <a:buChar char="Ø"/>
            </a:pPr>
            <a:r>
              <a:rPr lang="ar-JO" dirty="0" smtClean="0"/>
              <a:t>اللون</a:t>
            </a:r>
          </a:p>
          <a:p>
            <a:pPr algn="r">
              <a:buFont typeface="Wingdings" pitchFamily="2" charset="2"/>
              <a:buChar char="Ø"/>
            </a:pPr>
            <a:r>
              <a:rPr lang="ar-JO" dirty="0" smtClean="0"/>
              <a:t>التأثيرات الفنية</a:t>
            </a:r>
          </a:p>
          <a:p>
            <a:pPr algn="r">
              <a:buFont typeface="Wingdings" pitchFamily="2" charset="2"/>
              <a:buChar char="Ø"/>
            </a:pPr>
            <a:r>
              <a:rPr lang="ar-JO" dirty="0" smtClean="0"/>
              <a:t>ضغط الصور</a:t>
            </a:r>
          </a:p>
          <a:p>
            <a:pPr algn="r">
              <a:buFont typeface="Wingdings" pitchFamily="2" charset="2"/>
              <a:buChar char="Ø"/>
            </a:pPr>
            <a:r>
              <a:rPr lang="ar-JO" dirty="0" smtClean="0"/>
              <a:t>تغيير الصورة</a:t>
            </a:r>
          </a:p>
          <a:p>
            <a:pPr algn="r">
              <a:buFont typeface="Wingdings" pitchFamily="2" charset="2"/>
              <a:buChar char="Ø"/>
            </a:pPr>
            <a:r>
              <a:rPr lang="ar-JO" dirty="0" smtClean="0"/>
              <a:t>إعادة تعيين الصورة</a:t>
            </a:r>
            <a:endParaRPr lang="ar-SA"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200" y="152400"/>
            <a:ext cx="3810000" cy="838199"/>
          </a:xfrm>
        </p:spPr>
        <p:txBody>
          <a:bodyPr>
            <a:normAutofit/>
          </a:bodyPr>
          <a:lstStyle/>
          <a:p>
            <a:r>
              <a:rPr lang="ar-JO" sz="2800" b="1" dirty="0" smtClean="0"/>
              <a:t>مجموعة أنماط الصور</a:t>
            </a:r>
            <a:endParaRPr lang="ar-SA" sz="2800" dirty="0"/>
          </a:p>
        </p:txBody>
      </p:sp>
      <p:sp>
        <p:nvSpPr>
          <p:cNvPr id="3" name="Subtitle 2"/>
          <p:cNvSpPr>
            <a:spLocks noGrp="1"/>
          </p:cNvSpPr>
          <p:nvPr>
            <p:ph type="subTitle" idx="1"/>
          </p:nvPr>
        </p:nvSpPr>
        <p:spPr>
          <a:xfrm>
            <a:off x="5486400" y="1143000"/>
            <a:ext cx="2971800" cy="4876800"/>
          </a:xfrm>
        </p:spPr>
        <p:txBody>
          <a:bodyPr>
            <a:normAutofit/>
          </a:bodyPr>
          <a:lstStyle/>
          <a:p>
            <a:pPr algn="r">
              <a:buFont typeface="Wingdings" pitchFamily="2" charset="2"/>
              <a:buChar char="Ø"/>
            </a:pPr>
            <a:r>
              <a:rPr lang="ar-JO" dirty="0" smtClean="0"/>
              <a:t>معرض أنماط الصور</a:t>
            </a:r>
          </a:p>
          <a:p>
            <a:pPr algn="r">
              <a:buFont typeface="Wingdings" pitchFamily="2" charset="2"/>
              <a:buChar char="Ø"/>
            </a:pPr>
            <a:r>
              <a:rPr lang="ar-JO" dirty="0" smtClean="0"/>
              <a:t>حدود الصورة</a:t>
            </a:r>
          </a:p>
          <a:p>
            <a:pPr algn="r">
              <a:buFont typeface="Wingdings" pitchFamily="2" charset="2"/>
              <a:buChar char="Ø"/>
            </a:pPr>
            <a:r>
              <a:rPr lang="ar-JO" dirty="0" smtClean="0"/>
              <a:t>تأثيرات الصورة</a:t>
            </a:r>
          </a:p>
          <a:p>
            <a:pPr algn="r">
              <a:buFont typeface="Wingdings" pitchFamily="2" charset="2"/>
              <a:buChar char="Ø"/>
            </a:pPr>
            <a:r>
              <a:rPr lang="ar-JO" dirty="0" smtClean="0"/>
              <a:t>تخطيط الصورة</a:t>
            </a:r>
          </a:p>
          <a:p>
            <a:pPr algn="r">
              <a:buFont typeface="Wingdings" pitchFamily="2" charset="2"/>
              <a:buChar char="Ø"/>
            </a:pPr>
            <a:r>
              <a:rPr lang="ar-JO" dirty="0" smtClean="0"/>
              <a:t>زر الخيار</a:t>
            </a:r>
          </a:p>
          <a:p>
            <a:endParaRPr lang="ar-SA" dirty="0"/>
          </a:p>
        </p:txBody>
      </p:sp>
      <p:sp>
        <p:nvSpPr>
          <p:cNvPr id="4" name="Title 1"/>
          <p:cNvSpPr txBox="1">
            <a:spLocks/>
          </p:cNvSpPr>
          <p:nvPr/>
        </p:nvSpPr>
        <p:spPr>
          <a:xfrm>
            <a:off x="304800" y="304800"/>
            <a:ext cx="3733800" cy="685799"/>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مجموعة الترتيب</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5" name="Subtitle 2"/>
          <p:cNvSpPr txBox="1">
            <a:spLocks/>
          </p:cNvSpPr>
          <p:nvPr/>
        </p:nvSpPr>
        <p:spPr>
          <a:xfrm>
            <a:off x="685800" y="1066800"/>
            <a:ext cx="4343400" cy="4571999"/>
          </a:xfrm>
          <a:prstGeom prst="rect">
            <a:avLst/>
          </a:prstGeom>
        </p:spPr>
        <p:txBody>
          <a:bodyPr vert="horz" lIns="45720" rIns="45720">
            <a:normAutofit lnSpcReduction="10000"/>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ستساعدك هذه المجموعة على وضع الصورة في المستند وتخطيط الصور.</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Ø"/>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الموضع</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Ø"/>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إلتفاف النص</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Ø"/>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إحضار إلى الأمام</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Ø"/>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إرسال إلى الخلف</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Ø"/>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جزء التحديد</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Ø"/>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محاذاة</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Ø"/>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تجميع</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Ø"/>
              <a:tabLst/>
              <a:defRPr/>
            </a:pPr>
            <a:r>
              <a:rPr kumimoji="0" lang="ar-JO" sz="2700" b="0" i="0" u="none" strike="noStrike" kern="1200" cap="none" spc="0" normalizeH="0" baseline="0" noProof="0" dirty="0" err="1" smtClean="0">
                <a:ln>
                  <a:noFill/>
                </a:ln>
                <a:solidFill>
                  <a:schemeClr val="tx2"/>
                </a:solidFill>
                <a:effectLst/>
                <a:uLnTx/>
                <a:uFillTx/>
                <a:latin typeface="+mn-lt"/>
                <a:ea typeface="+mn-ea"/>
                <a:cs typeface="+mn-cs"/>
              </a:rPr>
              <a:t>إستدارة</a:t>
            </a: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85799"/>
          </a:xfrm>
        </p:spPr>
        <p:txBody>
          <a:bodyPr>
            <a:normAutofit/>
          </a:bodyPr>
          <a:lstStyle/>
          <a:p>
            <a:r>
              <a:rPr lang="ar-JO" sz="2800" b="1" dirty="0" smtClean="0"/>
              <a:t>مجموعة الحجم</a:t>
            </a:r>
            <a:endParaRPr lang="ar-SA" sz="2800" dirty="0"/>
          </a:p>
        </p:txBody>
      </p:sp>
      <p:sp>
        <p:nvSpPr>
          <p:cNvPr id="3" name="Subtitle 2"/>
          <p:cNvSpPr>
            <a:spLocks noGrp="1"/>
          </p:cNvSpPr>
          <p:nvPr>
            <p:ph type="subTitle" idx="1"/>
          </p:nvPr>
        </p:nvSpPr>
        <p:spPr>
          <a:xfrm>
            <a:off x="609600" y="1066800"/>
            <a:ext cx="7772400" cy="4953000"/>
          </a:xfrm>
        </p:spPr>
        <p:txBody>
          <a:bodyPr>
            <a:normAutofit/>
          </a:bodyPr>
          <a:lstStyle/>
          <a:p>
            <a:r>
              <a:rPr lang="ar-JO" dirty="0" smtClean="0"/>
              <a:t>تسمح هذه الأوامر بتغيير حجم الصورة.</a:t>
            </a:r>
            <a:endParaRPr lang="en-US" dirty="0" smtClean="0"/>
          </a:p>
          <a:p>
            <a:pPr>
              <a:buFont typeface="Wingdings" pitchFamily="2" charset="2"/>
              <a:buChar char="Ø"/>
            </a:pPr>
            <a:r>
              <a:rPr lang="ar-JO" dirty="0" err="1" smtClean="0"/>
              <a:t>إقتصاص</a:t>
            </a:r>
            <a:endParaRPr lang="ar-JO" dirty="0" smtClean="0"/>
          </a:p>
          <a:p>
            <a:pPr>
              <a:buFont typeface="Wingdings" pitchFamily="2" charset="2"/>
              <a:buChar char="Ø"/>
            </a:pPr>
            <a:r>
              <a:rPr lang="ar-JO" dirty="0" err="1" smtClean="0"/>
              <a:t>الإرتفاع</a:t>
            </a:r>
            <a:endParaRPr lang="ar-JO" dirty="0" smtClean="0"/>
          </a:p>
          <a:p>
            <a:pPr>
              <a:buFont typeface="Wingdings" pitchFamily="2" charset="2"/>
              <a:buChar char="Ø"/>
            </a:pPr>
            <a:r>
              <a:rPr lang="ar-JO" dirty="0" smtClean="0"/>
              <a:t>العرض</a:t>
            </a:r>
          </a:p>
          <a:p>
            <a:pPr>
              <a:buFont typeface="Wingdings" pitchFamily="2" charset="2"/>
              <a:buChar char="Ø"/>
            </a:pPr>
            <a:r>
              <a:rPr lang="ar-JO" dirty="0" smtClean="0"/>
              <a:t>زر الخيار</a:t>
            </a:r>
            <a:endParaRPr lang="ar-SA"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915362"/>
          </a:xfrm>
        </p:spPr>
        <p:txBody>
          <a:bodyPr>
            <a:normAutofit/>
          </a:bodyPr>
          <a:lstStyle/>
          <a:p>
            <a:r>
              <a:rPr lang="ar-JO" sz="2800" b="1" dirty="0" smtClean="0"/>
              <a:t>نظرة عامة على شريط أدوات الصور المصغر</a:t>
            </a:r>
            <a:endParaRPr lang="ar-SA" sz="2800" dirty="0"/>
          </a:p>
        </p:txBody>
      </p:sp>
      <p:sp>
        <p:nvSpPr>
          <p:cNvPr id="3" name="Subtitle 2"/>
          <p:cNvSpPr>
            <a:spLocks noGrp="1"/>
          </p:cNvSpPr>
          <p:nvPr>
            <p:ph type="subTitle" idx="1"/>
          </p:nvPr>
        </p:nvSpPr>
        <p:spPr>
          <a:xfrm>
            <a:off x="685800" y="1219200"/>
            <a:ext cx="7772400" cy="4800600"/>
          </a:xfrm>
        </p:spPr>
        <p:txBody>
          <a:bodyPr/>
          <a:lstStyle/>
          <a:p>
            <a:r>
              <a:rPr lang="ar-JO" dirty="0" smtClean="0"/>
              <a:t>هناك أداة مفيدة أخرى وهي شريط أدوات الصور المصغر، التي ستظهر إذا قمت بالنقر على زر الماوس الأيمن على الصورة:</a:t>
            </a:r>
            <a:endParaRPr lang="en-US" dirty="0" smtClean="0"/>
          </a:p>
          <a:p>
            <a:endParaRPr lang="ar-SA" dirty="0"/>
          </a:p>
        </p:txBody>
      </p:sp>
      <p:pic>
        <p:nvPicPr>
          <p:cNvPr id="4" name="صورة 52"/>
          <p:cNvPicPr/>
          <p:nvPr/>
        </p:nvPicPr>
        <p:blipFill>
          <a:blip r:embed="rId2" cstate="print"/>
          <a:srcRect/>
          <a:stretch>
            <a:fillRect/>
          </a:stretch>
        </p:blipFill>
        <p:spPr bwMode="auto">
          <a:xfrm>
            <a:off x="3048000" y="2438400"/>
            <a:ext cx="3905250" cy="1647825"/>
          </a:xfrm>
          <a:prstGeom prst="rect">
            <a:avLst/>
          </a:prstGeom>
          <a:noFill/>
          <a:ln w="9525">
            <a:noFill/>
            <a:miter lim="800000"/>
            <a:headEnd/>
            <a:tailEnd/>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r>
              <a:rPr lang="ar-JO" sz="2800" b="1" dirty="0" smtClean="0"/>
              <a:t>العمل مع الصور</a:t>
            </a:r>
            <a:endParaRPr lang="ar-SA" sz="28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فيما يلي بعض النصائح الإضافية للعمل مع الصور:</a:t>
            </a:r>
            <a:endParaRPr lang="en-US" dirty="0" smtClean="0"/>
          </a:p>
          <a:p>
            <a:pPr lvl="0">
              <a:buFont typeface="Wingdings" pitchFamily="2" charset="2"/>
              <a:buChar char="Ø"/>
            </a:pPr>
            <a:r>
              <a:rPr lang="ar-JO" dirty="0" smtClean="0"/>
              <a:t>يمكن قص الصور ونسخها ولصقها تماما مثل النص العادي.</a:t>
            </a:r>
            <a:endParaRPr lang="en-US" dirty="0" smtClean="0"/>
          </a:p>
          <a:p>
            <a:pPr lvl="0">
              <a:buFont typeface="Wingdings" pitchFamily="2" charset="2"/>
              <a:buChar char="Ø"/>
            </a:pPr>
            <a:r>
              <a:rPr lang="ar-JO" dirty="0" smtClean="0"/>
              <a:t>يمكن سحب وإفلات الصور مثل النص العادي.</a:t>
            </a:r>
            <a:endParaRPr lang="en-US" dirty="0" smtClean="0"/>
          </a:p>
          <a:p>
            <a:pPr lvl="0">
              <a:buFont typeface="Wingdings" pitchFamily="2" charset="2"/>
              <a:buChar char="Ø"/>
            </a:pPr>
            <a:r>
              <a:rPr lang="ar-JO" dirty="0" smtClean="0"/>
              <a:t>أُنقر على الصورة لتحديدها. استمر في الضغط على مفتاح </a:t>
            </a:r>
            <a:r>
              <a:rPr lang="en-US" dirty="0" smtClean="0"/>
              <a:t>Ctrl</a:t>
            </a:r>
            <a:r>
              <a:rPr lang="ar-JO" dirty="0" smtClean="0"/>
              <a:t> ثم </a:t>
            </a:r>
          </a:p>
          <a:p>
            <a:pPr lvl="0"/>
            <a:r>
              <a:rPr lang="ar-JO" dirty="0" smtClean="0"/>
              <a:t>  أُنقر على عدة صور لتحديدها كمجموعة.</a:t>
            </a:r>
            <a:endParaRPr lang="en-US" dirty="0" smtClean="0"/>
          </a:p>
          <a:p>
            <a:pPr lvl="0">
              <a:buFont typeface="Wingdings" pitchFamily="2" charset="2"/>
              <a:buChar char="Ø"/>
            </a:pPr>
            <a:r>
              <a:rPr lang="ar-JO" dirty="0" smtClean="0"/>
              <a:t>استخدم أمر تحديد الكائنات من تبويبة الصفحة الرئيسية لجعل اختيار </a:t>
            </a:r>
          </a:p>
          <a:p>
            <a:pPr lvl="0"/>
            <a:r>
              <a:rPr lang="ar-JO" dirty="0" smtClean="0"/>
              <a:t>  الصور أكثر سهولة.</a:t>
            </a:r>
            <a:endParaRPr lang="en-US" dirty="0" smtClean="0"/>
          </a:p>
          <a:p>
            <a:pPr lvl="0">
              <a:buFont typeface="Wingdings" pitchFamily="2" charset="2"/>
              <a:buChar char="Ø"/>
            </a:pPr>
            <a:r>
              <a:rPr lang="ar-JO" dirty="0" smtClean="0"/>
              <a:t>يمكنك استخدام نسخ التنسيق لنسخ التنسيق من صورة إلى أخرى.</a:t>
            </a:r>
            <a:endParaRPr lang="en-US" dirty="0" smtClean="0"/>
          </a:p>
          <a:p>
            <a:pPr lvl="0">
              <a:buFont typeface="Wingdings" pitchFamily="2" charset="2"/>
              <a:buChar char="Ø"/>
            </a:pPr>
            <a:r>
              <a:rPr lang="ar-JO" dirty="0" smtClean="0"/>
              <a:t>يشبه حذف الصورة عملية حذف النص. أُنقر فوق الصورة لتحديدها </a:t>
            </a:r>
          </a:p>
          <a:p>
            <a:pPr lvl="0"/>
            <a:r>
              <a:rPr lang="ar-JO" dirty="0" smtClean="0"/>
              <a:t>  واضغط على مفتاح </a:t>
            </a:r>
            <a:r>
              <a:rPr lang="en-US" dirty="0" smtClean="0"/>
              <a:t>Backspace</a:t>
            </a:r>
            <a:r>
              <a:rPr lang="ar-JO" dirty="0" smtClean="0"/>
              <a:t>.</a:t>
            </a:r>
            <a:endParaRPr lang="en-US" dirty="0" smtClean="0"/>
          </a:p>
          <a:p>
            <a:endParaRPr lang="ar-SA"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pPr algn="ctr"/>
            <a:r>
              <a:rPr lang="ar-JO" sz="3200" dirty="0" smtClean="0"/>
              <a:t>الدرس10-2: رسم الأشكال</a:t>
            </a:r>
            <a:endParaRPr lang="ar-SA" sz="3200" dirty="0"/>
          </a:p>
        </p:txBody>
      </p:sp>
      <p:sp>
        <p:nvSpPr>
          <p:cNvPr id="3" name="Subtitle 2"/>
          <p:cNvSpPr>
            <a:spLocks noGrp="1"/>
          </p:cNvSpPr>
          <p:nvPr>
            <p:ph type="subTitle" idx="1"/>
          </p:nvPr>
        </p:nvSpPr>
        <p:spPr>
          <a:xfrm>
            <a:off x="685800" y="990600"/>
            <a:ext cx="7772400" cy="5029200"/>
          </a:xfrm>
        </p:spPr>
        <p:txBody>
          <a:bodyPr>
            <a:normAutofit/>
          </a:bodyPr>
          <a:lstStyle/>
          <a:p>
            <a:r>
              <a:rPr lang="ar-JO" dirty="0" smtClean="0"/>
              <a:t>سنتعلم في هذا الدرس كافة المعلومات حول إضافة الأشكال إلى المستند. للبدء بذلك سنقوم برسم الشكل واكتشاف تبويبة تنسيق أدوات الرسم. ثم سنلقي نظرة على تنسيق ونقل وتغيير حجم الأشكال.</a:t>
            </a:r>
            <a:endParaRPr lang="ar-SA"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08025"/>
          </a:xfrm>
        </p:spPr>
        <p:txBody>
          <a:bodyPr>
            <a:normAutofit/>
          </a:bodyPr>
          <a:lstStyle/>
          <a:p>
            <a:r>
              <a:rPr lang="ar-JO" sz="2800" b="1" dirty="0" smtClean="0"/>
              <a:t>إضافة وحذف الأشكال</a:t>
            </a:r>
            <a:endParaRPr lang="ar-SA" sz="2800" dirty="0"/>
          </a:p>
        </p:txBody>
      </p:sp>
      <p:sp>
        <p:nvSpPr>
          <p:cNvPr id="3" name="Subtitle 2"/>
          <p:cNvSpPr>
            <a:spLocks noGrp="1"/>
          </p:cNvSpPr>
          <p:nvPr>
            <p:ph type="subTitle" idx="1"/>
          </p:nvPr>
        </p:nvSpPr>
        <p:spPr>
          <a:xfrm>
            <a:off x="1295400" y="1066800"/>
            <a:ext cx="7086600" cy="5029200"/>
          </a:xfrm>
        </p:spPr>
        <p:txBody>
          <a:bodyPr/>
          <a:lstStyle/>
          <a:p>
            <a:r>
              <a:rPr lang="ar-JO" dirty="0" smtClean="0"/>
              <a:t>للبدء بذلك، أُنقر على تبويبة الإدراج وأُنقر على أشكال. ثم أُنقر الشكل الذي تريد رسمه:</a:t>
            </a:r>
            <a:endParaRPr lang="en-US" dirty="0" smtClean="0"/>
          </a:p>
          <a:p>
            <a:endParaRPr lang="ar-SA" dirty="0"/>
          </a:p>
        </p:txBody>
      </p:sp>
      <p:pic>
        <p:nvPicPr>
          <p:cNvPr id="4" name="صورة 61"/>
          <p:cNvPicPr/>
          <p:nvPr/>
        </p:nvPicPr>
        <p:blipFill>
          <a:blip r:embed="rId2" cstate="print"/>
          <a:srcRect/>
          <a:stretch>
            <a:fillRect/>
          </a:stretch>
        </p:blipFill>
        <p:spPr bwMode="auto">
          <a:xfrm>
            <a:off x="914400" y="1752600"/>
            <a:ext cx="4727422" cy="4021157"/>
          </a:xfrm>
          <a:prstGeom prst="rect">
            <a:avLst/>
          </a:prstGeom>
          <a:noFill/>
          <a:ln w="9525">
            <a:noFill/>
            <a:miter lim="800000"/>
            <a:headEnd/>
            <a:tailEnd/>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09600"/>
          </a:xfrm>
        </p:spPr>
        <p:txBody>
          <a:bodyPr>
            <a:normAutofit/>
          </a:bodyPr>
          <a:lstStyle/>
          <a:p>
            <a:r>
              <a:rPr lang="ar-JO" sz="2800" b="1" dirty="0" smtClean="0"/>
              <a:t>استخدام أدوات الرسم- تبويبة تنسيق </a:t>
            </a:r>
            <a:endParaRPr lang="ar-SA" sz="2800" dirty="0"/>
          </a:p>
        </p:txBody>
      </p:sp>
      <p:sp>
        <p:nvSpPr>
          <p:cNvPr id="3" name="Subtitle 2"/>
          <p:cNvSpPr>
            <a:spLocks noGrp="1"/>
          </p:cNvSpPr>
          <p:nvPr>
            <p:ph type="subTitle" idx="1"/>
          </p:nvPr>
        </p:nvSpPr>
        <p:spPr>
          <a:xfrm>
            <a:off x="685800" y="685800"/>
            <a:ext cx="7772400" cy="914400"/>
          </a:xfrm>
        </p:spPr>
        <p:txBody>
          <a:bodyPr/>
          <a:lstStyle/>
          <a:p>
            <a:r>
              <a:rPr lang="ar-JO" dirty="0" smtClean="0"/>
              <a:t>دعنا نأخذ مزيداً من الوقت لاكتشاف تبويبة تنسيق أدوات الرسم نظرا لأنها تحتوي على كافة الأوامر التي سنحتاجها للعمل مع الأشكال:</a:t>
            </a:r>
            <a:endParaRPr lang="en-US" dirty="0" smtClean="0"/>
          </a:p>
          <a:p>
            <a:endParaRPr lang="ar-SA" dirty="0"/>
          </a:p>
        </p:txBody>
      </p:sp>
      <p:pic>
        <p:nvPicPr>
          <p:cNvPr id="4" name="صورة 65"/>
          <p:cNvPicPr/>
          <p:nvPr/>
        </p:nvPicPr>
        <p:blipFill>
          <a:blip r:embed="rId3" cstate="print"/>
          <a:srcRect/>
          <a:stretch>
            <a:fillRect/>
          </a:stretch>
        </p:blipFill>
        <p:spPr bwMode="auto">
          <a:xfrm>
            <a:off x="2286000" y="1676400"/>
            <a:ext cx="4895850" cy="885825"/>
          </a:xfrm>
          <a:prstGeom prst="rect">
            <a:avLst/>
          </a:prstGeom>
          <a:noFill/>
          <a:ln w="9525">
            <a:noFill/>
            <a:miter lim="800000"/>
            <a:headEnd/>
            <a:tailEnd/>
          </a:ln>
        </p:spPr>
      </p:pic>
      <p:sp>
        <p:nvSpPr>
          <p:cNvPr id="5" name="Title 1"/>
          <p:cNvSpPr txBox="1">
            <a:spLocks/>
          </p:cNvSpPr>
          <p:nvPr/>
        </p:nvSpPr>
        <p:spPr>
          <a:xfrm>
            <a:off x="685800" y="2895600"/>
            <a:ext cx="7772400" cy="533400"/>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مجموعة إدراج أشكال </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1524000" y="3581400"/>
            <a:ext cx="6858000" cy="6096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smtClean="0">
                <a:ln>
                  <a:noFill/>
                </a:ln>
                <a:solidFill>
                  <a:schemeClr val="tx2"/>
                </a:solidFill>
                <a:effectLst/>
                <a:uLnTx/>
                <a:uFillTx/>
                <a:latin typeface="+mn-lt"/>
                <a:ea typeface="+mn-ea"/>
                <a:cs typeface="+mn-cs"/>
              </a:rPr>
              <a:t>لدى أول مجموعة ثلاثة عناصر وهي:</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en-US" sz="2700" b="0" i="0" u="none" strike="noStrike" kern="1200" cap="none" spc="0" normalizeH="0" baseline="0" noProof="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graphicFrame>
        <p:nvGraphicFramePr>
          <p:cNvPr id="271361" name="Object 1"/>
          <p:cNvGraphicFramePr>
            <a:graphicFrameLocks noChangeAspect="1"/>
          </p:cNvGraphicFramePr>
          <p:nvPr/>
        </p:nvGraphicFramePr>
        <p:xfrm>
          <a:off x="1905000" y="4191000"/>
          <a:ext cx="5424487" cy="1727200"/>
        </p:xfrm>
        <a:graphic>
          <a:graphicData uri="http://schemas.openxmlformats.org/presentationml/2006/ole">
            <p:oleObj spid="_x0000_s271361" name="Document" r:id="rId4" imgW="5423848" imgH="1727150" progId="Word.Document.12">
              <p:embed/>
            </p:oleObj>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2001"/>
          </a:xfrm>
        </p:spPr>
        <p:txBody>
          <a:bodyPr>
            <a:normAutofit/>
          </a:bodyPr>
          <a:lstStyle/>
          <a:p>
            <a:r>
              <a:rPr lang="ar-JO" sz="2800" b="1" dirty="0" smtClean="0"/>
              <a:t>استخدام تراجع وتكرار/الإعادة</a:t>
            </a:r>
            <a:endParaRPr lang="ar-SA" sz="2800" dirty="0"/>
          </a:p>
        </p:txBody>
      </p:sp>
      <p:sp>
        <p:nvSpPr>
          <p:cNvPr id="3" name="Subtitle 2"/>
          <p:cNvSpPr>
            <a:spLocks noGrp="1"/>
          </p:cNvSpPr>
          <p:nvPr>
            <p:ph type="subTitle" idx="1"/>
          </p:nvPr>
        </p:nvSpPr>
        <p:spPr>
          <a:xfrm>
            <a:off x="685800" y="1219200"/>
            <a:ext cx="7772400" cy="4876800"/>
          </a:xfrm>
        </p:spPr>
        <p:txBody>
          <a:bodyPr/>
          <a:lstStyle/>
          <a:p>
            <a:r>
              <a:rPr lang="ar-JO" dirty="0" smtClean="0"/>
              <a:t>سوف تجد أوامر التراجع والإعادة / تكرار في شريط أدوات الوصول السريع.</a:t>
            </a:r>
            <a:endParaRPr lang="en-US" dirty="0" smtClean="0"/>
          </a:p>
          <a:p>
            <a:endParaRPr lang="ar-SA" dirty="0"/>
          </a:p>
        </p:txBody>
      </p:sp>
      <p:pic>
        <p:nvPicPr>
          <p:cNvPr id="4" name="صورة 108"/>
          <p:cNvPicPr/>
          <p:nvPr/>
        </p:nvPicPr>
        <p:blipFill>
          <a:blip r:embed="rId2" cstate="print"/>
          <a:srcRect/>
          <a:stretch>
            <a:fillRect/>
          </a:stretch>
        </p:blipFill>
        <p:spPr bwMode="auto">
          <a:xfrm>
            <a:off x="3657600" y="2743200"/>
            <a:ext cx="1867885" cy="44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838200"/>
          </a:xfrm>
        </p:spPr>
        <p:txBody>
          <a:bodyPr>
            <a:normAutofit/>
          </a:bodyPr>
          <a:lstStyle/>
          <a:p>
            <a:r>
              <a:rPr lang="ar-JO" sz="2800" b="1" dirty="0" smtClean="0"/>
              <a:t>مجموعة أنماط الأشكال</a:t>
            </a:r>
            <a:endParaRPr lang="ar-SA" sz="2800" dirty="0"/>
          </a:p>
        </p:txBody>
      </p:sp>
      <p:sp>
        <p:nvSpPr>
          <p:cNvPr id="3" name="Subtitle 2"/>
          <p:cNvSpPr>
            <a:spLocks noGrp="1"/>
          </p:cNvSpPr>
          <p:nvPr>
            <p:ph type="subTitle" idx="1"/>
          </p:nvPr>
        </p:nvSpPr>
        <p:spPr>
          <a:xfrm>
            <a:off x="914400" y="990600"/>
            <a:ext cx="7467600" cy="5105400"/>
          </a:xfrm>
        </p:spPr>
        <p:txBody>
          <a:bodyPr/>
          <a:lstStyle/>
          <a:p>
            <a:r>
              <a:rPr lang="ar-JO" dirty="0" smtClean="0"/>
              <a:t>تتيح مجموعتنا المقبلة التحكم في مظهر الشكل.</a:t>
            </a:r>
            <a:endParaRPr lang="en-US" dirty="0" smtClean="0"/>
          </a:p>
          <a:p>
            <a:pPr>
              <a:buFont typeface="Wingdings" pitchFamily="2" charset="2"/>
              <a:buChar char="Ø"/>
            </a:pPr>
            <a:r>
              <a:rPr lang="ar-JO" dirty="0" smtClean="0"/>
              <a:t>معرض أنماط الشكل</a:t>
            </a:r>
          </a:p>
          <a:p>
            <a:pPr>
              <a:buFont typeface="Wingdings" pitchFamily="2" charset="2"/>
              <a:buChar char="Ø"/>
            </a:pPr>
            <a:r>
              <a:rPr lang="ar-JO" dirty="0" smtClean="0"/>
              <a:t>تعبئة الشكل</a:t>
            </a:r>
          </a:p>
          <a:p>
            <a:pPr>
              <a:buFont typeface="Wingdings" pitchFamily="2" charset="2"/>
              <a:buChar char="Ø"/>
            </a:pPr>
            <a:r>
              <a:rPr lang="ar-JO" dirty="0" smtClean="0"/>
              <a:t>المخطط التفصيلي للشكل</a:t>
            </a:r>
          </a:p>
          <a:p>
            <a:pPr>
              <a:buFont typeface="Wingdings" pitchFamily="2" charset="2"/>
              <a:buChar char="Ø"/>
            </a:pPr>
            <a:r>
              <a:rPr lang="ar-JO" dirty="0" smtClean="0"/>
              <a:t>تأثيرات الأشكال</a:t>
            </a:r>
          </a:p>
          <a:p>
            <a:pPr>
              <a:buFont typeface="Wingdings" pitchFamily="2" charset="2"/>
              <a:buChar char="Ø"/>
            </a:pPr>
            <a:r>
              <a:rPr lang="ar-JO" dirty="0" smtClean="0"/>
              <a:t>زر الخيار</a:t>
            </a:r>
            <a:endParaRPr lang="ar-SA"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0"/>
          </a:xfrm>
        </p:spPr>
        <p:txBody>
          <a:bodyPr>
            <a:noAutofit/>
          </a:bodyPr>
          <a:lstStyle/>
          <a:p>
            <a:r>
              <a:rPr lang="ar-JO" sz="2800" b="1" dirty="0" smtClean="0"/>
              <a:t>مجموعة أنماط </a:t>
            </a:r>
            <a:r>
              <a:rPr lang="en-US" sz="2800" b="1" dirty="0" smtClean="0"/>
              <a:t>WordArt</a:t>
            </a:r>
            <a:endParaRPr lang="ar-SA" sz="2800" dirty="0"/>
          </a:p>
        </p:txBody>
      </p:sp>
      <p:sp>
        <p:nvSpPr>
          <p:cNvPr id="3" name="Subtitle 2"/>
          <p:cNvSpPr>
            <a:spLocks noGrp="1"/>
          </p:cNvSpPr>
          <p:nvPr>
            <p:ph type="subTitle" idx="1"/>
          </p:nvPr>
        </p:nvSpPr>
        <p:spPr>
          <a:xfrm>
            <a:off x="685800" y="914400"/>
            <a:ext cx="7772400" cy="5105400"/>
          </a:xfrm>
        </p:spPr>
        <p:txBody>
          <a:bodyPr/>
          <a:lstStyle/>
          <a:p>
            <a:r>
              <a:rPr lang="ar-JO" dirty="0" smtClean="0"/>
              <a:t>هذه المجموعة مشابهة جدا لمجموعة أنماط الأشكال. حيث تتيح تخصيص النص في الشكل.</a:t>
            </a:r>
            <a:endParaRPr lang="en-US" dirty="0" smtClean="0"/>
          </a:p>
          <a:p>
            <a:endParaRPr lang="ar-SA"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3399"/>
          </a:xfrm>
        </p:spPr>
        <p:txBody>
          <a:bodyPr>
            <a:normAutofit/>
          </a:bodyPr>
          <a:lstStyle/>
          <a:p>
            <a:r>
              <a:rPr lang="ar-JO" sz="2800" b="1" dirty="0" smtClean="0"/>
              <a:t>مجموعة النص</a:t>
            </a:r>
            <a:endParaRPr lang="en-US" sz="2800" b="1" dirty="0"/>
          </a:p>
        </p:txBody>
      </p:sp>
      <p:sp>
        <p:nvSpPr>
          <p:cNvPr id="3" name="Subtitle 2"/>
          <p:cNvSpPr>
            <a:spLocks noGrp="1"/>
          </p:cNvSpPr>
          <p:nvPr>
            <p:ph type="subTitle" idx="1"/>
          </p:nvPr>
        </p:nvSpPr>
        <p:spPr>
          <a:xfrm>
            <a:off x="685800" y="914400"/>
            <a:ext cx="7772400" cy="5029200"/>
          </a:xfrm>
        </p:spPr>
        <p:txBody>
          <a:bodyPr/>
          <a:lstStyle/>
          <a:p>
            <a:r>
              <a:rPr lang="ar-JO" dirty="0" smtClean="0"/>
              <a:t>تتيح المجموعة التالية التحكم بمختلف جوانب النص في مربعات النص.</a:t>
            </a:r>
            <a:endParaRPr lang="en-US" dirty="0" smtClean="0"/>
          </a:p>
          <a:p>
            <a:endParaRPr lang="ar-SA" dirty="0"/>
          </a:p>
        </p:txBody>
      </p:sp>
      <p:graphicFrame>
        <p:nvGraphicFramePr>
          <p:cNvPr id="2050" name="Object 2"/>
          <p:cNvGraphicFramePr>
            <a:graphicFrameLocks noChangeAspect="1"/>
          </p:cNvGraphicFramePr>
          <p:nvPr/>
        </p:nvGraphicFramePr>
        <p:xfrm>
          <a:off x="1524000" y="2057400"/>
          <a:ext cx="5881687" cy="1447800"/>
        </p:xfrm>
        <a:graphic>
          <a:graphicData uri="http://schemas.openxmlformats.org/presentationml/2006/ole">
            <p:oleObj spid="_x0000_s2050" name="Document" r:id="rId3" imgW="5423848" imgH="1097588" progId="Word.Document.12">
              <p:embed/>
            </p:oleObj>
          </a:graphicData>
        </a:graphic>
      </p:graphicFrame>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962"/>
          </a:xfrm>
        </p:spPr>
        <p:txBody>
          <a:bodyPr>
            <a:normAutofit/>
          </a:bodyPr>
          <a:lstStyle/>
          <a:p>
            <a:r>
              <a:rPr lang="ar-JO" sz="2800" b="1" dirty="0" smtClean="0"/>
              <a:t>مجموعة الترتيب</a:t>
            </a:r>
            <a:endParaRPr lang="ar-SA" sz="2800" dirty="0"/>
          </a:p>
        </p:txBody>
      </p:sp>
      <p:sp>
        <p:nvSpPr>
          <p:cNvPr id="3" name="Subtitle 2"/>
          <p:cNvSpPr>
            <a:spLocks noGrp="1"/>
          </p:cNvSpPr>
          <p:nvPr>
            <p:ph type="subTitle" idx="1"/>
          </p:nvPr>
        </p:nvSpPr>
        <p:spPr>
          <a:xfrm>
            <a:off x="685800" y="1143000"/>
            <a:ext cx="7772400" cy="4876800"/>
          </a:xfrm>
        </p:spPr>
        <p:txBody>
          <a:bodyPr>
            <a:normAutofit/>
          </a:bodyPr>
          <a:lstStyle/>
          <a:p>
            <a:r>
              <a:rPr lang="ar-JO" dirty="0" smtClean="0"/>
              <a:t>تتيح المجموعة الخامسة ترتيب الأشكال والكائنات.</a:t>
            </a:r>
            <a:endParaRPr lang="en-US" dirty="0" smtClean="0"/>
          </a:p>
          <a:p>
            <a:pPr>
              <a:buFont typeface="Wingdings" pitchFamily="2" charset="2"/>
              <a:buChar char="Ø"/>
            </a:pPr>
            <a:r>
              <a:rPr lang="ar-JO" dirty="0" smtClean="0"/>
              <a:t>إحضار إلى الأمام</a:t>
            </a:r>
          </a:p>
          <a:p>
            <a:pPr>
              <a:buFont typeface="Wingdings" pitchFamily="2" charset="2"/>
              <a:buChar char="Ø"/>
            </a:pPr>
            <a:r>
              <a:rPr lang="ar-JO" dirty="0" smtClean="0"/>
              <a:t>إرسال إلى الخلف</a:t>
            </a:r>
          </a:p>
          <a:p>
            <a:pPr>
              <a:buFont typeface="Wingdings" pitchFamily="2" charset="2"/>
              <a:buChar char="Ø"/>
            </a:pPr>
            <a:r>
              <a:rPr lang="ar-JO" dirty="0" smtClean="0"/>
              <a:t>جزء التحديد</a:t>
            </a:r>
          </a:p>
          <a:p>
            <a:pPr>
              <a:buFont typeface="Wingdings" pitchFamily="2" charset="2"/>
              <a:buChar char="Ø"/>
            </a:pPr>
            <a:r>
              <a:rPr lang="ar-JO" dirty="0" smtClean="0"/>
              <a:t>محاذاة</a:t>
            </a:r>
          </a:p>
          <a:p>
            <a:pPr>
              <a:buFont typeface="Wingdings" pitchFamily="2" charset="2"/>
              <a:buChar char="Ø"/>
            </a:pPr>
            <a:r>
              <a:rPr lang="ar-JO" dirty="0" smtClean="0"/>
              <a:t>تجميع</a:t>
            </a:r>
          </a:p>
          <a:p>
            <a:pPr>
              <a:buFont typeface="Wingdings" pitchFamily="2" charset="2"/>
              <a:buChar char="Ø"/>
            </a:pPr>
            <a:r>
              <a:rPr lang="ar-JO" dirty="0" err="1" smtClean="0"/>
              <a:t>إستدارة</a:t>
            </a:r>
            <a:endParaRPr lang="ar-SA"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962"/>
          </a:xfrm>
        </p:spPr>
        <p:txBody>
          <a:bodyPr>
            <a:normAutofit/>
          </a:bodyPr>
          <a:lstStyle/>
          <a:p>
            <a:r>
              <a:rPr lang="ar-JO" sz="2800" b="1" dirty="0" smtClean="0"/>
              <a:t>مجموعة الحجم</a:t>
            </a:r>
            <a:endParaRPr lang="ar-SA" sz="2800" dirty="0"/>
          </a:p>
        </p:txBody>
      </p:sp>
      <p:sp>
        <p:nvSpPr>
          <p:cNvPr id="3" name="Subtitle 2"/>
          <p:cNvSpPr>
            <a:spLocks noGrp="1"/>
          </p:cNvSpPr>
          <p:nvPr>
            <p:ph type="subTitle" idx="1"/>
          </p:nvPr>
        </p:nvSpPr>
        <p:spPr>
          <a:xfrm>
            <a:off x="685800" y="1143000"/>
            <a:ext cx="7772400" cy="4876800"/>
          </a:xfrm>
        </p:spPr>
        <p:txBody>
          <a:bodyPr/>
          <a:lstStyle/>
          <a:p>
            <a:r>
              <a:rPr lang="ar-JO" dirty="0" smtClean="0"/>
              <a:t>تتيح لنا المجموعة الأخيرة إدخال أبعاد محددة لارتفاع وعرض الشكل.</a:t>
            </a:r>
            <a:endParaRPr lang="en-US" dirty="0" smtClean="0"/>
          </a:p>
          <a:p>
            <a:endParaRPr lang="ar-SA" dirty="0"/>
          </a:p>
        </p:txBody>
      </p:sp>
      <p:graphicFrame>
        <p:nvGraphicFramePr>
          <p:cNvPr id="3074" name="Object 2"/>
          <p:cNvGraphicFramePr>
            <a:graphicFrameLocks noChangeAspect="1"/>
          </p:cNvGraphicFramePr>
          <p:nvPr/>
        </p:nvGraphicFramePr>
        <p:xfrm>
          <a:off x="1905000" y="2057400"/>
          <a:ext cx="5791200" cy="1689100"/>
        </p:xfrm>
        <a:graphic>
          <a:graphicData uri="http://schemas.openxmlformats.org/presentationml/2006/ole">
            <p:oleObj spid="_x0000_s3074" name="Document" r:id="rId3" imgW="5423848" imgH="1688569" progId="Word.Document.12">
              <p:embed/>
            </p:oleObj>
          </a:graphicData>
        </a:graphic>
      </p:graphicFrame>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631825"/>
          </a:xfrm>
        </p:spPr>
        <p:txBody>
          <a:bodyPr>
            <a:normAutofit/>
          </a:bodyPr>
          <a:lstStyle/>
          <a:p>
            <a:r>
              <a:rPr lang="ar-JO" sz="2800" b="1" dirty="0" smtClean="0"/>
              <a:t>تنسيق الأشكال بالأنماط</a:t>
            </a:r>
            <a:endParaRPr lang="ar-SA" sz="2800" dirty="0"/>
          </a:p>
        </p:txBody>
      </p:sp>
      <p:sp>
        <p:nvSpPr>
          <p:cNvPr id="3" name="Subtitle 2"/>
          <p:cNvSpPr>
            <a:spLocks noGrp="1"/>
          </p:cNvSpPr>
          <p:nvPr>
            <p:ph type="subTitle" idx="1"/>
          </p:nvPr>
        </p:nvSpPr>
        <p:spPr>
          <a:xfrm>
            <a:off x="1066800" y="914400"/>
            <a:ext cx="7239000" cy="5257800"/>
          </a:xfrm>
        </p:spPr>
        <p:txBody>
          <a:bodyPr>
            <a:normAutofit/>
          </a:bodyPr>
          <a:lstStyle/>
          <a:p>
            <a:r>
              <a:rPr lang="ar-JO" dirty="0" smtClean="0"/>
              <a:t>لتطبيق النمط على الشكل، تأكد من تحديده. ثم قم بالنقر على الصورة المصغرة في معرض أنماط الشكل. ستشاهد معاينة أثناء وجود مؤشر الماوس على كل صورة مصغرة:</a:t>
            </a:r>
            <a:endParaRPr lang="en-US" dirty="0" smtClean="0"/>
          </a:p>
          <a:p>
            <a:endParaRPr lang="ar-SA" dirty="0"/>
          </a:p>
        </p:txBody>
      </p:sp>
      <p:pic>
        <p:nvPicPr>
          <p:cNvPr id="5" name="صورة 66"/>
          <p:cNvPicPr/>
          <p:nvPr/>
        </p:nvPicPr>
        <p:blipFill>
          <a:blip r:embed="rId2" cstate="print"/>
          <a:srcRect/>
          <a:stretch>
            <a:fillRect/>
          </a:stretch>
        </p:blipFill>
        <p:spPr bwMode="auto">
          <a:xfrm>
            <a:off x="152400" y="2362200"/>
            <a:ext cx="5219700" cy="3495675"/>
          </a:xfrm>
          <a:prstGeom prst="rect">
            <a:avLst/>
          </a:prstGeom>
          <a:noFill/>
          <a:ln w="9525">
            <a:noFill/>
            <a:miter lim="800000"/>
            <a:headEnd/>
            <a:tailEnd/>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JO" sz="2800" b="1" dirty="0" smtClean="0"/>
              <a:t>تنسيق الأشكال يدوياً</a:t>
            </a:r>
            <a:endParaRPr lang="ar-SA" sz="2800" dirty="0"/>
          </a:p>
        </p:txBody>
      </p:sp>
      <p:sp>
        <p:nvSpPr>
          <p:cNvPr id="3" name="Subtitle 2"/>
          <p:cNvSpPr>
            <a:spLocks noGrp="1"/>
          </p:cNvSpPr>
          <p:nvPr>
            <p:ph type="subTitle" idx="1"/>
          </p:nvPr>
        </p:nvSpPr>
        <p:spPr>
          <a:xfrm>
            <a:off x="685800" y="914400"/>
            <a:ext cx="7772400" cy="5105400"/>
          </a:xfrm>
        </p:spPr>
        <p:txBody>
          <a:bodyPr/>
          <a:lstStyle/>
          <a:p>
            <a:r>
              <a:rPr lang="ar-JO" dirty="0" smtClean="0"/>
              <a:t>حتى لو قمت بتطبيق النمط، فإنه يمكنك تخصيص التعبئة والمخطط التفصيلي للشكل وتأثيرات الشكل.</a:t>
            </a:r>
            <a:endParaRPr lang="en-US" dirty="0" smtClean="0"/>
          </a:p>
          <a:p>
            <a:endParaRPr lang="ar-SA"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10562"/>
          </a:xfrm>
        </p:spPr>
        <p:txBody>
          <a:bodyPr>
            <a:normAutofit/>
          </a:bodyPr>
          <a:lstStyle/>
          <a:p>
            <a:r>
              <a:rPr lang="ar-JO" sz="2800" b="1" dirty="0" smtClean="0"/>
              <a:t>التحكم بحجم الأشكال</a:t>
            </a:r>
            <a:endParaRPr lang="ar-SA" sz="2800" dirty="0"/>
          </a:p>
        </p:txBody>
      </p:sp>
      <p:sp>
        <p:nvSpPr>
          <p:cNvPr id="3" name="Subtitle 2"/>
          <p:cNvSpPr>
            <a:spLocks noGrp="1"/>
          </p:cNvSpPr>
          <p:nvPr>
            <p:ph type="subTitle" idx="1"/>
          </p:nvPr>
        </p:nvSpPr>
        <p:spPr>
          <a:xfrm>
            <a:off x="685800" y="685800"/>
            <a:ext cx="7772400" cy="990600"/>
          </a:xfrm>
        </p:spPr>
        <p:txBody>
          <a:bodyPr/>
          <a:lstStyle/>
          <a:p>
            <a:r>
              <a:rPr lang="ar-JO" dirty="0" smtClean="0"/>
              <a:t>يمكنك التحكم بحجم الأشكال بنفس الطريقة كأي كائن آخر. قم بإلقاء نظرة على شكل هذا السهم:</a:t>
            </a:r>
            <a:endParaRPr lang="en-US" dirty="0" smtClean="0"/>
          </a:p>
          <a:p>
            <a:endParaRPr lang="ar-SA" dirty="0"/>
          </a:p>
        </p:txBody>
      </p:sp>
      <p:pic>
        <p:nvPicPr>
          <p:cNvPr id="4" name="صورة 74"/>
          <p:cNvPicPr/>
          <p:nvPr/>
        </p:nvPicPr>
        <p:blipFill>
          <a:blip r:embed="rId2" cstate="print"/>
          <a:srcRect/>
          <a:stretch>
            <a:fillRect/>
          </a:stretch>
        </p:blipFill>
        <p:spPr bwMode="auto">
          <a:xfrm>
            <a:off x="2590800" y="1234807"/>
            <a:ext cx="1987511" cy="1432193"/>
          </a:xfrm>
          <a:prstGeom prst="rect">
            <a:avLst/>
          </a:prstGeom>
          <a:noFill/>
          <a:ln w="9525">
            <a:noFill/>
            <a:miter lim="800000"/>
            <a:headEnd/>
            <a:tailEnd/>
          </a:ln>
        </p:spPr>
      </p:pic>
      <p:sp>
        <p:nvSpPr>
          <p:cNvPr id="5" name="Title 1"/>
          <p:cNvSpPr txBox="1">
            <a:spLocks/>
          </p:cNvSpPr>
          <p:nvPr/>
        </p:nvSpPr>
        <p:spPr>
          <a:xfrm>
            <a:off x="685800" y="2667000"/>
            <a:ext cx="7772400" cy="685800"/>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نقل الأشكال</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685800" y="3505200"/>
            <a:ext cx="7772400" cy="5334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لنقل الأشكال، أُنقر واسحب الشكل إلى موقعه الجديد:</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صورة 78"/>
          <p:cNvPicPr/>
          <p:nvPr/>
        </p:nvPicPr>
        <p:blipFill>
          <a:blip r:embed="rId3" cstate="print"/>
          <a:srcRect/>
          <a:stretch>
            <a:fillRect/>
          </a:stretch>
        </p:blipFill>
        <p:spPr bwMode="auto">
          <a:xfrm>
            <a:off x="2743200" y="4114800"/>
            <a:ext cx="3855369" cy="1685581"/>
          </a:xfrm>
          <a:prstGeom prst="rect">
            <a:avLst/>
          </a:prstGeom>
          <a:noFill/>
          <a:ln w="9525">
            <a:noFill/>
            <a:miter lim="800000"/>
            <a:headEnd/>
            <a:tailEnd/>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1999"/>
          </a:xfrm>
        </p:spPr>
        <p:txBody>
          <a:bodyPr>
            <a:normAutofit/>
          </a:bodyPr>
          <a:lstStyle/>
          <a:p>
            <a:pPr algn="ctr"/>
            <a:r>
              <a:rPr lang="en-US" sz="3200" b="1" dirty="0" smtClean="0"/>
              <a:t> </a:t>
            </a:r>
            <a:r>
              <a:rPr lang="ar-JO" sz="3200" b="1" dirty="0" smtClean="0"/>
              <a:t>الدرس 10-3: إدراج الجداول</a:t>
            </a:r>
            <a:endParaRPr lang="ar-SA" sz="3200" dirty="0"/>
          </a:p>
        </p:txBody>
      </p:sp>
      <p:sp>
        <p:nvSpPr>
          <p:cNvPr id="3" name="Subtitle 2"/>
          <p:cNvSpPr>
            <a:spLocks noGrp="1"/>
          </p:cNvSpPr>
          <p:nvPr>
            <p:ph type="subTitle" idx="1"/>
          </p:nvPr>
        </p:nvSpPr>
        <p:spPr>
          <a:xfrm>
            <a:off x="685800" y="990600"/>
            <a:ext cx="7772400" cy="5029200"/>
          </a:xfrm>
        </p:spPr>
        <p:txBody>
          <a:bodyPr>
            <a:normAutofit/>
          </a:bodyPr>
          <a:lstStyle/>
          <a:p>
            <a:endParaRPr lang="ar-JO" dirty="0" smtClean="0"/>
          </a:p>
          <a:p>
            <a:r>
              <a:rPr lang="ar-JO" dirty="0" smtClean="0"/>
              <a:t>تعتبر الجداول وسيلة ممتازة لتنظيم المعلومات في المستندات. وفي هذا الدرس سوف نتعلم كيفية إضافة الجداول بطرق مختلفة. وسوف نتعرف أيضا على التبويبتين السياقتين اللتان تظهران عند العمل على الجدول. وأخيراً، سوف نتعلم كيفية إضافة جدول بيانات إكسل إلى المستند.</a:t>
            </a:r>
            <a:endParaRPr lang="en-US" dirty="0" smtClean="0"/>
          </a:p>
          <a:p>
            <a:endParaRPr lang="ar-SA"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533400"/>
          </a:xfrm>
        </p:spPr>
        <p:txBody>
          <a:bodyPr>
            <a:normAutofit/>
          </a:bodyPr>
          <a:lstStyle/>
          <a:p>
            <a:r>
              <a:rPr lang="ar-JO" sz="2800" b="1" dirty="0" smtClean="0"/>
              <a:t>تفاصيل تخطيط الجدول</a:t>
            </a:r>
            <a:endParaRPr lang="ar-SA" sz="2800" dirty="0"/>
          </a:p>
        </p:txBody>
      </p:sp>
      <p:sp>
        <p:nvSpPr>
          <p:cNvPr id="3" name="Subtitle 2"/>
          <p:cNvSpPr>
            <a:spLocks noGrp="1"/>
          </p:cNvSpPr>
          <p:nvPr>
            <p:ph type="subTitle" idx="1"/>
          </p:nvPr>
        </p:nvSpPr>
        <p:spPr>
          <a:xfrm>
            <a:off x="609600" y="914400"/>
            <a:ext cx="7772400" cy="1066800"/>
          </a:xfrm>
        </p:spPr>
        <p:txBody>
          <a:bodyPr/>
          <a:lstStyle/>
          <a:p>
            <a:r>
              <a:rPr lang="ar-JO" dirty="0" smtClean="0"/>
              <a:t>يوجد في الجدول صفوف (وهي أفقية) وأعمدة (وهي عمودية) وخلايا (وهي كل صندوق صغير). وفيما يلي مثال على ذلك:</a:t>
            </a:r>
            <a:endParaRPr lang="en-US" dirty="0" smtClean="0"/>
          </a:p>
          <a:p>
            <a:endParaRPr lang="ar-SA" dirty="0"/>
          </a:p>
        </p:txBody>
      </p:sp>
      <p:pic>
        <p:nvPicPr>
          <p:cNvPr id="4" name="صورة 79"/>
          <p:cNvPicPr/>
          <p:nvPr/>
        </p:nvPicPr>
        <p:blipFill>
          <a:blip r:embed="rId2" cstate="print"/>
          <a:srcRect/>
          <a:stretch>
            <a:fillRect/>
          </a:stretch>
        </p:blipFill>
        <p:spPr bwMode="auto">
          <a:xfrm>
            <a:off x="2590800" y="2362200"/>
            <a:ext cx="4086225" cy="16764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86762"/>
          </a:xfrm>
        </p:spPr>
        <p:txBody>
          <a:bodyPr>
            <a:normAutofit/>
          </a:bodyPr>
          <a:lstStyle/>
          <a:p>
            <a:r>
              <a:rPr lang="ar-JO" sz="2800" dirty="0" smtClean="0"/>
              <a:t>إزالة التنسيق</a:t>
            </a:r>
            <a:endParaRPr lang="ar-SA" sz="2800" dirty="0"/>
          </a:p>
        </p:txBody>
      </p:sp>
      <p:sp>
        <p:nvSpPr>
          <p:cNvPr id="3" name="Subtitle 2"/>
          <p:cNvSpPr>
            <a:spLocks noGrp="1"/>
          </p:cNvSpPr>
          <p:nvPr>
            <p:ph type="subTitle" idx="1"/>
          </p:nvPr>
        </p:nvSpPr>
        <p:spPr>
          <a:xfrm>
            <a:off x="685800" y="1143000"/>
            <a:ext cx="7772400" cy="4876800"/>
          </a:xfrm>
        </p:spPr>
        <p:txBody>
          <a:bodyPr/>
          <a:lstStyle/>
          <a:p>
            <a:r>
              <a:rPr lang="ar-JO" dirty="0" smtClean="0"/>
              <a:t>الطريقة هي تحديد النص ثم النقر على زر مسح التنسيق (</a:t>
            </a:r>
            <a:r>
              <a:rPr lang="en-US" dirty="0" smtClean="0"/>
              <a:t> </a:t>
            </a:r>
            <a:r>
              <a:rPr lang="ar-JO" dirty="0" smtClean="0"/>
              <a:t>) في قسم الخط في تبويبة الصفحة الرئيسية. </a:t>
            </a:r>
            <a:endParaRPr lang="ar-SA" dirty="0"/>
          </a:p>
        </p:txBody>
      </p:sp>
      <p:pic>
        <p:nvPicPr>
          <p:cNvPr id="4" name="صورة 97"/>
          <p:cNvPicPr/>
          <p:nvPr/>
        </p:nvPicPr>
        <p:blipFill>
          <a:blip r:embed="rId2" cstate="print"/>
          <a:srcRect/>
          <a:stretch>
            <a:fillRect/>
          </a:stretch>
        </p:blipFill>
        <p:spPr bwMode="auto">
          <a:xfrm>
            <a:off x="2133600" y="2286000"/>
            <a:ext cx="5015558" cy="2137273"/>
          </a:xfrm>
          <a:prstGeom prst="rect">
            <a:avLst/>
          </a:prstGeom>
          <a:noFill/>
          <a:ln w="9525">
            <a:noFill/>
            <a:miter lim="800000"/>
            <a:headEnd/>
            <a:tailEnd/>
          </a:ln>
        </p:spPr>
      </p:pic>
      <p:pic>
        <p:nvPicPr>
          <p:cNvPr id="5" name="صورة 98" descr="الوصف: الوصف: Figure 48 (Clear Cmd)"/>
          <p:cNvPicPr/>
          <p:nvPr/>
        </p:nvPicPr>
        <p:blipFill>
          <a:blip r:embed="rId3" cstate="print"/>
          <a:srcRect/>
          <a:stretch>
            <a:fillRect/>
          </a:stretch>
        </p:blipFill>
        <p:spPr bwMode="auto">
          <a:xfrm>
            <a:off x="2114550" y="1285875"/>
            <a:ext cx="171450" cy="16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533400"/>
          </a:xfrm>
        </p:spPr>
        <p:txBody>
          <a:bodyPr>
            <a:normAutofit/>
          </a:bodyPr>
          <a:lstStyle/>
          <a:p>
            <a:r>
              <a:rPr lang="ar-JO" sz="2800" b="1" dirty="0" smtClean="0"/>
              <a:t>إدراج الجدول</a:t>
            </a:r>
            <a:endParaRPr lang="ar-SA" sz="2800" dirty="0"/>
          </a:p>
        </p:txBody>
      </p:sp>
      <p:sp>
        <p:nvSpPr>
          <p:cNvPr id="3" name="Subtitle 2"/>
          <p:cNvSpPr>
            <a:spLocks noGrp="1"/>
          </p:cNvSpPr>
          <p:nvPr>
            <p:ph type="subTitle" idx="1"/>
          </p:nvPr>
        </p:nvSpPr>
        <p:spPr>
          <a:xfrm>
            <a:off x="1371600" y="1219200"/>
            <a:ext cx="7010400" cy="1752600"/>
          </a:xfrm>
        </p:spPr>
        <p:txBody>
          <a:bodyPr/>
          <a:lstStyle/>
          <a:p>
            <a:r>
              <a:rPr lang="ar-JO" dirty="0" smtClean="0"/>
              <a:t>لإضافة جدول إلى المستند، قم بالنقر على شريط إدراج ثم أُنقر خيار جدول. ثم اسحب أبعاد الجدول على الشبكة وقم بالنقر:</a:t>
            </a:r>
            <a:endParaRPr lang="en-US" dirty="0" smtClean="0"/>
          </a:p>
          <a:p>
            <a:endParaRPr lang="ar-SA" dirty="0"/>
          </a:p>
        </p:txBody>
      </p:sp>
      <p:pic>
        <p:nvPicPr>
          <p:cNvPr id="4" name="صورة 80"/>
          <p:cNvPicPr/>
          <p:nvPr/>
        </p:nvPicPr>
        <p:blipFill>
          <a:blip r:embed="rId2" cstate="print"/>
          <a:srcRect/>
          <a:stretch>
            <a:fillRect/>
          </a:stretch>
        </p:blipFill>
        <p:spPr bwMode="auto">
          <a:xfrm>
            <a:off x="3124200" y="2514600"/>
            <a:ext cx="3429230" cy="2644049"/>
          </a:xfrm>
          <a:prstGeom prst="rect">
            <a:avLst/>
          </a:prstGeom>
          <a:noFill/>
          <a:ln w="9525">
            <a:noFill/>
            <a:miter lim="800000"/>
            <a:headEnd/>
            <a:tailEnd/>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31825"/>
          </a:xfrm>
        </p:spPr>
        <p:txBody>
          <a:bodyPr>
            <a:normAutofit/>
          </a:bodyPr>
          <a:lstStyle/>
          <a:p>
            <a:r>
              <a:rPr lang="ar-JO" sz="2800" b="1" dirty="0" smtClean="0"/>
              <a:t>رسم الجدول</a:t>
            </a:r>
            <a:endParaRPr lang="ar-SA" sz="2800" dirty="0"/>
          </a:p>
        </p:txBody>
      </p:sp>
      <p:sp>
        <p:nvSpPr>
          <p:cNvPr id="3" name="Subtitle 2"/>
          <p:cNvSpPr>
            <a:spLocks noGrp="1"/>
          </p:cNvSpPr>
          <p:nvPr>
            <p:ph type="subTitle" idx="1"/>
          </p:nvPr>
        </p:nvSpPr>
        <p:spPr>
          <a:xfrm>
            <a:off x="762000" y="990600"/>
            <a:ext cx="7620000" cy="5029200"/>
          </a:xfrm>
        </p:spPr>
        <p:txBody>
          <a:bodyPr/>
          <a:lstStyle/>
          <a:p>
            <a:r>
              <a:rPr lang="ar-JO" dirty="0" smtClean="0"/>
              <a:t>هناك طريقة أخرى لإنشاء جدول هو بالنقر على أمر رسم جدول من قائمة جدول:</a:t>
            </a:r>
            <a:endParaRPr lang="en-US" dirty="0" smtClean="0"/>
          </a:p>
          <a:p>
            <a:endParaRPr lang="ar-SA" dirty="0"/>
          </a:p>
        </p:txBody>
      </p:sp>
      <p:pic>
        <p:nvPicPr>
          <p:cNvPr id="4" name="صورة 84"/>
          <p:cNvPicPr/>
          <p:nvPr/>
        </p:nvPicPr>
        <p:blipFill>
          <a:blip r:embed="rId2" cstate="print"/>
          <a:srcRect/>
          <a:stretch>
            <a:fillRect/>
          </a:stretch>
        </p:blipFill>
        <p:spPr bwMode="auto">
          <a:xfrm>
            <a:off x="3124200" y="1524000"/>
            <a:ext cx="2009775" cy="3543300"/>
          </a:xfrm>
          <a:prstGeom prst="rect">
            <a:avLst/>
          </a:prstGeom>
          <a:noFill/>
          <a:ln w="9525">
            <a:noFill/>
            <a:miter lim="800000"/>
            <a:headEnd/>
            <a:tailEnd/>
          </a:ln>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533400"/>
          </a:xfrm>
        </p:spPr>
        <p:txBody>
          <a:bodyPr>
            <a:normAutofit/>
          </a:bodyPr>
          <a:lstStyle/>
          <a:p>
            <a:r>
              <a:rPr lang="ar-JO" sz="2800" b="1" dirty="0" smtClean="0"/>
              <a:t>نظرة عامة على تبويبة أدوات الجداول  </a:t>
            </a:r>
            <a:endParaRPr lang="ar-SA" sz="2800" dirty="0"/>
          </a:p>
        </p:txBody>
      </p:sp>
      <p:sp>
        <p:nvSpPr>
          <p:cNvPr id="3" name="Subtitle 2"/>
          <p:cNvSpPr>
            <a:spLocks noGrp="1"/>
          </p:cNvSpPr>
          <p:nvPr>
            <p:ph type="subTitle" idx="1"/>
          </p:nvPr>
        </p:nvSpPr>
        <p:spPr>
          <a:xfrm>
            <a:off x="1371600" y="609600"/>
            <a:ext cx="7010400" cy="609600"/>
          </a:xfrm>
        </p:spPr>
        <p:txBody>
          <a:bodyPr/>
          <a:lstStyle/>
          <a:p>
            <a:r>
              <a:rPr lang="ar-JO" dirty="0" smtClean="0"/>
              <a:t>قد تلاحظ ظهور علامتي تبويب جديدة عندما قمنا بإدراج جدول:</a:t>
            </a:r>
          </a:p>
          <a:p>
            <a:endParaRPr lang="ar-SA" dirty="0"/>
          </a:p>
        </p:txBody>
      </p:sp>
      <p:pic>
        <p:nvPicPr>
          <p:cNvPr id="4" name="صورة 86"/>
          <p:cNvPicPr/>
          <p:nvPr/>
        </p:nvPicPr>
        <p:blipFill>
          <a:blip r:embed="rId2" cstate="print"/>
          <a:srcRect/>
          <a:stretch>
            <a:fillRect/>
          </a:stretch>
        </p:blipFill>
        <p:spPr bwMode="auto">
          <a:xfrm>
            <a:off x="2667000" y="1066800"/>
            <a:ext cx="4514850" cy="1209675"/>
          </a:xfrm>
          <a:prstGeom prst="rect">
            <a:avLst/>
          </a:prstGeom>
          <a:noFill/>
          <a:ln w="9525">
            <a:noFill/>
            <a:miter lim="800000"/>
            <a:headEnd/>
            <a:tailEnd/>
          </a:ln>
        </p:spPr>
      </p:pic>
      <p:sp>
        <p:nvSpPr>
          <p:cNvPr id="5" name="Title 1"/>
          <p:cNvSpPr txBox="1">
            <a:spLocks/>
          </p:cNvSpPr>
          <p:nvPr/>
        </p:nvSpPr>
        <p:spPr>
          <a:xfrm>
            <a:off x="685800" y="2819400"/>
            <a:ext cx="7772400" cy="915362"/>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700"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التبويبة الأولى : تصميم </a:t>
            </a:r>
          </a:p>
          <a:p>
            <a:pPr marL="0" marR="0" lvl="0" indent="0" algn="r" defTabSz="914400" rtl="1" eaLnBrk="1" fontAlgn="auto" latinLnBrk="0" hangingPunct="1">
              <a:lnSpc>
                <a:spcPct val="100000"/>
              </a:lnSpc>
              <a:spcBef>
                <a:spcPct val="0"/>
              </a:spcBef>
              <a:spcAft>
                <a:spcPts val="0"/>
              </a:spcAft>
              <a:buClrTx/>
              <a:buSzTx/>
              <a:buFont typeface="Wingdings" pitchFamily="2" charset="2"/>
              <a:buChar char="Ø"/>
              <a:tabLst/>
              <a:defRPr/>
            </a:pPr>
            <a:r>
              <a:rPr kumimoji="0" lang="ar-JO" sz="2700"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خيارات أنماط الجدول</a:t>
            </a:r>
            <a:endParaRPr kumimoji="0" lang="ar-SA" sz="2700"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685800" y="3733800"/>
            <a:ext cx="7315200" cy="1199704"/>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توفر هذه المجموعة مربعات اختيار للتبديل بين </a:t>
            </a:r>
            <a:r>
              <a:rPr kumimoji="0" lang="ar-JO" sz="2700" b="0" i="0" u="none" strike="noStrike" kern="1200" cap="none" spc="0" normalizeH="0" baseline="0" noProof="0" dirty="0" err="1" smtClean="0">
                <a:ln>
                  <a:noFill/>
                </a:ln>
                <a:solidFill>
                  <a:schemeClr val="tx2"/>
                </a:solidFill>
                <a:effectLst/>
                <a:uLnTx/>
                <a:uFillTx/>
                <a:latin typeface="+mn-lt"/>
                <a:ea typeface="+mn-ea"/>
                <a:cs typeface="+mn-cs"/>
              </a:rPr>
              <a:t>تفعيل</a:t>
            </a:r>
            <a:r>
              <a:rPr kumimoji="0" lang="ar-JO" sz="2700" b="0" i="0" u="none" strike="noStrike" kern="1200" cap="none" spc="0" normalizeH="0" baseline="0" noProof="0" dirty="0" smtClean="0">
                <a:ln>
                  <a:noFill/>
                </a:ln>
                <a:solidFill>
                  <a:schemeClr val="tx2"/>
                </a:solidFill>
                <a:effectLst/>
                <a:uLnTx/>
                <a:uFillTx/>
                <a:latin typeface="+mn-lt"/>
                <a:ea typeface="+mn-ea"/>
                <a:cs typeface="+mn-cs"/>
              </a:rPr>
              <a:t> وإلغاء </a:t>
            </a:r>
            <a:r>
              <a:rPr kumimoji="0" lang="ar-JO" sz="2700" b="0" i="0" u="none" strike="noStrike" kern="1200" cap="none" spc="0" normalizeH="0" baseline="0" noProof="0" dirty="0" err="1" smtClean="0">
                <a:ln>
                  <a:noFill/>
                </a:ln>
                <a:solidFill>
                  <a:schemeClr val="tx2"/>
                </a:solidFill>
                <a:effectLst/>
                <a:uLnTx/>
                <a:uFillTx/>
                <a:latin typeface="+mn-lt"/>
                <a:ea typeface="+mn-ea"/>
                <a:cs typeface="+mn-cs"/>
              </a:rPr>
              <a:t>تفعيل</a:t>
            </a:r>
            <a:r>
              <a:rPr kumimoji="0" lang="ar-JO" sz="2700" b="0" i="0" u="none" strike="noStrike" kern="1200" cap="none" spc="0" normalizeH="0" baseline="0" noProof="0" dirty="0" smtClean="0">
                <a:ln>
                  <a:noFill/>
                </a:ln>
                <a:solidFill>
                  <a:schemeClr val="tx2"/>
                </a:solidFill>
                <a:effectLst/>
                <a:uLnTx/>
                <a:uFillTx/>
                <a:latin typeface="+mn-lt"/>
                <a:ea typeface="+mn-ea"/>
                <a:cs typeface="+mn-cs"/>
              </a:rPr>
              <a:t> أنواع تنسيق الجدول المختلفة.</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صورة 87"/>
          <p:cNvPicPr/>
          <p:nvPr/>
        </p:nvPicPr>
        <p:blipFill>
          <a:blip r:embed="rId3" cstate="print"/>
          <a:srcRect/>
          <a:stretch>
            <a:fillRect/>
          </a:stretch>
        </p:blipFill>
        <p:spPr bwMode="auto">
          <a:xfrm>
            <a:off x="3276600" y="5029200"/>
            <a:ext cx="2219325" cy="923925"/>
          </a:xfrm>
          <a:prstGeom prst="rect">
            <a:avLst/>
          </a:prstGeom>
          <a:noFill/>
          <a:ln w="9525">
            <a:noFill/>
            <a:miter lim="800000"/>
            <a:headEnd/>
            <a:tailEnd/>
          </a:ln>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4362"/>
          </a:xfrm>
        </p:spPr>
        <p:txBody>
          <a:bodyPr>
            <a:normAutofit/>
          </a:bodyPr>
          <a:lstStyle/>
          <a:p>
            <a:pPr>
              <a:buFont typeface="Wingdings" pitchFamily="2" charset="2"/>
              <a:buChar char="Ø"/>
            </a:pPr>
            <a:r>
              <a:rPr lang="ar-JO" sz="2700" b="0" dirty="0" smtClean="0"/>
              <a:t>مجموعة أنماط الجدول</a:t>
            </a:r>
            <a:endParaRPr lang="ar-SA" sz="2700" b="0" dirty="0"/>
          </a:p>
        </p:txBody>
      </p:sp>
      <p:sp>
        <p:nvSpPr>
          <p:cNvPr id="3" name="Subtitle 2"/>
          <p:cNvSpPr>
            <a:spLocks noGrp="1"/>
          </p:cNvSpPr>
          <p:nvPr>
            <p:ph type="subTitle" idx="1"/>
          </p:nvPr>
        </p:nvSpPr>
        <p:spPr>
          <a:xfrm>
            <a:off x="609600" y="685800"/>
            <a:ext cx="7772400" cy="1905000"/>
          </a:xfrm>
        </p:spPr>
        <p:txBody>
          <a:bodyPr>
            <a:normAutofit/>
          </a:bodyPr>
          <a:lstStyle/>
          <a:p>
            <a:r>
              <a:rPr lang="ar-JO" dirty="0" smtClean="0"/>
              <a:t>تسمح مجموعتنا المقبلة بالتحكم في مظهر الجدول.</a:t>
            </a:r>
            <a:endParaRPr lang="en-US" dirty="0" smtClean="0"/>
          </a:p>
          <a:p>
            <a:pPr>
              <a:buFont typeface="Wingdings" pitchFamily="2" charset="2"/>
              <a:buChar char="ü"/>
            </a:pPr>
            <a:r>
              <a:rPr lang="ar-JO" dirty="0" smtClean="0"/>
              <a:t>معرض أنماط الجدول </a:t>
            </a:r>
            <a:endParaRPr lang="en-US" dirty="0" smtClean="0"/>
          </a:p>
          <a:p>
            <a:pPr>
              <a:buFont typeface="Wingdings" pitchFamily="2" charset="2"/>
              <a:buChar char="ü"/>
            </a:pPr>
            <a:r>
              <a:rPr lang="ar-JO" dirty="0" smtClean="0"/>
              <a:t>التظليل</a:t>
            </a:r>
          </a:p>
          <a:p>
            <a:pPr>
              <a:buFont typeface="Wingdings" pitchFamily="2" charset="2"/>
              <a:buChar char="ü"/>
            </a:pPr>
            <a:r>
              <a:rPr lang="ar-JO" dirty="0" smtClean="0"/>
              <a:t>حدود</a:t>
            </a:r>
            <a:endParaRPr lang="ar-SA" dirty="0"/>
          </a:p>
        </p:txBody>
      </p:sp>
      <p:sp>
        <p:nvSpPr>
          <p:cNvPr id="4" name="Title 1"/>
          <p:cNvSpPr txBox="1">
            <a:spLocks/>
          </p:cNvSpPr>
          <p:nvPr/>
        </p:nvSpPr>
        <p:spPr>
          <a:xfrm>
            <a:off x="762000" y="2667000"/>
            <a:ext cx="7772400" cy="761999"/>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 typeface="Wingdings" pitchFamily="2" charset="2"/>
              <a:buChar char="Ø"/>
              <a:tabLst/>
              <a:defRPr/>
            </a:pPr>
            <a:r>
              <a:rPr kumimoji="0" lang="ar-JO" sz="2700"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مجموعة رسم الحدود</a:t>
            </a:r>
            <a:endParaRPr kumimoji="0" lang="ar-SA" sz="2700"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5" name="Subtitle 2"/>
          <p:cNvSpPr txBox="1">
            <a:spLocks/>
          </p:cNvSpPr>
          <p:nvPr/>
        </p:nvSpPr>
        <p:spPr>
          <a:xfrm>
            <a:off x="685800" y="3611606"/>
            <a:ext cx="7772400" cy="2408193"/>
          </a:xfrm>
          <a:prstGeom prst="rect">
            <a:avLst/>
          </a:prstGeom>
        </p:spPr>
        <p:txBody>
          <a:bodyPr vert="horz" lIns="45720" rIns="45720">
            <a:normAutofit fontScale="85000" lnSpcReduction="20000"/>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تتيح هذه المجموعة تخصيص الحدود في الجدول.</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ü"/>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نمط القلم</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ü"/>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وزن القلم</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ü"/>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لون القلم</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ü"/>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رسم جدول</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ü"/>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ممحاة</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ü"/>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زر الخيار</a:t>
            </a: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914399"/>
          </a:xfrm>
        </p:spPr>
        <p:txBody>
          <a:bodyPr>
            <a:noAutofit/>
          </a:bodyPr>
          <a:lstStyle/>
          <a:p>
            <a:r>
              <a:rPr lang="ar-JO" sz="2700" b="0" dirty="0" smtClean="0"/>
              <a:t>التبويبة الثانية:التخطيط </a:t>
            </a:r>
            <a:br>
              <a:rPr lang="ar-JO" sz="2700" b="0" dirty="0" smtClean="0"/>
            </a:br>
            <a:r>
              <a:rPr lang="ar-JO" sz="2700" b="0" dirty="0" smtClean="0"/>
              <a:t>مجموعة الجدول</a:t>
            </a:r>
            <a:endParaRPr lang="ar-SA" sz="2700" b="0" dirty="0"/>
          </a:p>
        </p:txBody>
      </p:sp>
      <p:sp>
        <p:nvSpPr>
          <p:cNvPr id="3" name="Subtitle 2"/>
          <p:cNvSpPr>
            <a:spLocks noGrp="1"/>
          </p:cNvSpPr>
          <p:nvPr>
            <p:ph type="subTitle" idx="1"/>
          </p:nvPr>
        </p:nvSpPr>
        <p:spPr>
          <a:xfrm>
            <a:off x="685800" y="1066801"/>
            <a:ext cx="7772400" cy="1905000"/>
          </a:xfrm>
        </p:spPr>
        <p:txBody>
          <a:bodyPr>
            <a:normAutofit/>
          </a:bodyPr>
          <a:lstStyle/>
          <a:p>
            <a:r>
              <a:rPr lang="ar-JO" dirty="0" smtClean="0"/>
              <a:t>تحتوي هذه المجموعة على أوامر للعمل مع الجدول بأكمله.</a:t>
            </a:r>
            <a:endParaRPr lang="en-US" dirty="0" smtClean="0"/>
          </a:p>
          <a:p>
            <a:pPr>
              <a:buFont typeface="Wingdings" pitchFamily="2" charset="2"/>
              <a:buChar char="ü"/>
            </a:pPr>
            <a:r>
              <a:rPr lang="ar-JO" dirty="0" smtClean="0"/>
              <a:t>تحديد</a:t>
            </a:r>
          </a:p>
          <a:p>
            <a:pPr>
              <a:buFont typeface="Wingdings" pitchFamily="2" charset="2"/>
              <a:buChar char="ü"/>
            </a:pPr>
            <a:r>
              <a:rPr lang="ar-JO" dirty="0" smtClean="0"/>
              <a:t>عرض خطوط الشبكة</a:t>
            </a:r>
          </a:p>
          <a:p>
            <a:pPr>
              <a:buFont typeface="Wingdings" pitchFamily="2" charset="2"/>
              <a:buChar char="ü"/>
            </a:pPr>
            <a:r>
              <a:rPr lang="ar-JO" dirty="0" smtClean="0"/>
              <a:t>خصائص</a:t>
            </a:r>
            <a:endParaRPr lang="ar-SA" dirty="0"/>
          </a:p>
        </p:txBody>
      </p:sp>
      <p:sp>
        <p:nvSpPr>
          <p:cNvPr id="4" name="Title 1"/>
          <p:cNvSpPr txBox="1">
            <a:spLocks/>
          </p:cNvSpPr>
          <p:nvPr/>
        </p:nvSpPr>
        <p:spPr>
          <a:xfrm>
            <a:off x="685800" y="3200400"/>
            <a:ext cx="7772400" cy="609600"/>
          </a:xfrm>
          <a:prstGeom prst="rect">
            <a:avLst/>
          </a:prstGeom>
        </p:spPr>
        <p:txBody>
          <a:bodyPr vert="horz" anchor="b">
            <a:normAutofit fontScale="97500"/>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 typeface="Wingdings" pitchFamily="2" charset="2"/>
              <a:buChar char="Ø"/>
              <a:tabLst/>
              <a:defRPr/>
            </a:pPr>
            <a:r>
              <a:rPr kumimoji="0" lang="ar-JO" sz="2700"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مجموعة الصفوف والأعمدة</a:t>
            </a:r>
            <a:endParaRPr kumimoji="0" lang="ar-SA" sz="2700"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5" name="Subtitle 2"/>
          <p:cNvSpPr txBox="1">
            <a:spLocks/>
          </p:cNvSpPr>
          <p:nvPr/>
        </p:nvSpPr>
        <p:spPr>
          <a:xfrm>
            <a:off x="685800" y="3810000"/>
            <a:ext cx="7772400" cy="2209800"/>
          </a:xfrm>
          <a:prstGeom prst="rect">
            <a:avLst/>
          </a:prstGeom>
        </p:spPr>
        <p:txBody>
          <a:bodyPr vert="horz" lIns="45720" rIns="45720">
            <a:normAutofit lnSpcReduction="10000"/>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استخدم هذه المجموعة لتعديل الصفوف والأعمدة في الجدول.</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ü"/>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حذف</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ü"/>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إدراج لأعلى وإدراج لأسفل</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ü"/>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إدراج لليسار وإدراج لليمين</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pitchFamily="2" charset="2"/>
              <a:buChar char="ü"/>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زر الخيار</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457199"/>
          </a:xfrm>
        </p:spPr>
        <p:txBody>
          <a:bodyPr>
            <a:noAutofit/>
          </a:bodyPr>
          <a:lstStyle/>
          <a:p>
            <a:pPr>
              <a:buFont typeface="Wingdings" pitchFamily="2" charset="2"/>
              <a:buChar char="Ø"/>
            </a:pPr>
            <a:r>
              <a:rPr lang="ar-JO" sz="2700" b="0" dirty="0" smtClean="0"/>
              <a:t>مجموعة الدمج</a:t>
            </a:r>
            <a:endParaRPr lang="ar-SA" sz="2700" b="0" dirty="0"/>
          </a:p>
        </p:txBody>
      </p:sp>
      <p:sp>
        <p:nvSpPr>
          <p:cNvPr id="3" name="Subtitle 2"/>
          <p:cNvSpPr>
            <a:spLocks noGrp="1"/>
          </p:cNvSpPr>
          <p:nvPr>
            <p:ph type="subTitle" idx="1"/>
          </p:nvPr>
        </p:nvSpPr>
        <p:spPr>
          <a:xfrm>
            <a:off x="685800" y="838201"/>
            <a:ext cx="7772400" cy="1904999"/>
          </a:xfrm>
        </p:spPr>
        <p:txBody>
          <a:bodyPr>
            <a:normAutofit/>
          </a:bodyPr>
          <a:lstStyle/>
          <a:p>
            <a:r>
              <a:rPr lang="ar-JO" dirty="0" smtClean="0"/>
              <a:t>استخدم هذه المجموعة لتعديل الخلايا في الجدول.</a:t>
            </a:r>
            <a:endParaRPr lang="en-US" dirty="0" smtClean="0"/>
          </a:p>
          <a:p>
            <a:pPr>
              <a:buFont typeface="Wingdings" pitchFamily="2" charset="2"/>
              <a:buChar char="ü"/>
            </a:pPr>
            <a:r>
              <a:rPr lang="ar-JO" dirty="0" smtClean="0"/>
              <a:t>دمج الخلايا</a:t>
            </a:r>
          </a:p>
          <a:p>
            <a:pPr>
              <a:buFont typeface="Wingdings" pitchFamily="2" charset="2"/>
              <a:buChar char="ü"/>
            </a:pPr>
            <a:r>
              <a:rPr lang="ar-JO" dirty="0" smtClean="0"/>
              <a:t>تقسيم الخلايا</a:t>
            </a:r>
          </a:p>
          <a:p>
            <a:pPr>
              <a:buFont typeface="Wingdings" pitchFamily="2" charset="2"/>
              <a:buChar char="ü"/>
            </a:pPr>
            <a:r>
              <a:rPr lang="ar-JO" dirty="0" smtClean="0"/>
              <a:t>تقسيم جدول</a:t>
            </a:r>
            <a:endParaRPr lang="ar-SA" dirty="0"/>
          </a:p>
        </p:txBody>
      </p:sp>
      <p:sp>
        <p:nvSpPr>
          <p:cNvPr id="4" name="Title 1"/>
          <p:cNvSpPr txBox="1">
            <a:spLocks/>
          </p:cNvSpPr>
          <p:nvPr/>
        </p:nvSpPr>
        <p:spPr>
          <a:xfrm>
            <a:off x="685800" y="2819400"/>
            <a:ext cx="7772400" cy="610561"/>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 typeface="Wingdings" pitchFamily="2" charset="2"/>
              <a:buChar char="Ø"/>
              <a:tabLst/>
              <a:defRPr/>
            </a:pPr>
            <a:r>
              <a:rPr kumimoji="0" lang="ar-JO" sz="2700"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مجموعة حجم الخلية</a:t>
            </a:r>
            <a:endParaRPr kumimoji="0" lang="ar-SA" sz="2700"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5" name="Subtitle 2"/>
          <p:cNvSpPr txBox="1">
            <a:spLocks/>
          </p:cNvSpPr>
          <p:nvPr/>
        </p:nvSpPr>
        <p:spPr>
          <a:xfrm>
            <a:off x="1371600" y="3505200"/>
            <a:ext cx="6934200" cy="17526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تسمح هذه المجموعة بتعديل حجم الصفوف والأعمدة.</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graphicFrame>
        <p:nvGraphicFramePr>
          <p:cNvPr id="531457" name="Object 1"/>
          <p:cNvGraphicFramePr>
            <a:graphicFrameLocks noChangeAspect="1"/>
          </p:cNvGraphicFramePr>
          <p:nvPr/>
        </p:nvGraphicFramePr>
        <p:xfrm>
          <a:off x="1600200" y="3962401"/>
          <a:ext cx="6324600" cy="1981200"/>
        </p:xfrm>
        <a:graphic>
          <a:graphicData uri="http://schemas.openxmlformats.org/presentationml/2006/ole">
            <p:oleObj spid="_x0000_s531457" name="Document" r:id="rId3" imgW="5423848" imgH="2359237" progId="Word.Document.12">
              <p:embed/>
            </p:oleObj>
          </a:graphicData>
        </a:graphic>
      </p:graphicFrame>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09601"/>
          </a:xfrm>
        </p:spPr>
        <p:txBody>
          <a:bodyPr>
            <a:normAutofit/>
          </a:bodyPr>
          <a:lstStyle/>
          <a:p>
            <a:pPr>
              <a:buFont typeface="Wingdings" pitchFamily="2" charset="2"/>
              <a:buChar char="Ø"/>
            </a:pPr>
            <a:r>
              <a:rPr lang="ar-JO" sz="2700" b="0" dirty="0" smtClean="0"/>
              <a:t>مجموعة المحاذاة</a:t>
            </a:r>
            <a:endParaRPr lang="ar-SA" sz="2700" b="0" dirty="0"/>
          </a:p>
        </p:txBody>
      </p:sp>
      <p:sp>
        <p:nvSpPr>
          <p:cNvPr id="3" name="Subtitle 2"/>
          <p:cNvSpPr>
            <a:spLocks noGrp="1"/>
          </p:cNvSpPr>
          <p:nvPr>
            <p:ph type="subTitle" idx="1"/>
          </p:nvPr>
        </p:nvSpPr>
        <p:spPr>
          <a:xfrm>
            <a:off x="838200" y="685800"/>
            <a:ext cx="7543800" cy="609600"/>
          </a:xfrm>
        </p:spPr>
        <p:txBody>
          <a:bodyPr/>
          <a:lstStyle/>
          <a:p>
            <a:r>
              <a:rPr lang="ar-JO" dirty="0" smtClean="0"/>
              <a:t>تغير الأوامر في هذه المجموعة كيفية عرض النص في الخلايا.</a:t>
            </a:r>
            <a:endParaRPr lang="en-US" dirty="0" smtClean="0"/>
          </a:p>
          <a:p>
            <a:endParaRPr lang="ar-SA" dirty="0"/>
          </a:p>
        </p:txBody>
      </p:sp>
      <p:graphicFrame>
        <p:nvGraphicFramePr>
          <p:cNvPr id="5122" name="Object 2"/>
          <p:cNvGraphicFramePr>
            <a:graphicFrameLocks noChangeAspect="1"/>
          </p:cNvGraphicFramePr>
          <p:nvPr/>
        </p:nvGraphicFramePr>
        <p:xfrm>
          <a:off x="152400" y="1143000"/>
          <a:ext cx="5424487" cy="1905000"/>
        </p:xfrm>
        <a:graphic>
          <a:graphicData uri="http://schemas.openxmlformats.org/presentationml/2006/ole">
            <p:oleObj spid="_x0000_s5122" name="Document" r:id="rId3" imgW="5423848" imgH="2165608" progId="Word.Document.12">
              <p:embed/>
            </p:oleObj>
          </a:graphicData>
        </a:graphic>
      </p:graphicFrame>
      <p:sp>
        <p:nvSpPr>
          <p:cNvPr id="5" name="Title 1"/>
          <p:cNvSpPr txBox="1">
            <a:spLocks/>
          </p:cNvSpPr>
          <p:nvPr/>
        </p:nvSpPr>
        <p:spPr>
          <a:xfrm>
            <a:off x="609600" y="2895600"/>
            <a:ext cx="7772400" cy="533401"/>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 typeface="Wingdings" pitchFamily="2" charset="2"/>
              <a:buChar char="Ø"/>
              <a:tabLst/>
              <a:defRPr/>
            </a:pPr>
            <a:r>
              <a:rPr kumimoji="0" lang="ar-JO" sz="2700"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مجموعة البيانات</a:t>
            </a:r>
            <a:endParaRPr kumimoji="0" lang="ar-SA" sz="2700"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1600200" y="3505200"/>
            <a:ext cx="6781800" cy="6096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تتيح المجموعة النهائية في التبويبة هذه بتعديل بيانات الجدول.</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graphicFrame>
        <p:nvGraphicFramePr>
          <p:cNvPr id="5123" name="Object 3"/>
          <p:cNvGraphicFramePr>
            <a:graphicFrameLocks noChangeAspect="1"/>
          </p:cNvGraphicFramePr>
          <p:nvPr/>
        </p:nvGraphicFramePr>
        <p:xfrm>
          <a:off x="0" y="3962400"/>
          <a:ext cx="5562600" cy="2057400"/>
        </p:xfrm>
        <a:graphic>
          <a:graphicData uri="http://schemas.openxmlformats.org/presentationml/2006/ole">
            <p:oleObj spid="_x0000_s5123" name="Document" r:id="rId4" imgW="5423848" imgH="2651662" progId="Word.Document.12">
              <p:embed/>
            </p:oleObj>
          </a:graphicData>
        </a:graphic>
      </p:graphicFrame>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0"/>
          </a:xfrm>
        </p:spPr>
        <p:txBody>
          <a:bodyPr>
            <a:normAutofit/>
          </a:bodyPr>
          <a:lstStyle/>
          <a:p>
            <a:r>
              <a:rPr lang="ar-JO" sz="2800" b="1" dirty="0" smtClean="0"/>
              <a:t>إدراج جدول سريع</a:t>
            </a:r>
            <a:endParaRPr lang="ar-SA" sz="2800" dirty="0"/>
          </a:p>
        </p:txBody>
      </p:sp>
      <p:sp>
        <p:nvSpPr>
          <p:cNvPr id="3" name="Subtitle 2"/>
          <p:cNvSpPr>
            <a:spLocks noGrp="1"/>
          </p:cNvSpPr>
          <p:nvPr>
            <p:ph type="subTitle" idx="1"/>
          </p:nvPr>
        </p:nvSpPr>
        <p:spPr>
          <a:xfrm>
            <a:off x="685800" y="838200"/>
            <a:ext cx="7772400" cy="1295400"/>
          </a:xfrm>
        </p:spPr>
        <p:txBody>
          <a:bodyPr>
            <a:normAutofit lnSpcReduction="10000"/>
          </a:bodyPr>
          <a:lstStyle/>
          <a:p>
            <a:r>
              <a:rPr lang="ar-JO" dirty="0" smtClean="0"/>
              <a:t>يوفر برنامج معالج النصوص "وورد" بعض نماذج الجداول للمهام الشائعة ويسميها الجداول السريعة. ولإضافة أحد هذه الجداول، أُنقر إدراج ثم جدول ثم الجداول السريعة وثم أُنقر الصورة المصغرة:</a:t>
            </a:r>
            <a:endParaRPr lang="en-US" dirty="0" smtClean="0"/>
          </a:p>
          <a:p>
            <a:endParaRPr lang="ar-SA" dirty="0"/>
          </a:p>
        </p:txBody>
      </p:sp>
      <p:sp>
        <p:nvSpPr>
          <p:cNvPr id="4" name="Title 1"/>
          <p:cNvSpPr txBox="1">
            <a:spLocks/>
          </p:cNvSpPr>
          <p:nvPr/>
        </p:nvSpPr>
        <p:spPr>
          <a:xfrm>
            <a:off x="685800" y="2286000"/>
            <a:ext cx="7772400" cy="686762"/>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إضافة جدول بيانات إكسل</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5" name="Subtitle 2"/>
          <p:cNvSpPr txBox="1">
            <a:spLocks/>
          </p:cNvSpPr>
          <p:nvPr/>
        </p:nvSpPr>
        <p:spPr>
          <a:xfrm>
            <a:off x="685800" y="3048000"/>
            <a:ext cx="7772400" cy="1199704"/>
          </a:xfrm>
          <a:prstGeom prst="rect">
            <a:avLst/>
          </a:prstGeom>
        </p:spPr>
        <p:txBody>
          <a:bodyPr vert="horz" lIns="45720" rIns="45720">
            <a:normAutofit fontScale="92500" lnSpcReduction="10000"/>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إذا كان لديك بالفعل بيانات معدة في جدول بيانات إكسل (برنامج جدول البيانات في مايكروسوفت أوفيس)، فيمكنك إضافته بسهولة إلى المستند بالنقر على إدراج – جدول – جدول بيانات</a:t>
            </a:r>
            <a:r>
              <a:rPr kumimoji="0" lang="en-US" sz="2700" b="0" i="0" u="none" strike="noStrike" kern="1200" cap="none" spc="0" normalizeH="0" baseline="0" noProof="0" dirty="0" smtClean="0">
                <a:ln>
                  <a:noFill/>
                </a:ln>
                <a:solidFill>
                  <a:schemeClr val="tx2"/>
                </a:solidFill>
                <a:effectLst/>
                <a:uLnTx/>
                <a:uFillTx/>
                <a:latin typeface="+mn-lt"/>
                <a:ea typeface="+mn-ea"/>
                <a:cs typeface="+mn-cs"/>
              </a:rPr>
              <a:t>Excel </a:t>
            </a:r>
            <a:r>
              <a:rPr kumimoji="0" lang="ar-JO" sz="2700" b="0" i="0" u="none" strike="noStrike" kern="1200" cap="none" spc="0" normalizeH="0" baseline="0" noProof="0" dirty="0" smtClean="0">
                <a:ln>
                  <a:noFill/>
                </a:ln>
                <a:solidFill>
                  <a:schemeClr val="tx2"/>
                </a:solidFill>
                <a:effectLst/>
                <a:uLnTx/>
                <a:uFillTx/>
                <a:latin typeface="+mn-lt"/>
                <a:ea typeface="+mn-ea"/>
                <a:cs typeface="+mn-cs"/>
              </a:rPr>
              <a:t>:</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6" name="صورة 90"/>
          <p:cNvPicPr/>
          <p:nvPr/>
        </p:nvPicPr>
        <p:blipFill>
          <a:blip r:embed="rId2" cstate="print"/>
          <a:srcRect/>
          <a:stretch>
            <a:fillRect/>
          </a:stretch>
        </p:blipFill>
        <p:spPr bwMode="auto">
          <a:xfrm>
            <a:off x="1295400" y="3810000"/>
            <a:ext cx="2238375" cy="2209800"/>
          </a:xfrm>
          <a:prstGeom prst="rect">
            <a:avLst/>
          </a:prstGeom>
          <a:noFill/>
          <a:ln w="9525">
            <a:noFill/>
            <a:miter lim="800000"/>
            <a:headEnd/>
            <a:tailEnd/>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000"/>
          </a:xfrm>
        </p:spPr>
        <p:txBody>
          <a:bodyPr>
            <a:normAutofit/>
          </a:bodyPr>
          <a:lstStyle/>
          <a:p>
            <a:pPr algn="ctr"/>
            <a:r>
              <a:rPr lang="en-US" sz="3200" b="1" dirty="0" smtClean="0"/>
              <a:t> </a:t>
            </a:r>
            <a:r>
              <a:rPr lang="ar-JO" sz="3200" b="1" dirty="0" smtClean="0"/>
              <a:t>الدرس 10-4: تحرير الجداول</a:t>
            </a:r>
            <a:endParaRPr lang="ar-SA" sz="3200" dirty="0"/>
          </a:p>
        </p:txBody>
      </p:sp>
      <p:sp>
        <p:nvSpPr>
          <p:cNvPr id="3" name="Subtitle 2"/>
          <p:cNvSpPr>
            <a:spLocks noGrp="1"/>
          </p:cNvSpPr>
          <p:nvPr>
            <p:ph type="subTitle" idx="1"/>
          </p:nvPr>
        </p:nvSpPr>
        <p:spPr>
          <a:xfrm>
            <a:off x="685800" y="990600"/>
            <a:ext cx="7772400" cy="5029199"/>
          </a:xfrm>
        </p:spPr>
        <p:txBody>
          <a:bodyPr>
            <a:normAutofit/>
          </a:bodyPr>
          <a:lstStyle/>
          <a:p>
            <a:endParaRPr lang="ar-JO" dirty="0" smtClean="0"/>
          </a:p>
          <a:p>
            <a:r>
              <a:rPr lang="ar-JO" dirty="0" smtClean="0"/>
              <a:t>في درسنا السابق تعلمنا كيفية إضافة الجداول إلى المستند. وفي هذا الدرس سوف نواصل سعينا لتعلم كيفية تنفيذ مهام التحرير الأساسية وهي تحديد وحذف والتحكم بالحجم وتقسيم ونقل الجداول؛ وإضافة وحذف والتحكم بحجم الصفوف والأعمدة؛ ودمج وتقسيم الخلايا.</a:t>
            </a:r>
            <a:endParaRPr lang="en-US" dirty="0" smtClean="0"/>
          </a:p>
          <a:p>
            <a:endParaRPr lang="ar-SA" dirty="0"/>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0"/>
          </a:xfrm>
        </p:spPr>
        <p:txBody>
          <a:bodyPr>
            <a:normAutofit/>
          </a:bodyPr>
          <a:lstStyle/>
          <a:p>
            <a:r>
              <a:rPr lang="ar-JO" sz="2800" b="1" dirty="0" smtClean="0"/>
              <a:t>تحديد بيانات الجدول</a:t>
            </a:r>
            <a:endParaRPr lang="ar-SA" sz="2800" dirty="0"/>
          </a:p>
        </p:txBody>
      </p:sp>
      <p:sp>
        <p:nvSpPr>
          <p:cNvPr id="3" name="Subtitle 2"/>
          <p:cNvSpPr>
            <a:spLocks noGrp="1"/>
          </p:cNvSpPr>
          <p:nvPr>
            <p:ph type="subTitle" idx="1"/>
          </p:nvPr>
        </p:nvSpPr>
        <p:spPr>
          <a:xfrm>
            <a:off x="609600" y="838200"/>
            <a:ext cx="7772400" cy="990600"/>
          </a:xfrm>
        </p:spPr>
        <p:txBody>
          <a:bodyPr/>
          <a:lstStyle/>
          <a:p>
            <a:r>
              <a:rPr lang="ar-JO" dirty="0" smtClean="0"/>
              <a:t>لتحديد جدول، ضع مؤشر الماوس فوق أي جزء من الجدول. ثم أُنقر رمز السهم رباعي الرؤوس فوق الزاوية اليمنى العليا من الجدول:</a:t>
            </a:r>
            <a:endParaRPr lang="en-US" dirty="0" smtClean="0"/>
          </a:p>
          <a:p>
            <a:endParaRPr lang="ar-SA" dirty="0"/>
          </a:p>
        </p:txBody>
      </p:sp>
      <p:pic>
        <p:nvPicPr>
          <p:cNvPr id="4" name="صورة 53"/>
          <p:cNvPicPr/>
          <p:nvPr/>
        </p:nvPicPr>
        <p:blipFill>
          <a:blip r:embed="rId2" cstate="print"/>
          <a:srcRect/>
          <a:stretch>
            <a:fillRect/>
          </a:stretch>
        </p:blipFill>
        <p:spPr bwMode="auto">
          <a:xfrm>
            <a:off x="0" y="1676400"/>
            <a:ext cx="5124450" cy="1495425"/>
          </a:xfrm>
          <a:prstGeom prst="rect">
            <a:avLst/>
          </a:prstGeom>
          <a:noFill/>
          <a:ln w="9525">
            <a:noFill/>
            <a:miter lim="800000"/>
            <a:headEnd/>
            <a:tailEnd/>
          </a:ln>
        </p:spPr>
      </p:pic>
      <p:sp>
        <p:nvSpPr>
          <p:cNvPr id="5" name="Title 1"/>
          <p:cNvSpPr txBox="1">
            <a:spLocks/>
          </p:cNvSpPr>
          <p:nvPr/>
        </p:nvSpPr>
        <p:spPr>
          <a:xfrm>
            <a:off x="609600" y="3048001"/>
            <a:ext cx="7772400" cy="609599"/>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نقل الجداول</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914400" y="3657600"/>
            <a:ext cx="7391400" cy="5334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لنقل الجدول، قم بتحديده ثم أُنقر واسحبه إلى موقعه الجديد:</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صورة 58"/>
          <p:cNvPicPr/>
          <p:nvPr/>
        </p:nvPicPr>
        <p:blipFill>
          <a:blip r:embed="rId3" cstate="print"/>
          <a:srcRect/>
          <a:stretch>
            <a:fillRect/>
          </a:stretch>
        </p:blipFill>
        <p:spPr bwMode="auto">
          <a:xfrm>
            <a:off x="76200" y="4267200"/>
            <a:ext cx="5039184" cy="16764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686762"/>
          </a:xfrm>
        </p:spPr>
        <p:txBody>
          <a:bodyPr>
            <a:normAutofit/>
          </a:bodyPr>
          <a:lstStyle/>
          <a:p>
            <a:pPr algn="ctr"/>
            <a:r>
              <a:rPr lang="ar-JO" sz="3200" dirty="0" smtClean="0"/>
              <a:t>الدرس 1-5: العمل على مستندك</a:t>
            </a:r>
            <a:endParaRPr lang="ar-SA" sz="32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smtClean="0"/>
              <a:t>لقد تعلمنا إلى الآن كيفية إنشاء مستندات، ولكنك لن تكون قادرا على إنشاء المستندات من الصفر، فهذا الأمر ليس عمليا، لنلق نظرة على كيفية فتح وحفظ وإغلاق مستندات برنامج معالج النصوص "وورد" والعمل عليها. </a:t>
            </a:r>
            <a:endParaRPr lang="ar-SA"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800"/>
          </a:xfrm>
        </p:spPr>
        <p:txBody>
          <a:bodyPr>
            <a:normAutofit/>
          </a:bodyPr>
          <a:lstStyle/>
          <a:p>
            <a:r>
              <a:rPr lang="ar-JO" sz="2800" b="1" dirty="0" smtClean="0"/>
              <a:t>إضافة وحذف الصفوف والأعمدة</a:t>
            </a:r>
            <a:endParaRPr lang="ar-SA" sz="2800" dirty="0"/>
          </a:p>
        </p:txBody>
      </p:sp>
      <p:sp>
        <p:nvSpPr>
          <p:cNvPr id="3" name="Subtitle 2"/>
          <p:cNvSpPr>
            <a:spLocks noGrp="1"/>
          </p:cNvSpPr>
          <p:nvPr>
            <p:ph type="subTitle" idx="1"/>
          </p:nvPr>
        </p:nvSpPr>
        <p:spPr>
          <a:xfrm>
            <a:off x="685800" y="914400"/>
            <a:ext cx="7772400" cy="1199704"/>
          </a:xfrm>
        </p:spPr>
        <p:txBody>
          <a:bodyPr/>
          <a:lstStyle/>
          <a:p>
            <a:r>
              <a:rPr lang="ar-JO" dirty="0" smtClean="0"/>
              <a:t>سوف تجد أوامر إدراج وحذف صفوف وأعمدة الجدول من قائمة الزر الأيمن:</a:t>
            </a:r>
            <a:endParaRPr lang="en-US" dirty="0" smtClean="0"/>
          </a:p>
          <a:p>
            <a:endParaRPr lang="ar-SA" dirty="0"/>
          </a:p>
        </p:txBody>
      </p:sp>
      <p:pic>
        <p:nvPicPr>
          <p:cNvPr id="4" name="صورة 60"/>
          <p:cNvPicPr/>
          <p:nvPr/>
        </p:nvPicPr>
        <p:blipFill>
          <a:blip r:embed="rId2" cstate="print"/>
          <a:srcRect/>
          <a:stretch>
            <a:fillRect/>
          </a:stretch>
        </p:blipFill>
        <p:spPr bwMode="auto">
          <a:xfrm>
            <a:off x="2438400" y="1600200"/>
            <a:ext cx="4537887" cy="3657600"/>
          </a:xfrm>
          <a:prstGeom prst="rect">
            <a:avLst/>
          </a:prstGeom>
          <a:noFill/>
          <a:ln w="9525">
            <a:noFill/>
            <a:miter lim="800000"/>
            <a:headEnd/>
            <a:tailEnd/>
          </a:ln>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599"/>
          </a:xfrm>
        </p:spPr>
        <p:txBody>
          <a:bodyPr>
            <a:normAutofit/>
          </a:bodyPr>
          <a:lstStyle/>
          <a:p>
            <a:r>
              <a:rPr lang="ar-JO" sz="2800" b="1" dirty="0" smtClean="0"/>
              <a:t>التحكم بحجم الصفوف والأعمدة والجداول</a:t>
            </a:r>
            <a:endParaRPr lang="ar-SA" sz="2800" dirty="0"/>
          </a:p>
        </p:txBody>
      </p:sp>
      <p:sp>
        <p:nvSpPr>
          <p:cNvPr id="3" name="Subtitle 2"/>
          <p:cNvSpPr>
            <a:spLocks noGrp="1"/>
          </p:cNvSpPr>
          <p:nvPr>
            <p:ph type="subTitle" idx="1"/>
          </p:nvPr>
        </p:nvSpPr>
        <p:spPr>
          <a:xfrm>
            <a:off x="685800" y="914400"/>
            <a:ext cx="7772400" cy="990600"/>
          </a:xfrm>
        </p:spPr>
        <p:txBody>
          <a:bodyPr/>
          <a:lstStyle/>
          <a:p>
            <a:r>
              <a:rPr lang="ar-JO" dirty="0" smtClean="0"/>
              <a:t>لاستخدام الضبط اليدوي لحجم الصفوف والأعمدة، أُنقر واسحب فاصل الصف أو العمود:</a:t>
            </a:r>
            <a:endParaRPr lang="en-US" dirty="0" smtClean="0"/>
          </a:p>
          <a:p>
            <a:endParaRPr lang="ar-SA" dirty="0"/>
          </a:p>
        </p:txBody>
      </p:sp>
      <p:pic>
        <p:nvPicPr>
          <p:cNvPr id="4" name="Picture 3"/>
          <p:cNvPicPr/>
          <p:nvPr/>
        </p:nvPicPr>
        <p:blipFill>
          <a:blip r:embed="rId2" cstate="print"/>
          <a:srcRect/>
          <a:stretch>
            <a:fillRect/>
          </a:stretch>
        </p:blipFill>
        <p:spPr bwMode="auto">
          <a:xfrm>
            <a:off x="228600" y="1447800"/>
            <a:ext cx="4410075" cy="1752600"/>
          </a:xfrm>
          <a:prstGeom prst="rect">
            <a:avLst/>
          </a:prstGeom>
          <a:noFill/>
          <a:ln w="9525">
            <a:noFill/>
            <a:miter lim="800000"/>
            <a:headEnd/>
            <a:tailEnd/>
          </a:ln>
        </p:spPr>
      </p:pic>
      <p:sp>
        <p:nvSpPr>
          <p:cNvPr id="5" name="Title 1"/>
          <p:cNvSpPr txBox="1">
            <a:spLocks/>
          </p:cNvSpPr>
          <p:nvPr/>
        </p:nvSpPr>
        <p:spPr>
          <a:xfrm>
            <a:off x="685800" y="2590801"/>
            <a:ext cx="7772400" cy="533400"/>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دمج وتقسيم الخلايا</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990600" y="3276600"/>
            <a:ext cx="7391400" cy="17526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smtClean="0">
                <a:ln>
                  <a:noFill/>
                </a:ln>
                <a:solidFill>
                  <a:schemeClr val="tx2"/>
                </a:solidFill>
                <a:effectLst/>
                <a:uLnTx/>
                <a:uFillTx/>
                <a:latin typeface="+mn-lt"/>
                <a:ea typeface="+mn-ea"/>
                <a:cs typeface="+mn-cs"/>
              </a:rPr>
              <a:t>قد يكون هناك أوقات تريد فيها دمج مجموعة من الخلايا في خلية واحدة، مثلا لإنشاء عنوان الجدول. للقيام بذلك قم بتحديد الخلايا لدمجها والنقر على أمر دمج الخلايا من تبويبة تخطيط أدوات الجدول:</a:t>
            </a:r>
            <a:endParaRPr kumimoji="0" lang="en-US" sz="2700" b="0" i="0" u="none" strike="noStrike" kern="1200" cap="none" spc="0" normalizeH="0" baseline="0" noProof="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صورة 95"/>
          <p:cNvPicPr/>
          <p:nvPr/>
        </p:nvPicPr>
        <p:blipFill>
          <a:blip r:embed="rId3" cstate="print"/>
          <a:srcRect/>
          <a:stretch>
            <a:fillRect/>
          </a:stretch>
        </p:blipFill>
        <p:spPr bwMode="auto">
          <a:xfrm>
            <a:off x="2590800" y="4648200"/>
            <a:ext cx="2038350" cy="1495425"/>
          </a:xfrm>
          <a:prstGeom prst="rect">
            <a:avLst/>
          </a:prstGeom>
          <a:noFill/>
          <a:ln w="9525">
            <a:noFill/>
            <a:miter lim="800000"/>
            <a:headEnd/>
            <a:tailEnd/>
          </a:ln>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08025"/>
          </a:xfrm>
        </p:spPr>
        <p:txBody>
          <a:bodyPr>
            <a:normAutofit/>
          </a:bodyPr>
          <a:lstStyle/>
          <a:p>
            <a:r>
              <a:rPr lang="ar-JO" sz="2800" b="1" dirty="0" smtClean="0"/>
              <a:t>تقسيم الجدول</a:t>
            </a:r>
            <a:endParaRPr lang="ar-SA" sz="2800" dirty="0"/>
          </a:p>
        </p:txBody>
      </p:sp>
      <p:sp>
        <p:nvSpPr>
          <p:cNvPr id="3" name="Subtitle 2"/>
          <p:cNvSpPr>
            <a:spLocks noGrp="1"/>
          </p:cNvSpPr>
          <p:nvPr>
            <p:ph type="subTitle" idx="1"/>
          </p:nvPr>
        </p:nvSpPr>
        <p:spPr>
          <a:xfrm>
            <a:off x="762000" y="990600"/>
            <a:ext cx="7620000" cy="1752600"/>
          </a:xfrm>
        </p:spPr>
        <p:txBody>
          <a:bodyPr>
            <a:normAutofit/>
          </a:bodyPr>
          <a:lstStyle/>
          <a:p>
            <a:r>
              <a:rPr lang="ar-JO" dirty="0" smtClean="0"/>
              <a:t>يوفر معالج النصوص "وورد" أداة لتقسيم الجدول إلى قسمين. أولاً، قم بوضع المؤشر في الصف الذي تريده أن يكون الأول في الجدول الجديد. بعد ذلك، قم بنقر أمر تقسيم الجدول في قائمة تبويبة تخطيط أدوات الجدول:</a:t>
            </a:r>
            <a:endParaRPr lang="en-US" dirty="0" smtClean="0"/>
          </a:p>
          <a:p>
            <a:endParaRPr lang="ar-SA" dirty="0"/>
          </a:p>
        </p:txBody>
      </p:sp>
      <p:pic>
        <p:nvPicPr>
          <p:cNvPr id="4" name="صورة 99"/>
          <p:cNvPicPr/>
          <p:nvPr/>
        </p:nvPicPr>
        <p:blipFill>
          <a:blip r:embed="rId2" cstate="print"/>
          <a:srcRect/>
          <a:stretch>
            <a:fillRect/>
          </a:stretch>
        </p:blipFill>
        <p:spPr bwMode="auto">
          <a:xfrm>
            <a:off x="1524000" y="2438400"/>
            <a:ext cx="4810125" cy="3429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r>
              <a:rPr lang="ar-JO" sz="2800" dirty="0" smtClean="0"/>
              <a:t>حفظ الملفات</a:t>
            </a:r>
            <a:endParaRPr lang="ar-SA" sz="28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لحفظ ملف لأول مرة، يمكنك النقر على رمز حفظ </a:t>
            </a:r>
            <a:r>
              <a:rPr lang="ar-JO" dirty="0" err="1" smtClean="0"/>
              <a:t>(</a:t>
            </a:r>
            <a:r>
              <a:rPr lang="en-US" dirty="0" smtClean="0"/>
              <a:t> </a:t>
            </a:r>
            <a:r>
              <a:rPr lang="ar-JO" dirty="0" smtClean="0"/>
              <a:t> )  </a:t>
            </a:r>
            <a:r>
              <a:rPr lang="ar-JO" dirty="0" smtClean="0"/>
              <a:t>في شريط أدوات الوصول السريع أو الضغط على مفاتيح </a:t>
            </a:r>
            <a:r>
              <a:rPr lang="en-US" dirty="0" smtClean="0"/>
              <a:t>Ctrl + S </a:t>
            </a:r>
            <a:r>
              <a:rPr lang="ar-JO" dirty="0" smtClean="0"/>
              <a:t>أو النقر على ملف - حفظ. أو النقر على ملف - "حفظ باسم" وستفتح أي من هذه الخيارات مربع حوار حفظ باسم</a:t>
            </a:r>
            <a:endParaRPr lang="ar-SA" dirty="0"/>
          </a:p>
        </p:txBody>
      </p:sp>
      <p:pic>
        <p:nvPicPr>
          <p:cNvPr id="4" name="صورة 96"/>
          <p:cNvPicPr/>
          <p:nvPr/>
        </p:nvPicPr>
        <p:blipFill>
          <a:blip r:embed="rId2" cstate="print"/>
          <a:srcRect/>
          <a:stretch>
            <a:fillRect/>
          </a:stretch>
        </p:blipFill>
        <p:spPr bwMode="auto">
          <a:xfrm>
            <a:off x="2667000" y="1219200"/>
            <a:ext cx="219075" cy="21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1"/>
            <a:ext cx="7772400" cy="457200"/>
          </a:xfrm>
        </p:spPr>
        <p:txBody>
          <a:bodyPr>
            <a:noAutofit/>
          </a:bodyPr>
          <a:lstStyle/>
          <a:p>
            <a:r>
              <a:rPr lang="ar-JO" sz="2800" dirty="0" smtClean="0"/>
              <a:t>فتح الملفات</a:t>
            </a:r>
            <a:endParaRPr lang="ar-SA" sz="2800" dirty="0"/>
          </a:p>
        </p:txBody>
      </p:sp>
      <p:sp>
        <p:nvSpPr>
          <p:cNvPr id="3" name="Subtitle 2"/>
          <p:cNvSpPr>
            <a:spLocks noGrp="1"/>
          </p:cNvSpPr>
          <p:nvPr>
            <p:ph type="subTitle" idx="1"/>
          </p:nvPr>
        </p:nvSpPr>
        <p:spPr>
          <a:xfrm>
            <a:off x="1371600" y="1066800"/>
            <a:ext cx="6934200" cy="4953000"/>
          </a:xfrm>
        </p:spPr>
        <p:txBody>
          <a:bodyPr>
            <a:normAutofit/>
          </a:bodyPr>
          <a:lstStyle/>
          <a:p>
            <a:r>
              <a:rPr lang="ar-JO" dirty="0" smtClean="0"/>
              <a:t>هناك بعض الطرق لفتح مستندات برنامج معالج النصوص "وورد". أولها هو إيجاد الملف والنقر المزدوج عليه.</a:t>
            </a:r>
          </a:p>
          <a:p>
            <a:endParaRPr lang="ar-JO" dirty="0" smtClean="0"/>
          </a:p>
          <a:p>
            <a:endParaRPr lang="ar-JO" dirty="0" smtClean="0"/>
          </a:p>
          <a:p>
            <a:endParaRPr lang="ar-JO" dirty="0" smtClean="0"/>
          </a:p>
          <a:p>
            <a:r>
              <a:rPr lang="ar-JO" dirty="0" smtClean="0"/>
              <a:t>ومن داخل برنامج معالج النصوص "وورد"، يمكنك النقر على ملف - فتح أو استخدام اختصار </a:t>
            </a:r>
            <a:r>
              <a:rPr lang="en-US" dirty="0" smtClean="0"/>
              <a:t>Ctrl + O</a:t>
            </a:r>
            <a:r>
              <a:rPr lang="ar-JO" dirty="0" smtClean="0"/>
              <a:t>. سيعمل هذا الأمر على تشغيل مربع حوار فتح.</a:t>
            </a:r>
            <a:endParaRPr lang="en-US" dirty="0" smtClean="0"/>
          </a:p>
          <a:p>
            <a:endParaRPr lang="ar-SA" dirty="0"/>
          </a:p>
        </p:txBody>
      </p:sp>
      <p:pic>
        <p:nvPicPr>
          <p:cNvPr id="4" name="صورة 94"/>
          <p:cNvPicPr/>
          <p:nvPr/>
        </p:nvPicPr>
        <p:blipFill>
          <a:blip r:embed="rId2" cstate="print"/>
          <a:srcRect/>
          <a:stretch>
            <a:fillRect/>
          </a:stretch>
        </p:blipFill>
        <p:spPr bwMode="auto">
          <a:xfrm>
            <a:off x="4343400" y="1905000"/>
            <a:ext cx="876300" cy="110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686762"/>
          </a:xfrm>
        </p:spPr>
        <p:txBody>
          <a:bodyPr>
            <a:normAutofit/>
          </a:bodyPr>
          <a:lstStyle/>
          <a:p>
            <a:r>
              <a:rPr lang="ar-JO" sz="2800" dirty="0" smtClean="0"/>
              <a:t>استخدام قائمة المستندات الأخيرة</a:t>
            </a:r>
            <a:endParaRPr lang="ar-SA" sz="2800" dirty="0"/>
          </a:p>
        </p:txBody>
      </p:sp>
      <p:sp>
        <p:nvSpPr>
          <p:cNvPr id="3" name="Subtitle 2"/>
          <p:cNvSpPr>
            <a:spLocks noGrp="1"/>
          </p:cNvSpPr>
          <p:nvPr>
            <p:ph type="subTitle" idx="1"/>
          </p:nvPr>
        </p:nvSpPr>
        <p:spPr>
          <a:xfrm>
            <a:off x="685800" y="1219200"/>
            <a:ext cx="7924800" cy="4800600"/>
          </a:xfrm>
        </p:spPr>
        <p:txBody>
          <a:bodyPr>
            <a:normAutofit/>
          </a:bodyPr>
          <a:lstStyle/>
          <a:p>
            <a:r>
              <a:rPr lang="ar-JO" dirty="0" smtClean="0"/>
              <a:t>هناك طريقة أخرى لفتح الملفات عن طريق قائمة المستندات الأخيرة في قائمة ملف. إذا قمت بالنقر على ملف - أخير، فسوف ترى قائمة بالمستندات المفتوحة ومواقعها. </a:t>
            </a:r>
            <a:endParaRPr lang="ar-SA"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371600"/>
          </a:xfrm>
        </p:spPr>
        <p:txBody>
          <a:bodyPr>
            <a:noAutofit/>
          </a:bodyPr>
          <a:lstStyle/>
          <a:p>
            <a:pPr algn="ctr"/>
            <a:r>
              <a:rPr lang="en-US" sz="3200" b="1" u="sng" dirty="0"/>
              <a:t> </a:t>
            </a:r>
            <a:r>
              <a:rPr lang="ar-SA" sz="3200" b="1" u="sng" dirty="0" smtClean="0"/>
              <a:t>الدرس </a:t>
            </a:r>
            <a:r>
              <a:rPr lang="ar-SA" sz="3200" b="1" u="sng" dirty="0"/>
              <a:t>1-1: التعرف على معالج النصوص "وورد" في مايكروسوفت أوفيس 2010 </a:t>
            </a:r>
            <a:endParaRPr lang="ar-SA" sz="3200" u="sng" dirty="0"/>
          </a:p>
        </p:txBody>
      </p:sp>
      <p:sp>
        <p:nvSpPr>
          <p:cNvPr id="3" name="Subtitle 2"/>
          <p:cNvSpPr>
            <a:spLocks noGrp="1"/>
          </p:cNvSpPr>
          <p:nvPr>
            <p:ph type="subTitle" idx="1"/>
          </p:nvPr>
        </p:nvSpPr>
        <p:spPr>
          <a:xfrm>
            <a:off x="685800" y="1905000"/>
            <a:ext cx="7772400" cy="4114800"/>
          </a:xfrm>
        </p:spPr>
        <p:txBody>
          <a:bodyPr>
            <a:normAutofit/>
          </a:bodyPr>
          <a:lstStyle/>
          <a:p>
            <a:r>
              <a:rPr lang="ar-JO" dirty="0"/>
              <a:t>سنتعلم في هذا الدرس كيفية فتح معالج النصوص مايكروسوفت وورد وما هي أجزاء واجهة الاستخدام الأساسية وكيفية التفاعل مع العناصر والأوامر في معالج النصوص مايكروسوفت وورد وكيفية إغلاق البرنامج عند الانتهاء من استخدامه. </a:t>
            </a:r>
            <a:endParaRPr lang="en-US" dirty="0"/>
          </a:p>
          <a:p>
            <a:endParaRPr lang="ar-S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599"/>
          </a:xfrm>
        </p:spPr>
        <p:txBody>
          <a:bodyPr>
            <a:normAutofit/>
          </a:bodyPr>
          <a:lstStyle/>
          <a:p>
            <a:r>
              <a:rPr lang="ar-JO" sz="2800" dirty="0" smtClean="0"/>
              <a:t>التبديل بين الملفات المفتوحة</a:t>
            </a:r>
            <a:endParaRPr lang="ar-SA" sz="2800" dirty="0"/>
          </a:p>
        </p:txBody>
      </p:sp>
      <p:sp>
        <p:nvSpPr>
          <p:cNvPr id="3" name="Subtitle 2"/>
          <p:cNvSpPr>
            <a:spLocks noGrp="1"/>
          </p:cNvSpPr>
          <p:nvPr>
            <p:ph type="subTitle" idx="1"/>
          </p:nvPr>
        </p:nvSpPr>
        <p:spPr>
          <a:xfrm>
            <a:off x="685800" y="1066800"/>
            <a:ext cx="7772400" cy="4876800"/>
          </a:xfrm>
        </p:spPr>
        <p:txBody>
          <a:bodyPr>
            <a:normAutofit/>
          </a:bodyPr>
          <a:lstStyle/>
          <a:p>
            <a:r>
              <a:rPr lang="ar-JO" dirty="0" smtClean="0"/>
              <a:t>إذا كان لديك عدة مستندات معالج نصوص "وورد" مفتوحة في آن واحد، فإن هناك العديد من الوسائل للتبديل بينها. فمن داخل المستند، يمكنك النقر على تبويبة عرض والنقر على أمر تبديل النوافذ. بعد ذلك، قم بالنقر على الملف الذي تريد العمل عليه. (الملف الذي عليه علامة هو الملف النشط حاليا). </a:t>
            </a:r>
            <a:endParaRPr lang="ar-SA" dirty="0"/>
          </a:p>
        </p:txBody>
      </p:sp>
      <p:pic>
        <p:nvPicPr>
          <p:cNvPr id="4" name="صورة 87"/>
          <p:cNvPicPr/>
          <p:nvPr/>
        </p:nvPicPr>
        <p:blipFill>
          <a:blip r:embed="rId2" cstate="print"/>
          <a:srcRect/>
          <a:stretch>
            <a:fillRect/>
          </a:stretch>
        </p:blipFill>
        <p:spPr bwMode="auto">
          <a:xfrm>
            <a:off x="2057400" y="3429000"/>
            <a:ext cx="5143500" cy="101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457200"/>
          </a:xfrm>
        </p:spPr>
        <p:txBody>
          <a:bodyPr>
            <a:noAutofit/>
          </a:bodyPr>
          <a:lstStyle/>
          <a:p>
            <a:r>
              <a:rPr lang="ar-JO" sz="2800" dirty="0" smtClean="0"/>
              <a:t>إغلاق الملفات</a:t>
            </a:r>
            <a:endParaRPr lang="ar-SA" sz="2800" dirty="0"/>
          </a:p>
        </p:txBody>
      </p:sp>
      <p:sp>
        <p:nvSpPr>
          <p:cNvPr id="3" name="Subtitle 2"/>
          <p:cNvSpPr>
            <a:spLocks noGrp="1"/>
          </p:cNvSpPr>
          <p:nvPr>
            <p:ph type="subTitle" idx="1"/>
          </p:nvPr>
        </p:nvSpPr>
        <p:spPr>
          <a:xfrm>
            <a:off x="1066800" y="1143000"/>
            <a:ext cx="7315200" cy="4876800"/>
          </a:xfrm>
        </p:spPr>
        <p:txBody>
          <a:bodyPr/>
          <a:lstStyle/>
          <a:p>
            <a:r>
              <a:rPr lang="ar-JO" dirty="0" smtClean="0"/>
              <a:t>لإغلاق مستند دون إغلاق معالج النصوص "وورد"، قم بالنقر على ملف - إغلاق. </a:t>
            </a:r>
            <a:endParaRPr lang="en-US" dirty="0" smtClean="0"/>
          </a:p>
          <a:p>
            <a:endParaRPr lang="ar-SA" dirty="0"/>
          </a:p>
        </p:txBody>
      </p:sp>
      <p:pic>
        <p:nvPicPr>
          <p:cNvPr id="4" name="صورة 85"/>
          <p:cNvPicPr/>
          <p:nvPr/>
        </p:nvPicPr>
        <p:blipFill>
          <a:blip r:embed="rId2" cstate="print"/>
          <a:srcRect/>
          <a:stretch>
            <a:fillRect/>
          </a:stretch>
        </p:blipFill>
        <p:spPr bwMode="auto">
          <a:xfrm>
            <a:off x="3886200" y="2590800"/>
            <a:ext cx="1723107" cy="26220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219200"/>
          </a:xfrm>
        </p:spPr>
        <p:txBody>
          <a:bodyPr>
            <a:normAutofit/>
          </a:bodyPr>
          <a:lstStyle/>
          <a:p>
            <a:pPr algn="ctr"/>
            <a:r>
              <a:rPr lang="en-US" sz="3200" b="1" dirty="0" smtClean="0"/>
              <a:t> </a:t>
            </a:r>
            <a:r>
              <a:rPr lang="ar-JO" sz="3200" b="1" dirty="0" smtClean="0"/>
              <a:t>الدرس 1-6: الحصول على تعليمات في برنامج معالج النصوص "وورد"</a:t>
            </a:r>
            <a:endParaRPr lang="ar-SA" sz="3200" dirty="0"/>
          </a:p>
        </p:txBody>
      </p:sp>
      <p:sp>
        <p:nvSpPr>
          <p:cNvPr id="3" name="Subtitle 2"/>
          <p:cNvSpPr>
            <a:spLocks noGrp="1"/>
          </p:cNvSpPr>
          <p:nvPr>
            <p:ph type="subTitle" idx="1"/>
          </p:nvPr>
        </p:nvSpPr>
        <p:spPr>
          <a:xfrm>
            <a:off x="685800" y="1524000"/>
            <a:ext cx="7772400" cy="4419600"/>
          </a:xfrm>
        </p:spPr>
        <p:txBody>
          <a:bodyPr>
            <a:normAutofit/>
          </a:bodyPr>
          <a:lstStyle/>
          <a:p>
            <a:r>
              <a:rPr lang="ar-JO" dirty="0" smtClean="0"/>
              <a:t>لقد لاحظت الآن أن هناك أمورا كثيرة يمكنك القيام بها في معالج النصوص "وورد" ونحن بالكاد إطلعنا على البداية. </a:t>
            </a:r>
          </a:p>
          <a:p>
            <a:r>
              <a:rPr lang="ar-JO" dirty="0" smtClean="0"/>
              <a:t>وبغض النظر عن عدد الكتب التي تقرؤها أو الدورات التي تشترك فيها فإنه من المستحيل تذكر كل شيء. ولحسن الحظ، فإن برنامج معالج النصوص "وورد" مزود بملفات تعليمات بحيث يمكنك العثور على إجابات لأسئلتك. </a:t>
            </a:r>
            <a:endParaRPr lang="ar-SA"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801"/>
          </a:xfrm>
        </p:spPr>
        <p:txBody>
          <a:bodyPr>
            <a:normAutofit/>
          </a:bodyPr>
          <a:lstStyle/>
          <a:p>
            <a:r>
              <a:rPr lang="ar-JO" sz="2800" b="1" dirty="0" smtClean="0"/>
              <a:t>فتح التعليمات</a:t>
            </a:r>
            <a:endParaRPr lang="ar-SA" sz="2800" dirty="0"/>
          </a:p>
        </p:txBody>
      </p:sp>
      <p:sp>
        <p:nvSpPr>
          <p:cNvPr id="3" name="Subtitle 2"/>
          <p:cNvSpPr>
            <a:spLocks noGrp="1"/>
          </p:cNvSpPr>
          <p:nvPr>
            <p:ph type="subTitle" idx="1"/>
          </p:nvPr>
        </p:nvSpPr>
        <p:spPr>
          <a:xfrm>
            <a:off x="685800" y="914400"/>
            <a:ext cx="7772400" cy="5105400"/>
          </a:xfrm>
        </p:spPr>
        <p:txBody>
          <a:bodyPr>
            <a:normAutofit/>
          </a:bodyPr>
          <a:lstStyle/>
          <a:p>
            <a:r>
              <a:rPr lang="ar-JO" dirty="0" smtClean="0"/>
              <a:t>لفتح التعليمات، أُنقر على علامة السؤال الموجودة أعلى الزاوية اليسرى من شاشة برنامج معالج النصوص "وورد" أو استخدم اختصار </a:t>
            </a:r>
            <a:r>
              <a:rPr lang="en-US" dirty="0" smtClean="0"/>
              <a:t>F1</a:t>
            </a:r>
            <a:r>
              <a:rPr lang="ar-JO" dirty="0" smtClean="0"/>
              <a:t>. </a:t>
            </a:r>
            <a:endParaRPr lang="ar-SA" dirty="0"/>
          </a:p>
        </p:txBody>
      </p:sp>
      <p:pic>
        <p:nvPicPr>
          <p:cNvPr id="4" name="صورة 84"/>
          <p:cNvPicPr/>
          <p:nvPr/>
        </p:nvPicPr>
        <p:blipFill>
          <a:blip r:embed="rId2" cstate="print"/>
          <a:srcRect/>
          <a:stretch>
            <a:fillRect/>
          </a:stretch>
        </p:blipFill>
        <p:spPr bwMode="auto">
          <a:xfrm>
            <a:off x="3886200" y="2743200"/>
            <a:ext cx="1847850" cy="145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708025"/>
          </a:xfrm>
        </p:spPr>
        <p:txBody>
          <a:bodyPr>
            <a:normAutofit/>
          </a:bodyPr>
          <a:lstStyle/>
          <a:p>
            <a:r>
              <a:rPr lang="ar-JO" sz="2800" b="1" dirty="0" smtClean="0"/>
              <a:t>استخدام شاشة التعليمات </a:t>
            </a:r>
            <a:endParaRPr lang="ar-SA" sz="2800" dirty="0"/>
          </a:p>
        </p:txBody>
      </p:sp>
      <p:sp>
        <p:nvSpPr>
          <p:cNvPr id="3" name="Subtitle 2"/>
          <p:cNvSpPr>
            <a:spLocks noGrp="1"/>
          </p:cNvSpPr>
          <p:nvPr>
            <p:ph type="subTitle" idx="1"/>
          </p:nvPr>
        </p:nvSpPr>
        <p:spPr>
          <a:xfrm>
            <a:off x="609600" y="1295400"/>
            <a:ext cx="7772400" cy="4724400"/>
          </a:xfrm>
        </p:spPr>
        <p:txBody>
          <a:bodyPr>
            <a:normAutofit/>
          </a:bodyPr>
          <a:lstStyle/>
          <a:p>
            <a:r>
              <a:rPr lang="ar-JO" dirty="0" smtClean="0"/>
              <a:t>يفتح ملف التعليمات في إطار منفصل. وإذا كان لديك اتصال الإنترنت، فإن ملف التعليمات سيحاول تلقائيا الاتصال بموقع </a:t>
            </a:r>
            <a:r>
              <a:rPr lang="en-US" dirty="0" smtClean="0"/>
              <a:t>Office.com</a:t>
            </a:r>
            <a:r>
              <a:rPr lang="ar-SA" dirty="0" smtClean="0"/>
              <a:t> وهو بوابة إلكترونية متخصصة تتيح لك وسيلة وصول إلى آخر المعلومات حول معالج النصوص "وورد". </a:t>
            </a:r>
            <a:endParaRPr lang="ar-SA" dirty="0"/>
          </a:p>
        </p:txBody>
      </p:sp>
      <p:pic>
        <p:nvPicPr>
          <p:cNvPr id="4" name="صورة 83"/>
          <p:cNvPicPr/>
          <p:nvPr/>
        </p:nvPicPr>
        <p:blipFill>
          <a:blip r:embed="rId2" cstate="print"/>
          <a:srcRect/>
          <a:stretch>
            <a:fillRect/>
          </a:stretch>
        </p:blipFill>
        <p:spPr bwMode="auto">
          <a:xfrm>
            <a:off x="2057400" y="3124200"/>
            <a:ext cx="5072235" cy="25779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1"/>
            <a:ext cx="7772400" cy="685800"/>
          </a:xfrm>
        </p:spPr>
        <p:txBody>
          <a:bodyPr>
            <a:normAutofit/>
          </a:bodyPr>
          <a:lstStyle/>
          <a:p>
            <a:r>
              <a:rPr lang="ar-JO" sz="2800" dirty="0" smtClean="0"/>
              <a:t>شريط أدوات التعليمات</a:t>
            </a:r>
            <a:endParaRPr lang="ar-SA" sz="2800" dirty="0"/>
          </a:p>
        </p:txBody>
      </p:sp>
      <p:sp>
        <p:nvSpPr>
          <p:cNvPr id="3" name="Subtitle 2"/>
          <p:cNvSpPr>
            <a:spLocks noGrp="1"/>
          </p:cNvSpPr>
          <p:nvPr>
            <p:ph type="subTitle" idx="1"/>
          </p:nvPr>
        </p:nvSpPr>
        <p:spPr>
          <a:xfrm>
            <a:off x="609600" y="1143000"/>
            <a:ext cx="7772400" cy="4876800"/>
          </a:xfrm>
        </p:spPr>
        <p:txBody>
          <a:bodyPr>
            <a:normAutofit fontScale="92500" lnSpcReduction="20000"/>
          </a:bodyPr>
          <a:lstStyle/>
          <a:p>
            <a:r>
              <a:rPr lang="ar-JO" dirty="0" smtClean="0"/>
              <a:t>يحتوي شريط أدوات التعليمات على أوامر مشابهة لتلك الموجودة في متصفح الويب. وفي الواقع، يعمل إطار التعليمات بطريقة مشابهة جدا لمتصفح الويب الذي يبحث عن فقط المعلومات المتعلقة بمعالج النصوص "وورد" 2010. </a:t>
            </a:r>
          </a:p>
          <a:p>
            <a:pPr>
              <a:buFont typeface="Wingdings" pitchFamily="2" charset="2"/>
              <a:buChar char="Ø"/>
            </a:pPr>
            <a:r>
              <a:rPr lang="ar-JO" dirty="0" smtClean="0"/>
              <a:t>السابق</a:t>
            </a:r>
          </a:p>
          <a:p>
            <a:pPr>
              <a:buFont typeface="Wingdings" pitchFamily="2" charset="2"/>
              <a:buChar char="Ø"/>
            </a:pPr>
            <a:r>
              <a:rPr lang="ar-JO" dirty="0" smtClean="0"/>
              <a:t>الأمام</a:t>
            </a:r>
          </a:p>
          <a:p>
            <a:pPr>
              <a:buFont typeface="Wingdings" pitchFamily="2" charset="2"/>
              <a:buChar char="Ø"/>
            </a:pPr>
            <a:r>
              <a:rPr lang="ar-JO" dirty="0" smtClean="0"/>
              <a:t>إيقاف</a:t>
            </a:r>
          </a:p>
          <a:p>
            <a:pPr>
              <a:buFont typeface="Wingdings" pitchFamily="2" charset="2"/>
              <a:buChar char="Ø"/>
            </a:pPr>
            <a:r>
              <a:rPr lang="ar-JO" dirty="0" smtClean="0"/>
              <a:t>تحديث</a:t>
            </a:r>
          </a:p>
          <a:p>
            <a:pPr>
              <a:buFont typeface="Wingdings" pitchFamily="2" charset="2"/>
              <a:buChar char="Ø"/>
            </a:pPr>
            <a:r>
              <a:rPr lang="ar-JO" dirty="0" smtClean="0"/>
              <a:t>الصفحة الرئيسية</a:t>
            </a:r>
            <a:endParaRPr lang="en-US" dirty="0" smtClean="0"/>
          </a:p>
          <a:p>
            <a:pPr>
              <a:buFont typeface="Wingdings" pitchFamily="2" charset="2"/>
              <a:buChar char="Ø"/>
            </a:pPr>
            <a:r>
              <a:rPr lang="ar-JO" dirty="0" smtClean="0"/>
              <a:t>طباعة</a:t>
            </a:r>
          </a:p>
          <a:p>
            <a:pPr>
              <a:buFont typeface="Wingdings" pitchFamily="2" charset="2"/>
              <a:buChar char="Ø"/>
            </a:pPr>
            <a:r>
              <a:rPr lang="ar-JO" dirty="0" smtClean="0"/>
              <a:t>تغيير حجم الخط</a:t>
            </a:r>
            <a:endParaRPr lang="en-US" dirty="0" smtClean="0"/>
          </a:p>
          <a:p>
            <a:pPr>
              <a:buFont typeface="Wingdings" pitchFamily="2" charset="2"/>
              <a:buChar char="Ø"/>
            </a:pPr>
            <a:r>
              <a:rPr lang="ar-JO" dirty="0" smtClean="0"/>
              <a:t>إظهار جدول المحتويات</a:t>
            </a:r>
          </a:p>
          <a:p>
            <a:pPr>
              <a:buFont typeface="Wingdings" pitchFamily="2" charset="2"/>
              <a:buChar char="Ø"/>
            </a:pPr>
            <a:r>
              <a:rPr lang="ar-JO" dirty="0" smtClean="0"/>
              <a:t>دوما في المقدمة </a:t>
            </a:r>
          </a:p>
          <a:p>
            <a:pPr>
              <a:buFont typeface="Wingdings" pitchFamily="2" charset="2"/>
              <a:buChar char="Ø"/>
            </a:pPr>
            <a:r>
              <a:rPr lang="ar-JO" dirty="0" smtClean="0"/>
              <a:t>شريط أدوات الخيارات</a:t>
            </a:r>
            <a:r>
              <a:rPr lang="ar-JO" b="1" dirty="0" smtClean="0"/>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08025"/>
          </a:xfrm>
        </p:spPr>
        <p:txBody>
          <a:bodyPr>
            <a:normAutofit/>
          </a:bodyPr>
          <a:lstStyle/>
          <a:p>
            <a:r>
              <a:rPr lang="ar-JO" sz="2800" b="1" dirty="0" smtClean="0"/>
              <a:t>البحث عن التعليمات</a:t>
            </a:r>
            <a:endParaRPr lang="ar-SA" sz="2800" dirty="0"/>
          </a:p>
        </p:txBody>
      </p:sp>
      <p:sp>
        <p:nvSpPr>
          <p:cNvPr id="3" name="Subtitle 2"/>
          <p:cNvSpPr>
            <a:spLocks noGrp="1"/>
          </p:cNvSpPr>
          <p:nvPr>
            <p:ph type="subTitle" idx="1"/>
          </p:nvPr>
        </p:nvSpPr>
        <p:spPr>
          <a:xfrm>
            <a:off x="762000" y="914400"/>
            <a:ext cx="7620000" cy="2743200"/>
          </a:xfrm>
        </p:spPr>
        <p:txBody>
          <a:bodyPr>
            <a:normAutofit lnSpcReduction="10000"/>
          </a:bodyPr>
          <a:lstStyle/>
          <a:p>
            <a:r>
              <a:rPr lang="ar-JO" dirty="0" smtClean="0"/>
              <a:t>يعتبر البحث عن التعليمات سهلا. قم فقط بكتابة ما تبحث عنه في شريط البحث واضغط على مفتاح التنفيذ </a:t>
            </a:r>
            <a:r>
              <a:rPr lang="en-US" dirty="0" smtClean="0"/>
              <a:t>Enter</a:t>
            </a:r>
            <a:r>
              <a:rPr lang="ar-SA" dirty="0" smtClean="0"/>
              <a:t>. بعد لحظات، ستظهر أية نتائج يعتبر معالج النصوص "وورد" أنها ذات علاقة داخل لائحة. أُنقر على أي من المواضيع في تلك القائمة لعرض معلومات الموضوع. </a:t>
            </a:r>
            <a:endParaRPr lang="en-US" dirty="0" smtClean="0"/>
          </a:p>
          <a:p>
            <a:r>
              <a:rPr lang="ar-SA" dirty="0" smtClean="0"/>
              <a:t>فعلى سبيل المثال، إذا كنت تبحث عن "صفحة غلاف"</a:t>
            </a:r>
            <a:r>
              <a:rPr lang="ar-JO" dirty="0" smtClean="0"/>
              <a:t> (أثناء إتصالك بموقع </a:t>
            </a:r>
            <a:r>
              <a:rPr lang="en-US" dirty="0" smtClean="0"/>
              <a:t>Office.com</a:t>
            </a:r>
            <a:r>
              <a:rPr lang="ar-SA" dirty="0" smtClean="0"/>
              <a:t>)</a:t>
            </a:r>
            <a:r>
              <a:rPr lang="ar-JO" dirty="0" smtClean="0"/>
              <a:t> فستحصل على النتائج التالية:</a:t>
            </a:r>
            <a:endParaRPr lang="ar-SA" dirty="0"/>
          </a:p>
        </p:txBody>
      </p:sp>
      <p:pic>
        <p:nvPicPr>
          <p:cNvPr id="4" name="صورة 67"/>
          <p:cNvPicPr/>
          <p:nvPr/>
        </p:nvPicPr>
        <p:blipFill>
          <a:blip r:embed="rId2" cstate="print"/>
          <a:srcRect/>
          <a:stretch>
            <a:fillRect/>
          </a:stretch>
        </p:blipFill>
        <p:spPr bwMode="auto">
          <a:xfrm>
            <a:off x="2209800" y="3581400"/>
            <a:ext cx="4905375"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685800"/>
          </a:xfrm>
        </p:spPr>
        <p:txBody>
          <a:bodyPr>
            <a:normAutofit/>
          </a:bodyPr>
          <a:lstStyle/>
          <a:p>
            <a:r>
              <a:rPr lang="ar-JO" sz="2800" dirty="0" smtClean="0"/>
              <a:t>التعليمات عبر الإنترنت مقابل التعليمات دون اتصال بالإنترنت</a:t>
            </a:r>
            <a:endParaRPr lang="ar-SA" sz="2800" dirty="0"/>
          </a:p>
        </p:txBody>
      </p:sp>
      <p:sp>
        <p:nvSpPr>
          <p:cNvPr id="3" name="Subtitle 2"/>
          <p:cNvSpPr>
            <a:spLocks noGrp="1"/>
          </p:cNvSpPr>
          <p:nvPr>
            <p:ph type="subTitle" idx="1"/>
          </p:nvPr>
        </p:nvSpPr>
        <p:spPr>
          <a:xfrm>
            <a:off x="457200" y="1143000"/>
            <a:ext cx="7848600" cy="3505200"/>
          </a:xfrm>
        </p:spPr>
        <p:txBody>
          <a:bodyPr>
            <a:normAutofit fontScale="85000" lnSpcReduction="10000"/>
          </a:bodyPr>
          <a:lstStyle/>
          <a:p>
            <a:r>
              <a:rPr lang="ar-JO" dirty="0" smtClean="0"/>
              <a:t>هناك نسختان من ملف التعليمات أحدهما عبر الإنترنت والآخر دون اتصال بالإنترنت. </a:t>
            </a:r>
            <a:endParaRPr lang="en-US" dirty="0" smtClean="0"/>
          </a:p>
          <a:p>
            <a:r>
              <a:rPr lang="ar-JO" dirty="0" smtClean="0"/>
              <a:t>وتقتضي </a:t>
            </a:r>
            <a:r>
              <a:rPr lang="ar-JO" b="1" dirty="0" smtClean="0"/>
              <a:t>التعليمات عبر الإنترنت</a:t>
            </a:r>
            <a:r>
              <a:rPr lang="ar-JO" dirty="0" smtClean="0"/>
              <a:t> وجود اتصال نشط بالإنترنت. وعند توفره، يتم توجيه كافة البحوث عن التعليمات إلى موقع </a:t>
            </a:r>
            <a:r>
              <a:rPr lang="en-US" dirty="0" smtClean="0"/>
              <a:t>Office.com</a:t>
            </a:r>
            <a:r>
              <a:rPr lang="ar-SA" dirty="0" smtClean="0"/>
              <a:t>، وهو البوابة الإلكترونية عبر الإنترنت لكافة برامج </a:t>
            </a:r>
            <a:r>
              <a:rPr lang="ar-SA" dirty="0" err="1" smtClean="0"/>
              <a:t>اوفيس</a:t>
            </a:r>
            <a:r>
              <a:rPr lang="ar-SA" dirty="0" smtClean="0"/>
              <a:t>. وتكون مواضيع التعليمات التي تم استرجاعها عبر الإنترنت هي </a:t>
            </a:r>
            <a:r>
              <a:rPr lang="ar-SA" dirty="0" err="1" smtClean="0"/>
              <a:t>الاحدث</a:t>
            </a:r>
            <a:r>
              <a:rPr lang="ar-SA" dirty="0" smtClean="0"/>
              <a:t>، وهو أمر مهم إذا كان هناك تغيير في البرنامج بالنسبة لأي من برامج أوفيس. وتذكر ان محتوى الإنترنت يتغير دائما. </a:t>
            </a:r>
            <a:endParaRPr lang="en-US" dirty="0" smtClean="0"/>
          </a:p>
          <a:p>
            <a:r>
              <a:rPr lang="ar-SA" dirty="0" smtClean="0"/>
              <a:t>وتشير </a:t>
            </a:r>
            <a:r>
              <a:rPr lang="ar-SA" b="1" dirty="0" smtClean="0"/>
              <a:t>التعليمات دون اتصال بالانترنت</a:t>
            </a:r>
            <a:r>
              <a:rPr lang="ar-SA" dirty="0" smtClean="0"/>
              <a:t> إلى المساعدة على محتوى الكمبيوتر (ويسمى المحتوى المحلي). وقد لا يكون محدثا تماما غير انه يكون متوفرا دائما. </a:t>
            </a:r>
            <a:endParaRPr lang="en-US" dirty="0" smtClean="0"/>
          </a:p>
          <a:p>
            <a:r>
              <a:rPr lang="ar-SA" dirty="0" smtClean="0"/>
              <a:t>للتبديل بين النظامين، أُنقر على رمز الاتصال في شريط المعلومات واختر ما تريده: </a:t>
            </a:r>
            <a:endParaRPr lang="en-US" dirty="0" smtClean="0"/>
          </a:p>
          <a:p>
            <a:endParaRPr lang="ar-SA" dirty="0"/>
          </a:p>
        </p:txBody>
      </p:sp>
      <p:pic>
        <p:nvPicPr>
          <p:cNvPr id="4" name="صورة 65"/>
          <p:cNvPicPr/>
          <p:nvPr/>
        </p:nvPicPr>
        <p:blipFill>
          <a:blip r:embed="rId2" cstate="print"/>
          <a:srcRect/>
          <a:stretch>
            <a:fillRect/>
          </a:stretch>
        </p:blipFill>
        <p:spPr bwMode="auto">
          <a:xfrm>
            <a:off x="2971800" y="4724400"/>
            <a:ext cx="3262558" cy="1355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609600"/>
          </a:xfrm>
        </p:spPr>
        <p:txBody>
          <a:bodyPr>
            <a:normAutofit/>
          </a:bodyPr>
          <a:lstStyle/>
          <a:p>
            <a:r>
              <a:rPr lang="ar-JO" sz="2800" dirty="0" smtClean="0"/>
              <a:t>استخدام جدول المحتويات</a:t>
            </a:r>
            <a:endParaRPr lang="ar-SA" sz="2800" dirty="0"/>
          </a:p>
        </p:txBody>
      </p:sp>
      <p:sp>
        <p:nvSpPr>
          <p:cNvPr id="3" name="Subtitle 2"/>
          <p:cNvSpPr>
            <a:spLocks noGrp="1"/>
          </p:cNvSpPr>
          <p:nvPr>
            <p:ph type="subTitle" idx="1"/>
          </p:nvPr>
        </p:nvSpPr>
        <p:spPr>
          <a:xfrm>
            <a:off x="762000" y="1066800"/>
            <a:ext cx="7772400" cy="4876800"/>
          </a:xfrm>
        </p:spPr>
        <p:txBody>
          <a:bodyPr>
            <a:normAutofit/>
          </a:bodyPr>
          <a:lstStyle/>
          <a:p>
            <a:r>
              <a:rPr lang="ar-JO" dirty="0" smtClean="0"/>
              <a:t>إذا كنت ترغب بالتنقل في ملف التعليمات باستخدام طريقة تقليدية أكثر، قم بالنقر على زر جدول المحتويات (</a:t>
            </a:r>
            <a:r>
              <a:rPr lang="en-US" dirty="0" smtClean="0"/>
              <a:t> </a:t>
            </a:r>
            <a:r>
              <a:rPr lang="ar-JO" dirty="0" smtClean="0"/>
              <a:t>) في شريط أدوات التعليمات. وستبدو شاشة التعليمات لديك كما يلي:</a:t>
            </a:r>
            <a:endParaRPr lang="en-US" dirty="0" smtClean="0"/>
          </a:p>
          <a:p>
            <a:endParaRPr lang="ar-SA" dirty="0"/>
          </a:p>
        </p:txBody>
      </p:sp>
      <p:pic>
        <p:nvPicPr>
          <p:cNvPr id="4" name="صورة 63"/>
          <p:cNvPicPr/>
          <p:nvPr/>
        </p:nvPicPr>
        <p:blipFill>
          <a:blip r:embed="rId2" cstate="print"/>
          <a:srcRect/>
          <a:stretch>
            <a:fillRect/>
          </a:stretch>
        </p:blipFill>
        <p:spPr bwMode="auto">
          <a:xfrm>
            <a:off x="1981200" y="2514600"/>
            <a:ext cx="5280064" cy="3524480"/>
          </a:xfrm>
          <a:prstGeom prst="rect">
            <a:avLst/>
          </a:prstGeom>
          <a:noFill/>
          <a:ln w="9525">
            <a:noFill/>
            <a:miter lim="800000"/>
            <a:headEnd/>
            <a:tailEnd/>
          </a:ln>
        </p:spPr>
      </p:pic>
      <p:pic>
        <p:nvPicPr>
          <p:cNvPr id="5" name="صورة 64" descr="الوصف: الوصف: الوصف: icon help nav toc"/>
          <p:cNvPicPr/>
          <p:nvPr/>
        </p:nvPicPr>
        <p:blipFill>
          <a:blip r:embed="rId3" cstate="print"/>
          <a:srcRect/>
          <a:stretch>
            <a:fillRect/>
          </a:stretch>
        </p:blipFill>
        <p:spPr bwMode="auto">
          <a:xfrm>
            <a:off x="4419600" y="1676400"/>
            <a:ext cx="123825" cy="12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84225"/>
          </a:xfrm>
        </p:spPr>
        <p:txBody>
          <a:bodyPr>
            <a:normAutofit/>
          </a:bodyPr>
          <a:lstStyle/>
          <a:p>
            <a:r>
              <a:rPr lang="ar-JO" sz="2800" dirty="0" smtClean="0"/>
              <a:t>الحصول على التعليمات في مربع حوار </a:t>
            </a:r>
            <a:endParaRPr lang="ar-SA" sz="2800" dirty="0"/>
          </a:p>
        </p:txBody>
      </p:sp>
      <p:sp>
        <p:nvSpPr>
          <p:cNvPr id="3" name="Subtitle 2"/>
          <p:cNvSpPr>
            <a:spLocks noGrp="1"/>
          </p:cNvSpPr>
          <p:nvPr>
            <p:ph type="subTitle" idx="1"/>
          </p:nvPr>
        </p:nvSpPr>
        <p:spPr>
          <a:xfrm>
            <a:off x="381000" y="1219200"/>
            <a:ext cx="8001000" cy="4800600"/>
          </a:xfrm>
        </p:spPr>
        <p:txBody>
          <a:bodyPr>
            <a:normAutofit/>
          </a:bodyPr>
          <a:lstStyle/>
          <a:p>
            <a:r>
              <a:rPr lang="ar-JO" dirty="0" smtClean="0"/>
              <a:t>يمكن الوصول إلى بعض سمات معالج النصوص "وورد" في مايكروسوفت أوفيس عن طريق مربعات الحوار، والتي لم نأتي على ذكرها بعد. ولكن ينبغي أن تعرف أنك سترى في بعض مربعات الحوار رمز التعليمات في أعلى الزاوية اليسار. أُنقر على علامة السؤال لرؤية تعليمات معينة حول ذلك الموضوع.</a:t>
            </a:r>
            <a:endParaRPr lang="en-US" dirty="0" smtClean="0"/>
          </a:p>
          <a:p>
            <a:endParaRPr lang="ar-SA" dirty="0"/>
          </a:p>
        </p:txBody>
      </p:sp>
      <p:pic>
        <p:nvPicPr>
          <p:cNvPr id="4" name="صورة 55"/>
          <p:cNvPicPr/>
          <p:nvPr/>
        </p:nvPicPr>
        <p:blipFill>
          <a:blip r:embed="rId2" cstate="print"/>
          <a:srcRect/>
          <a:stretch>
            <a:fillRect/>
          </a:stretch>
        </p:blipFill>
        <p:spPr bwMode="auto">
          <a:xfrm>
            <a:off x="2438400" y="3352800"/>
            <a:ext cx="4267200" cy="245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1"/>
          </a:xfrm>
        </p:spPr>
        <p:txBody>
          <a:bodyPr>
            <a:normAutofit/>
          </a:bodyPr>
          <a:lstStyle/>
          <a:p>
            <a:r>
              <a:rPr lang="ar-JO" sz="2800" u="sng" dirty="0"/>
              <a:t>ما هو معالج النصوص "وورد" في مايكروسوفت أوفيس 2010 ؟</a:t>
            </a:r>
            <a:endParaRPr lang="ar-SA" sz="2800" u="sng" dirty="0"/>
          </a:p>
        </p:txBody>
      </p:sp>
      <p:sp>
        <p:nvSpPr>
          <p:cNvPr id="3" name="Subtitle 2"/>
          <p:cNvSpPr>
            <a:spLocks noGrp="1"/>
          </p:cNvSpPr>
          <p:nvPr>
            <p:ph type="subTitle" idx="1"/>
          </p:nvPr>
        </p:nvSpPr>
        <p:spPr>
          <a:xfrm>
            <a:off x="685800" y="1295400"/>
            <a:ext cx="7772400" cy="4724400"/>
          </a:xfrm>
        </p:spPr>
        <p:txBody>
          <a:bodyPr>
            <a:normAutofit/>
          </a:bodyPr>
          <a:lstStyle/>
          <a:p>
            <a:r>
              <a:rPr lang="ar-JO" dirty="0"/>
              <a:t>معالج النصوص "وورد" في مايكروسوفت أوفيس 2010 هو الإصدار الرابع عشر لبرنامج معالجة النصوص القوي من مايكروسوفت. </a:t>
            </a:r>
            <a:endParaRPr lang="ar-JO" dirty="0" smtClean="0"/>
          </a:p>
          <a:p>
            <a:endParaRPr lang="ar-JO" dirty="0" smtClean="0"/>
          </a:p>
          <a:p>
            <a:r>
              <a:rPr lang="ar-JO" dirty="0" smtClean="0"/>
              <a:t>ويمكنك </a:t>
            </a:r>
            <a:r>
              <a:rPr lang="ar-JO" dirty="0"/>
              <a:t>من خلال هذا البرنامج إنشاء مستندات ذات مظهر مهني ومن أي نوع تقريبا. ويمكنك أيضا إضافة الجداول والمخططات والنص المزخرف والأشكال والصور وأكثر من ذلك. والأفضل من كل ذلك، فإن واجهة برنامج معالج النصوص "وورد" 2010 بسيطة وبديهية وقابلة للتخصيص مما يجعل إنشاء المستندات أمرا غاية في السهولة.</a:t>
            </a:r>
            <a:endParaRPr lang="en-US" dirty="0"/>
          </a:p>
          <a:p>
            <a:endParaRPr lang="ar-SA"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85800"/>
          </a:xfrm>
        </p:spPr>
        <p:txBody>
          <a:bodyPr>
            <a:normAutofit/>
          </a:bodyPr>
          <a:lstStyle/>
          <a:p>
            <a:pPr algn="ctr"/>
            <a:r>
              <a:rPr lang="ar-JO" b="1" dirty="0" smtClean="0"/>
              <a:t>القسم 2: واجهة استخدام معالج النصوص "وورد"</a:t>
            </a:r>
            <a:endParaRPr lang="ar-SA" dirty="0"/>
          </a:p>
        </p:txBody>
      </p:sp>
      <p:sp>
        <p:nvSpPr>
          <p:cNvPr id="3" name="Subtitle 2"/>
          <p:cNvSpPr>
            <a:spLocks noGrp="1"/>
          </p:cNvSpPr>
          <p:nvPr>
            <p:ph type="subTitle" idx="1"/>
          </p:nvPr>
        </p:nvSpPr>
        <p:spPr>
          <a:xfrm>
            <a:off x="685800" y="1219200"/>
            <a:ext cx="7772400" cy="4800600"/>
          </a:xfrm>
        </p:spPr>
        <p:txBody>
          <a:bodyPr>
            <a:normAutofit lnSpcReduction="10000"/>
          </a:bodyPr>
          <a:lstStyle/>
          <a:p>
            <a:r>
              <a:rPr lang="ar-JO" dirty="0" smtClean="0"/>
              <a:t>سوف تتعلم في هذا القسم كيفية:</a:t>
            </a:r>
            <a:endParaRPr lang="en-US" dirty="0" smtClean="0"/>
          </a:p>
          <a:p>
            <a:r>
              <a:rPr lang="ar-JO" dirty="0" smtClean="0"/>
              <a:t> </a:t>
            </a:r>
            <a:endParaRPr lang="en-US" dirty="0" smtClean="0"/>
          </a:p>
          <a:p>
            <a:pPr lvl="0">
              <a:buFont typeface="Arial" pitchFamily="34" charset="0"/>
              <a:buChar char="•"/>
            </a:pPr>
            <a:r>
              <a:rPr lang="ar-JO" dirty="0" smtClean="0"/>
              <a:t>استخدام قائمة ملف </a:t>
            </a:r>
            <a:r>
              <a:rPr lang="en-US" dirty="0" smtClean="0"/>
              <a:t>Backstage</a:t>
            </a:r>
            <a:r>
              <a:rPr lang="ar-JO" dirty="0" smtClean="0"/>
              <a:t>.</a:t>
            </a:r>
            <a:endParaRPr lang="en-US" dirty="0" smtClean="0"/>
          </a:p>
          <a:p>
            <a:pPr lvl="0">
              <a:buFont typeface="Arial" pitchFamily="34" charset="0"/>
              <a:buChar char="•"/>
            </a:pPr>
            <a:r>
              <a:rPr lang="ar-JO" dirty="0" smtClean="0"/>
              <a:t>استخدام شريط المعلومات وشريط الأدوات المصغر.</a:t>
            </a:r>
            <a:endParaRPr lang="en-US" dirty="0" smtClean="0"/>
          </a:p>
          <a:p>
            <a:pPr lvl="0">
              <a:buFont typeface="Arial" pitchFamily="34" charset="0"/>
              <a:buChar char="•"/>
            </a:pPr>
            <a:r>
              <a:rPr lang="ar-JO" dirty="0" smtClean="0"/>
              <a:t>استخدام مربعات الحوار.</a:t>
            </a:r>
            <a:endParaRPr lang="en-US" dirty="0" smtClean="0"/>
          </a:p>
          <a:p>
            <a:pPr lvl="0">
              <a:buFont typeface="Arial" pitchFamily="34" charset="0"/>
              <a:buChar char="•"/>
            </a:pPr>
            <a:r>
              <a:rPr lang="ar-JO" dirty="0" smtClean="0"/>
              <a:t>استخدام قائمة الزر الأيمن.</a:t>
            </a:r>
            <a:endParaRPr lang="en-US" dirty="0" smtClean="0"/>
          </a:p>
          <a:p>
            <a:pPr lvl="0">
              <a:buFont typeface="Arial" pitchFamily="34" charset="0"/>
              <a:buChar char="•"/>
            </a:pPr>
            <a:r>
              <a:rPr lang="ar-JO" dirty="0" smtClean="0"/>
              <a:t>استخدام الاختصارات المختلفة للوحة المفاتيح.</a:t>
            </a:r>
            <a:endParaRPr lang="en-US" dirty="0" smtClean="0"/>
          </a:p>
          <a:p>
            <a:pPr lvl="0">
              <a:buFont typeface="Arial" pitchFamily="34" charset="0"/>
              <a:buChar char="•"/>
            </a:pPr>
            <a:r>
              <a:rPr lang="ar-JO" dirty="0" smtClean="0"/>
              <a:t>استخدام وتعديل ونقل شريط أدوات الوصول السريع.</a:t>
            </a:r>
            <a:endParaRPr lang="en-US" dirty="0" smtClean="0"/>
          </a:p>
          <a:p>
            <a:pPr lvl="0">
              <a:buFont typeface="Arial" pitchFamily="34" charset="0"/>
              <a:buChar char="•"/>
            </a:pPr>
            <a:r>
              <a:rPr lang="ar-JO" dirty="0" smtClean="0"/>
              <a:t>استخدام التبويبات والمجموعات وأزرار الخيارات</a:t>
            </a:r>
            <a:endParaRPr lang="en-US" dirty="0" smtClean="0"/>
          </a:p>
          <a:p>
            <a:pPr lvl="0">
              <a:buFont typeface="Arial" pitchFamily="34" charset="0"/>
              <a:buChar char="•"/>
            </a:pPr>
            <a:r>
              <a:rPr lang="ar-JO" dirty="0" smtClean="0"/>
              <a:t>تصغير الشريط.</a:t>
            </a:r>
            <a:endParaRPr lang="en-US" dirty="0" smtClean="0"/>
          </a:p>
          <a:p>
            <a:pPr>
              <a:buFont typeface="Arial" pitchFamily="34" charset="0"/>
              <a:buChar char="•"/>
            </a:pPr>
            <a:r>
              <a:rPr lang="ar-JO" dirty="0" smtClean="0"/>
              <a:t>استخدام </a:t>
            </a:r>
            <a:r>
              <a:rPr lang="ar-JO" dirty="0" err="1" smtClean="0"/>
              <a:t>تبويبات</a:t>
            </a:r>
            <a:r>
              <a:rPr lang="ar-JO" dirty="0" smtClean="0"/>
              <a:t> الصفحة الرئيسية وإدراج وعرض.</a:t>
            </a:r>
            <a:endParaRPr lang="ar-SA"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686762"/>
          </a:xfrm>
        </p:spPr>
        <p:txBody>
          <a:bodyPr>
            <a:normAutofit/>
          </a:bodyPr>
          <a:lstStyle/>
          <a:p>
            <a:pPr algn="ctr"/>
            <a:r>
              <a:rPr lang="ar-JO" sz="3200" dirty="0" smtClean="0"/>
              <a:t>الدرس 2-1: التعرف والإطلاع</a:t>
            </a:r>
            <a:endParaRPr lang="ar-SA" sz="32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smtClean="0"/>
              <a:t>من أجل الاستفادة من معالج النصوص "وورد" (أو أي برنامج جديد في الكمبيوتر) اكثر ما يمكن،  ينبغي عليك التعرف على السمات المختلفة لواجهة الاستخدام. لقد قمنا في القسم </a:t>
            </a:r>
            <a:r>
              <a:rPr lang="ar-JO" dirty="0" err="1" smtClean="0"/>
              <a:t>ا</a:t>
            </a:r>
            <a:r>
              <a:rPr lang="ar-SA" dirty="0" smtClean="0"/>
              <a:t>لسابق</a:t>
            </a:r>
            <a:r>
              <a:rPr lang="ar-JO" dirty="0" smtClean="0"/>
              <a:t> بتغطية الأساسيات لجعلك قادرا على تشغيل معالج النصوص "وورد". و ينبغي عليك الآن أن تكون قادرا على إنشاء واستخدام وحفظ المستندات البسيطة مع أساسيات التنسيق، وفي هذا الجزء سنقوم بالتركيز على سمات الواجهة بشكل كامل بدءا بالعناصر الرئيسة.</a:t>
            </a:r>
            <a:endParaRPr lang="ar-SA"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84225"/>
          </a:xfrm>
        </p:spPr>
        <p:txBody>
          <a:bodyPr>
            <a:normAutofit/>
          </a:bodyPr>
          <a:lstStyle/>
          <a:p>
            <a:r>
              <a:rPr lang="ar-JO" sz="2800" b="1" dirty="0" smtClean="0"/>
              <a:t>استخدام قائمة ملف </a:t>
            </a:r>
            <a:r>
              <a:rPr lang="en-US" sz="2800" b="1" dirty="0" smtClean="0"/>
              <a:t>Backstage</a:t>
            </a:r>
            <a:endParaRPr lang="ar-SA" sz="2800" dirty="0"/>
          </a:p>
        </p:txBody>
      </p:sp>
      <p:sp>
        <p:nvSpPr>
          <p:cNvPr id="3" name="Subtitle 2"/>
          <p:cNvSpPr>
            <a:spLocks noGrp="1"/>
          </p:cNvSpPr>
          <p:nvPr>
            <p:ph type="subTitle" idx="1"/>
          </p:nvPr>
        </p:nvSpPr>
        <p:spPr>
          <a:xfrm>
            <a:off x="457200" y="1219200"/>
            <a:ext cx="7924800" cy="4800600"/>
          </a:xfrm>
        </p:spPr>
        <p:txBody>
          <a:bodyPr/>
          <a:lstStyle/>
          <a:p>
            <a:r>
              <a:rPr lang="ar-JO" dirty="0" smtClean="0"/>
              <a:t>في الجزء السابق قمنا باستخدام قائمة </a:t>
            </a:r>
            <a:r>
              <a:rPr lang="en-US" dirty="0" smtClean="0"/>
              <a:t>Backstage</a:t>
            </a:r>
            <a:r>
              <a:rPr lang="ar-JO" dirty="0" smtClean="0"/>
              <a:t> لفتح الملفات وإغلاقها وحفظها:</a:t>
            </a:r>
            <a:endParaRPr lang="en-US" dirty="0" smtClean="0"/>
          </a:p>
          <a:p>
            <a:endParaRPr lang="ar-SA" dirty="0"/>
          </a:p>
        </p:txBody>
      </p:sp>
      <p:pic>
        <p:nvPicPr>
          <p:cNvPr id="4" name="صورة 53"/>
          <p:cNvPicPr/>
          <p:nvPr/>
        </p:nvPicPr>
        <p:blipFill>
          <a:blip r:embed="rId2" cstate="print"/>
          <a:srcRect/>
          <a:stretch>
            <a:fillRect/>
          </a:stretch>
        </p:blipFill>
        <p:spPr bwMode="auto">
          <a:xfrm>
            <a:off x="3886200" y="1981200"/>
            <a:ext cx="1276350" cy="402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85801"/>
          </a:xfrm>
        </p:spPr>
        <p:txBody>
          <a:bodyPr>
            <a:normAutofit/>
          </a:bodyPr>
          <a:lstStyle/>
          <a:p>
            <a:r>
              <a:rPr lang="ar-JO" sz="2800" b="1" dirty="0" smtClean="0"/>
              <a:t>استخدام شريط المعلومات</a:t>
            </a:r>
            <a:endParaRPr lang="ar-SA" sz="2800" dirty="0"/>
          </a:p>
        </p:txBody>
      </p:sp>
      <p:sp>
        <p:nvSpPr>
          <p:cNvPr id="3" name="Subtitle 2"/>
          <p:cNvSpPr>
            <a:spLocks noGrp="1"/>
          </p:cNvSpPr>
          <p:nvPr>
            <p:ph type="subTitle" idx="1"/>
          </p:nvPr>
        </p:nvSpPr>
        <p:spPr>
          <a:xfrm>
            <a:off x="685800" y="1219200"/>
            <a:ext cx="7772400" cy="4724400"/>
          </a:xfrm>
        </p:spPr>
        <p:txBody>
          <a:bodyPr/>
          <a:lstStyle/>
          <a:p>
            <a:r>
              <a:rPr lang="ar-JO" dirty="0" smtClean="0"/>
              <a:t>يوفر شريط المعلومات معلومات إرشادية سريعة عن المستند. وهو موجود في أسفل إطار معالج النصوص "وورد".</a:t>
            </a:r>
            <a:endParaRPr lang="en-US" dirty="0" smtClean="0"/>
          </a:p>
          <a:p>
            <a:endParaRPr lang="ar-SA" dirty="0"/>
          </a:p>
        </p:txBody>
      </p:sp>
      <p:pic>
        <p:nvPicPr>
          <p:cNvPr id="4" name="صورة 51"/>
          <p:cNvPicPr/>
          <p:nvPr/>
        </p:nvPicPr>
        <p:blipFill>
          <a:blip r:embed="rId2" cstate="print"/>
          <a:srcRect/>
          <a:stretch>
            <a:fillRect/>
          </a:stretch>
        </p:blipFill>
        <p:spPr bwMode="auto">
          <a:xfrm>
            <a:off x="1828800" y="3048000"/>
            <a:ext cx="5476875" cy="82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2962"/>
          </a:xfrm>
        </p:spPr>
        <p:txBody>
          <a:bodyPr>
            <a:normAutofit/>
          </a:bodyPr>
          <a:lstStyle/>
          <a:p>
            <a:r>
              <a:rPr lang="ar-JO" sz="2800" dirty="0" smtClean="0"/>
              <a:t>استخدام شريط الأدوات المُصغر</a:t>
            </a:r>
            <a:endParaRPr lang="ar-SA" sz="28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smtClean="0"/>
              <a:t>لقد تعلمنا في الجزء السابق كيفية كتابة وتحديد النص. ولا بد انك لاحظت شريط الأدوات المُصغر يظهر إذا قمت بتحريك الماوس بالقرب من النص المظلل:</a:t>
            </a:r>
            <a:endParaRPr lang="ar-SA" dirty="0"/>
          </a:p>
        </p:txBody>
      </p:sp>
      <p:pic>
        <p:nvPicPr>
          <p:cNvPr id="4" name="صورة 50"/>
          <p:cNvPicPr/>
          <p:nvPr/>
        </p:nvPicPr>
        <p:blipFill>
          <a:blip r:embed="rId2" cstate="print"/>
          <a:srcRect/>
          <a:stretch>
            <a:fillRect/>
          </a:stretch>
        </p:blipFill>
        <p:spPr bwMode="auto">
          <a:xfrm>
            <a:off x="2667000" y="3048000"/>
            <a:ext cx="4238625" cy="128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3401"/>
          </a:xfrm>
        </p:spPr>
        <p:txBody>
          <a:bodyPr>
            <a:normAutofit/>
          </a:bodyPr>
          <a:lstStyle/>
          <a:p>
            <a:r>
              <a:rPr lang="ar-JO" sz="2800" dirty="0" smtClean="0"/>
              <a:t>استخدام مربعات الحوار</a:t>
            </a:r>
            <a:endParaRPr lang="ar-SA" sz="2800" dirty="0"/>
          </a:p>
        </p:txBody>
      </p:sp>
      <p:sp>
        <p:nvSpPr>
          <p:cNvPr id="3" name="Subtitle 2"/>
          <p:cNvSpPr>
            <a:spLocks noGrp="1"/>
          </p:cNvSpPr>
          <p:nvPr>
            <p:ph type="subTitle" idx="1"/>
          </p:nvPr>
        </p:nvSpPr>
        <p:spPr>
          <a:xfrm>
            <a:off x="1371600" y="1066800"/>
            <a:ext cx="7010400" cy="4953000"/>
          </a:xfrm>
        </p:spPr>
        <p:txBody>
          <a:bodyPr>
            <a:normAutofit fontScale="25000" lnSpcReduction="20000"/>
          </a:bodyPr>
          <a:lstStyle/>
          <a:p>
            <a:r>
              <a:rPr lang="ar-JO" sz="10800" dirty="0" smtClean="0"/>
              <a:t>يمكن الوصول إلى بعض سمات معالج النصوص "وورد" المتقدمة من خلال مربعات الحوار. ويمكن فتح العديد من مربعات الحوار من خلال النقر على زر في مجموعة موجودة في الشريط . لنقم بإلقاء نظرة على مربع حوار شائع الاستخدام وهو الخط.</a:t>
            </a:r>
          </a:p>
          <a:p>
            <a:pPr algn="r">
              <a:buFont typeface="Wingdings" pitchFamily="2" charset="2"/>
              <a:buChar char="Ø"/>
            </a:pPr>
            <a:r>
              <a:rPr lang="ar-JO" sz="10800" dirty="0" smtClean="0"/>
              <a:t>التبويبات</a:t>
            </a:r>
          </a:p>
          <a:p>
            <a:pPr algn="r">
              <a:buFont typeface="Wingdings" pitchFamily="2" charset="2"/>
              <a:buChar char="Ø"/>
            </a:pPr>
            <a:r>
              <a:rPr lang="ar-JO" sz="10800" dirty="0" smtClean="0"/>
              <a:t>قوائم الإسدال</a:t>
            </a:r>
          </a:p>
          <a:p>
            <a:pPr algn="r">
              <a:buFont typeface="Wingdings" pitchFamily="2" charset="2"/>
              <a:buChar char="Ø"/>
            </a:pPr>
            <a:r>
              <a:rPr lang="ar-JO" sz="10800" dirty="0" smtClean="0"/>
              <a:t>صناديق التحقق</a:t>
            </a:r>
          </a:p>
          <a:p>
            <a:pPr algn="r">
              <a:buFont typeface="Wingdings" pitchFamily="2" charset="2"/>
              <a:buChar char="Ø"/>
            </a:pPr>
            <a:r>
              <a:rPr lang="ar-JO" sz="10800" dirty="0" smtClean="0"/>
              <a:t>أزرار الخيار</a:t>
            </a:r>
          </a:p>
          <a:p>
            <a:pPr algn="r">
              <a:buFont typeface="Wingdings" pitchFamily="2" charset="2"/>
              <a:buChar char="Ø"/>
            </a:pPr>
            <a:r>
              <a:rPr lang="ar-JO" sz="10800" dirty="0" smtClean="0"/>
              <a:t>صناديق النص</a:t>
            </a:r>
          </a:p>
          <a:p>
            <a:pPr algn="r">
              <a:buFont typeface="Wingdings" pitchFamily="2" charset="2"/>
              <a:buChar char="Ø"/>
            </a:pPr>
            <a:r>
              <a:rPr lang="ar-JO" sz="10800" dirty="0" smtClean="0"/>
              <a:t>الأزرار</a:t>
            </a:r>
          </a:p>
          <a:p>
            <a:pPr algn="r">
              <a:buFont typeface="Wingdings" pitchFamily="2" charset="2"/>
              <a:buChar char="Ø"/>
            </a:pPr>
            <a:r>
              <a:rPr lang="ar-JO" sz="10800" dirty="0" smtClean="0"/>
              <a:t>أزرار موافق وإلغاء</a:t>
            </a:r>
            <a:endParaRPr lang="en-US" sz="10800" dirty="0" smtClean="0"/>
          </a:p>
          <a:p>
            <a:endParaRPr lang="ar-SA" dirty="0"/>
          </a:p>
        </p:txBody>
      </p:sp>
      <p:pic>
        <p:nvPicPr>
          <p:cNvPr id="4" name="صورة 49"/>
          <p:cNvPicPr/>
          <p:nvPr/>
        </p:nvPicPr>
        <p:blipFill>
          <a:blip r:embed="rId2" cstate="print"/>
          <a:srcRect/>
          <a:stretch>
            <a:fillRect/>
          </a:stretch>
        </p:blipFill>
        <p:spPr bwMode="auto">
          <a:xfrm>
            <a:off x="1066800" y="3962400"/>
            <a:ext cx="3800475" cy="172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09599"/>
          </a:xfrm>
        </p:spPr>
        <p:txBody>
          <a:bodyPr>
            <a:normAutofit/>
          </a:bodyPr>
          <a:lstStyle/>
          <a:p>
            <a:r>
              <a:rPr lang="ar-JO" sz="2800" dirty="0" smtClean="0"/>
              <a:t>استخدام قوائم الزر الأيمن</a:t>
            </a:r>
            <a:endParaRPr lang="ar-SA" sz="28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كلما أصبحت أكثر </a:t>
            </a:r>
            <a:r>
              <a:rPr lang="ar-JO" dirty="0" err="1" smtClean="0"/>
              <a:t>اطلاعا</a:t>
            </a:r>
            <a:r>
              <a:rPr lang="ar-JO" dirty="0" smtClean="0"/>
              <a:t> على برنامج معالج النصوص "وورد"، فسوف تكتشف أن هناك العديد من الطرق لعمل الشيء ذاته. </a:t>
            </a:r>
          </a:p>
          <a:p>
            <a:r>
              <a:rPr lang="ar-JO" dirty="0" smtClean="0"/>
              <a:t>ولقد تعلمنا أنه يمكننا تطبيق تنسيق من شريط الصفحة الرئيسية أو من شريط الأدوات المصغر. </a:t>
            </a:r>
          </a:p>
          <a:p>
            <a:r>
              <a:rPr lang="ar-JO" dirty="0" smtClean="0"/>
              <a:t>وبإمكانك إغلاق معالج النصوص "وورد" عن طريق النقر على زر إغلاق، أو عن طريق النقر على ملف - إغلاق أو من خلال</a:t>
            </a:r>
            <a:r>
              <a:rPr lang="ar-SA" dirty="0" smtClean="0"/>
              <a:t> مفاتيح </a:t>
            </a:r>
            <a:r>
              <a:rPr lang="en-US" dirty="0" smtClean="0"/>
              <a:t>Alt+F4 </a:t>
            </a:r>
            <a:r>
              <a:rPr lang="ar-JO" dirty="0" smtClean="0"/>
              <a:t>.</a:t>
            </a:r>
            <a:endParaRPr lang="en-US" dirty="0" smtClean="0"/>
          </a:p>
          <a:p>
            <a:endParaRPr lang="ar-SA"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1"/>
            <a:ext cx="7772400" cy="609600"/>
          </a:xfrm>
        </p:spPr>
        <p:txBody>
          <a:bodyPr>
            <a:normAutofit/>
          </a:bodyPr>
          <a:lstStyle/>
          <a:p>
            <a:r>
              <a:rPr lang="ar-JO" sz="2800" dirty="0" smtClean="0"/>
              <a:t>اختصارات لوحة المفاتيح</a:t>
            </a:r>
            <a:endParaRPr lang="ar-SA" sz="2800" dirty="0"/>
          </a:p>
        </p:txBody>
      </p:sp>
      <p:sp>
        <p:nvSpPr>
          <p:cNvPr id="3" name="Subtitle 2"/>
          <p:cNvSpPr>
            <a:spLocks noGrp="1"/>
          </p:cNvSpPr>
          <p:nvPr>
            <p:ph type="subTitle" idx="1"/>
          </p:nvPr>
        </p:nvSpPr>
        <p:spPr>
          <a:xfrm>
            <a:off x="762000" y="1219200"/>
            <a:ext cx="7696200" cy="4800600"/>
          </a:xfrm>
        </p:spPr>
        <p:txBody>
          <a:bodyPr>
            <a:normAutofit/>
          </a:bodyPr>
          <a:lstStyle/>
          <a:p>
            <a:r>
              <a:rPr lang="ar-JO" dirty="0" smtClean="0"/>
              <a:t>هناك طريقة أخرى لتطبيق الأوامر في برنامج معالج النصوص "وورد" وهي باستخدام مفاتيح الاختصار. ويتم عمل مفاتيح الاختصار من خلال الضغط على مفتاحين أو ثلاثة أو أربعة معاً للقيام بعمل ما بدلا من النقر على الرمز أو البحث عن الأمر الخاص به في شريط الأدوات. ويمكنك أحيانا أن ترى هذا الاختصار في تلميحات الشاشة الخاصة بالرمز. </a:t>
            </a:r>
          </a:p>
          <a:p>
            <a:endParaRPr lang="ar-SA" dirty="0"/>
          </a:p>
        </p:txBody>
      </p:sp>
      <p:pic>
        <p:nvPicPr>
          <p:cNvPr id="4" name="صورة 45"/>
          <p:cNvPicPr/>
          <p:nvPr/>
        </p:nvPicPr>
        <p:blipFill>
          <a:blip r:embed="rId2" cstate="print"/>
          <a:srcRect/>
          <a:stretch>
            <a:fillRect/>
          </a:stretch>
        </p:blipFill>
        <p:spPr bwMode="auto">
          <a:xfrm>
            <a:off x="3581400" y="3886200"/>
            <a:ext cx="2514600" cy="208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000"/>
          </a:xfrm>
        </p:spPr>
        <p:txBody>
          <a:bodyPr>
            <a:normAutofit/>
          </a:bodyPr>
          <a:lstStyle/>
          <a:p>
            <a:pPr algn="ctr"/>
            <a:r>
              <a:rPr lang="en-US" sz="3200" b="1" dirty="0" smtClean="0"/>
              <a:t> </a:t>
            </a:r>
            <a:r>
              <a:rPr lang="ar-JO" sz="3200" b="1" dirty="0" smtClean="0"/>
              <a:t>الدرس 2-2: شريط أدوات الوصول السريع</a:t>
            </a:r>
            <a:endParaRPr lang="ar-SA" sz="32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smtClean="0"/>
              <a:t>بالرغم من انه تم التعرف تقريبا على أشرطة الأدوات، لا يزال هناك شريط أدوات الوصول السريع. يوجد هذا الشريط في اعلى الشاشة على يمين شريط العنوان. ويعتبر شريط لتخزين الأوامر المستخدمة بشكل متكرر بدلا من البحث في التبويبات. وفي هذا الدرس سنتعرف على كل شيء بخصوص هذه السمة المتنوعة والقابلة للتخصيص بالكامل.</a:t>
            </a:r>
            <a:endParaRPr lang="en-US" dirty="0" smtClean="0"/>
          </a:p>
          <a:p>
            <a:endParaRPr lang="ar-SA"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143000"/>
          </a:xfrm>
        </p:spPr>
        <p:txBody>
          <a:bodyPr>
            <a:normAutofit fontScale="90000"/>
          </a:bodyPr>
          <a:lstStyle/>
          <a:p>
            <a:r>
              <a:rPr lang="ar-JO" b="1" dirty="0" smtClean="0"/>
              <a:t>معلومات عن شريط الأدوات</a:t>
            </a:r>
            <a:r>
              <a:rPr lang="en-US" b="1" dirty="0" smtClean="0"/>
              <a:t/>
            </a:r>
            <a:br>
              <a:rPr lang="en-US" b="1" dirty="0" smtClean="0"/>
            </a:br>
            <a:endParaRPr lang="ar-SA" dirty="0"/>
          </a:p>
        </p:txBody>
      </p:sp>
      <p:sp>
        <p:nvSpPr>
          <p:cNvPr id="3" name="Subtitle 2"/>
          <p:cNvSpPr>
            <a:spLocks noGrp="1"/>
          </p:cNvSpPr>
          <p:nvPr>
            <p:ph type="subTitle" idx="1"/>
          </p:nvPr>
        </p:nvSpPr>
        <p:spPr>
          <a:xfrm>
            <a:off x="685800" y="990600"/>
            <a:ext cx="7772400" cy="3820711"/>
          </a:xfrm>
        </p:spPr>
        <p:txBody>
          <a:bodyPr/>
          <a:lstStyle/>
          <a:p>
            <a:r>
              <a:rPr lang="ar-JO" dirty="0" smtClean="0"/>
              <a:t>بشكل افتراضي، هناك ثلاثة رموز في شريط الأدوات.</a:t>
            </a:r>
          </a:p>
          <a:p>
            <a:r>
              <a:rPr lang="ar-JO" dirty="0" smtClean="0"/>
              <a:t>وهي من اليمين إلى اليسار: </a:t>
            </a:r>
          </a:p>
          <a:p>
            <a:pPr>
              <a:buFont typeface="Wingdings" pitchFamily="2" charset="2"/>
              <a:buChar char="Ø"/>
            </a:pPr>
            <a:r>
              <a:rPr lang="ar-JO" dirty="0" smtClean="0"/>
              <a:t>حفظ </a:t>
            </a:r>
          </a:p>
          <a:p>
            <a:pPr>
              <a:buFont typeface="Wingdings" pitchFamily="2" charset="2"/>
              <a:buChar char="Ø"/>
            </a:pPr>
            <a:r>
              <a:rPr lang="ar-JO" dirty="0" smtClean="0"/>
              <a:t>تراجع </a:t>
            </a:r>
          </a:p>
          <a:p>
            <a:pPr>
              <a:buFont typeface="Wingdings" pitchFamily="2" charset="2"/>
              <a:buChar char="Ø"/>
            </a:pPr>
            <a:r>
              <a:rPr lang="ar-JO" dirty="0" smtClean="0"/>
              <a:t>تكرار </a:t>
            </a:r>
          </a:p>
          <a:p>
            <a:r>
              <a:rPr lang="ar-JO" dirty="0" smtClean="0"/>
              <a:t>ويعتبر استخدام شريط الأدوات سهلا مثل النقر على الرمز.</a:t>
            </a:r>
            <a:endParaRPr lang="en-US" dirty="0" smtClean="0"/>
          </a:p>
          <a:p>
            <a:endParaRPr lang="ar-SA" dirty="0"/>
          </a:p>
        </p:txBody>
      </p:sp>
      <p:pic>
        <p:nvPicPr>
          <p:cNvPr id="4" name="صورة 44"/>
          <p:cNvPicPr/>
          <p:nvPr/>
        </p:nvPicPr>
        <p:blipFill>
          <a:blip r:embed="rId2" cstate="print"/>
          <a:srcRect/>
          <a:stretch>
            <a:fillRect/>
          </a:stretch>
        </p:blipFill>
        <p:spPr bwMode="auto">
          <a:xfrm>
            <a:off x="3886200" y="4419600"/>
            <a:ext cx="1895475" cy="352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012825"/>
          </a:xfrm>
        </p:spPr>
        <p:txBody>
          <a:bodyPr>
            <a:normAutofit/>
          </a:bodyPr>
          <a:lstStyle/>
          <a:p>
            <a:r>
              <a:rPr lang="ar-JO" sz="2800" dirty="0"/>
              <a:t>ما هو الجديد في معالج النصوص "وورد" في مايكروسوفت 2010 ؟</a:t>
            </a:r>
            <a:endParaRPr lang="ar-SA" sz="2800" dirty="0"/>
          </a:p>
        </p:txBody>
      </p:sp>
      <p:sp>
        <p:nvSpPr>
          <p:cNvPr id="3" name="Subtitle 2"/>
          <p:cNvSpPr>
            <a:spLocks noGrp="1"/>
          </p:cNvSpPr>
          <p:nvPr>
            <p:ph type="subTitle" idx="1"/>
          </p:nvPr>
        </p:nvSpPr>
        <p:spPr>
          <a:xfrm>
            <a:off x="1371600" y="1371600"/>
            <a:ext cx="6934200" cy="4648200"/>
          </a:xfrm>
        </p:spPr>
        <p:txBody>
          <a:bodyPr>
            <a:normAutofit/>
          </a:bodyPr>
          <a:lstStyle/>
          <a:p>
            <a:r>
              <a:rPr lang="ar-JO" dirty="0"/>
              <a:t>لا يستخدم معالج النصوص "وورد" 2010 القوائم الاعتيادية التي من الممكن أن تكون مألوفة بالنسبة لك. وبدلا من ذلك، يستخدم معالج النصوص "وورد" نظام التبويب يصنف الأوامر المتشابهة في الأعلى</a:t>
            </a:r>
            <a:r>
              <a:rPr lang="ar-JO" dirty="0" smtClean="0"/>
              <a:t>.</a:t>
            </a:r>
          </a:p>
          <a:p>
            <a:endParaRPr lang="ar-SA" dirty="0"/>
          </a:p>
        </p:txBody>
      </p:sp>
      <p:pic>
        <p:nvPicPr>
          <p:cNvPr id="4" name="صورة 137"/>
          <p:cNvPicPr/>
          <p:nvPr/>
        </p:nvPicPr>
        <p:blipFill>
          <a:blip r:embed="rId2" cstate="print"/>
          <a:srcRect/>
          <a:stretch>
            <a:fillRect/>
          </a:stretch>
        </p:blipFill>
        <p:spPr bwMode="auto">
          <a:xfrm>
            <a:off x="1371600" y="3276600"/>
            <a:ext cx="6934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55625"/>
          </a:xfrm>
        </p:spPr>
        <p:txBody>
          <a:bodyPr>
            <a:normAutofit/>
          </a:bodyPr>
          <a:lstStyle/>
          <a:p>
            <a:r>
              <a:rPr lang="ar-JO" sz="2800" dirty="0" smtClean="0"/>
              <a:t>إضافة وإزالة الأزرار</a:t>
            </a:r>
            <a:endParaRPr lang="ar-SA" sz="2800" dirty="0"/>
          </a:p>
        </p:txBody>
      </p:sp>
      <p:sp>
        <p:nvSpPr>
          <p:cNvPr id="3" name="Subtitle 2"/>
          <p:cNvSpPr>
            <a:spLocks noGrp="1"/>
          </p:cNvSpPr>
          <p:nvPr>
            <p:ph type="subTitle" idx="1"/>
          </p:nvPr>
        </p:nvSpPr>
        <p:spPr>
          <a:xfrm>
            <a:off x="990600" y="1219200"/>
            <a:ext cx="7467600" cy="2057400"/>
          </a:xfrm>
        </p:spPr>
        <p:txBody>
          <a:bodyPr>
            <a:normAutofit lnSpcReduction="10000"/>
          </a:bodyPr>
          <a:lstStyle/>
          <a:p>
            <a:r>
              <a:rPr lang="ar-JO" dirty="0" smtClean="0"/>
              <a:t>وظيفة شريط الأدوات الرئيسية هي توفير الوصول إلى الأوامر الأكثر استخداما، لذلك فمن المنطقي تخصيصه حسب رغبتك. لإضافة أزرار إلى شريط أدوات الوصول السريع ٌقم بالنقر على سهم الإسدال الموجود بجانبها ومن ثم أختر من القائمة الأوامر الأكثر استخداما:</a:t>
            </a:r>
            <a:endParaRPr lang="ar-SA" dirty="0"/>
          </a:p>
        </p:txBody>
      </p:sp>
      <p:pic>
        <p:nvPicPr>
          <p:cNvPr id="4" name="صورة 43"/>
          <p:cNvPicPr/>
          <p:nvPr/>
        </p:nvPicPr>
        <p:blipFill>
          <a:blip r:embed="rId2" cstate="print"/>
          <a:srcRect/>
          <a:stretch>
            <a:fillRect/>
          </a:stretch>
        </p:blipFill>
        <p:spPr bwMode="auto">
          <a:xfrm>
            <a:off x="2667000" y="3505200"/>
            <a:ext cx="360045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09600"/>
          </a:xfrm>
        </p:spPr>
        <p:txBody>
          <a:bodyPr>
            <a:normAutofit/>
          </a:bodyPr>
          <a:lstStyle/>
          <a:p>
            <a:r>
              <a:rPr lang="ar-JO" sz="2800" dirty="0" smtClean="0"/>
              <a:t>نقل شريط أدوات الوصول السريع</a:t>
            </a:r>
            <a:endParaRPr lang="ar-SA" sz="2800" dirty="0"/>
          </a:p>
        </p:txBody>
      </p:sp>
      <p:sp>
        <p:nvSpPr>
          <p:cNvPr id="3" name="Subtitle 2"/>
          <p:cNvSpPr>
            <a:spLocks noGrp="1"/>
          </p:cNvSpPr>
          <p:nvPr>
            <p:ph type="subTitle" idx="1"/>
          </p:nvPr>
        </p:nvSpPr>
        <p:spPr>
          <a:xfrm>
            <a:off x="914400" y="1143000"/>
            <a:ext cx="7467600" cy="4876800"/>
          </a:xfrm>
        </p:spPr>
        <p:txBody>
          <a:bodyPr>
            <a:normAutofit/>
          </a:bodyPr>
          <a:lstStyle/>
          <a:p>
            <a:r>
              <a:rPr lang="ar-JO" dirty="0" smtClean="0"/>
              <a:t>يمكن عرض شريط أدوات الوصول السريع في أعلى أو أسفل الشريط. لتغيير المكان قم بالنقر على سهم الإسدال الموجود في يمين إطار شريط الأدوات والنقر على خيار إظهار شريط أدوات الوصول السريع أسفل الشريط:</a:t>
            </a:r>
            <a:endParaRPr lang="en-US" dirty="0" smtClean="0"/>
          </a:p>
          <a:p>
            <a:endParaRPr lang="ar-SA" dirty="0"/>
          </a:p>
        </p:txBody>
      </p:sp>
      <p:pic>
        <p:nvPicPr>
          <p:cNvPr id="4" name="صورة 41"/>
          <p:cNvPicPr/>
          <p:nvPr/>
        </p:nvPicPr>
        <p:blipFill>
          <a:blip r:embed="rId2" cstate="print"/>
          <a:srcRect/>
          <a:stretch>
            <a:fillRect/>
          </a:stretch>
        </p:blipFill>
        <p:spPr bwMode="auto">
          <a:xfrm>
            <a:off x="2209800" y="4038600"/>
            <a:ext cx="5000625"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r>
              <a:rPr lang="ar-JO" sz="2800" dirty="0" smtClean="0"/>
              <a:t>تخصيص شريط الأدوات</a:t>
            </a:r>
            <a:endParaRPr lang="ar-SA" sz="2800" dirty="0"/>
          </a:p>
        </p:txBody>
      </p:sp>
      <p:sp>
        <p:nvSpPr>
          <p:cNvPr id="3" name="Subtitle 2"/>
          <p:cNvSpPr>
            <a:spLocks noGrp="1"/>
          </p:cNvSpPr>
          <p:nvPr>
            <p:ph type="subTitle" idx="1"/>
          </p:nvPr>
        </p:nvSpPr>
        <p:spPr>
          <a:xfrm>
            <a:off x="685800" y="1143000"/>
            <a:ext cx="7772400" cy="4800600"/>
          </a:xfrm>
        </p:spPr>
        <p:txBody>
          <a:bodyPr>
            <a:normAutofit/>
          </a:bodyPr>
          <a:lstStyle/>
          <a:p>
            <a:r>
              <a:rPr lang="ar-JO" dirty="0" smtClean="0"/>
              <a:t>تعتبر قائمة الخيارات المتوفرة لإضافة الأوامر لشريط أدوات الوصول السريع باستخدام قوائم الإسدال مفيدة ولكنها محدودة. ولخيارات التخصيص المتقدمة، قم بالنقر على أوامر إضافية:</a:t>
            </a:r>
            <a:endParaRPr lang="en-US" dirty="0" smtClean="0"/>
          </a:p>
          <a:p>
            <a:endParaRPr lang="ar-SA" dirty="0"/>
          </a:p>
        </p:txBody>
      </p:sp>
      <p:pic>
        <p:nvPicPr>
          <p:cNvPr id="4" name="صورة 40"/>
          <p:cNvPicPr/>
          <p:nvPr/>
        </p:nvPicPr>
        <p:blipFill>
          <a:blip r:embed="rId2" cstate="print"/>
          <a:srcRect/>
          <a:stretch>
            <a:fillRect/>
          </a:stretch>
        </p:blipFill>
        <p:spPr bwMode="auto">
          <a:xfrm>
            <a:off x="3276600" y="3276600"/>
            <a:ext cx="2905125" cy="115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0"/>
            <a:ext cx="7772400" cy="761999"/>
          </a:xfrm>
        </p:spPr>
        <p:txBody>
          <a:bodyPr>
            <a:normAutofit/>
          </a:bodyPr>
          <a:lstStyle/>
          <a:p>
            <a:pPr algn="ctr"/>
            <a:r>
              <a:rPr lang="ar-JO" sz="2800" dirty="0" smtClean="0"/>
              <a:t>الدرس 2-3 التبويبات والمجموعات</a:t>
            </a:r>
            <a:endParaRPr lang="ar-SA" sz="2800" dirty="0"/>
          </a:p>
        </p:txBody>
      </p:sp>
      <p:sp>
        <p:nvSpPr>
          <p:cNvPr id="3" name="Subtitle 2"/>
          <p:cNvSpPr>
            <a:spLocks noGrp="1"/>
          </p:cNvSpPr>
          <p:nvPr>
            <p:ph type="subTitle" idx="1"/>
          </p:nvPr>
        </p:nvSpPr>
        <p:spPr>
          <a:xfrm>
            <a:off x="685800" y="1371600"/>
            <a:ext cx="7772400" cy="4648200"/>
          </a:xfrm>
        </p:spPr>
        <p:txBody>
          <a:bodyPr>
            <a:normAutofit/>
          </a:bodyPr>
          <a:lstStyle/>
          <a:p>
            <a:r>
              <a:rPr lang="ar-JO" dirty="0" smtClean="0"/>
              <a:t>لقد قطعنا شوطا طويلا في تفحصنا لمعالج النصوص "وورد"، والآن حان الوقت للانتقال لعناصر الواجهة الأكبر وهي التبويبات ومجموعات الأوامر. تشكل التبويبات والمجموعات جوهر واجهة استخدام معالج النصوص "وورد"، لذا فمن المهم فهم كيفية عملها قبل الاطلاع على التبويبات والأوامر المختلفة.</a:t>
            </a:r>
            <a:endParaRPr lang="en-US" dirty="0" smtClean="0"/>
          </a:p>
          <a:p>
            <a:endParaRPr lang="ar-SA"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JO" sz="2800" dirty="0" smtClean="0"/>
              <a:t>معلومات حول التبويبات</a:t>
            </a:r>
            <a:endParaRPr lang="ar-SA" sz="2800" dirty="0"/>
          </a:p>
        </p:txBody>
      </p:sp>
      <p:sp>
        <p:nvSpPr>
          <p:cNvPr id="3" name="Subtitle 2"/>
          <p:cNvSpPr>
            <a:spLocks noGrp="1"/>
          </p:cNvSpPr>
          <p:nvPr>
            <p:ph type="subTitle" idx="1"/>
          </p:nvPr>
        </p:nvSpPr>
        <p:spPr>
          <a:xfrm>
            <a:off x="685800" y="1295400"/>
            <a:ext cx="7772400" cy="4800600"/>
          </a:xfrm>
        </p:spPr>
        <p:txBody>
          <a:bodyPr/>
          <a:lstStyle/>
          <a:p>
            <a:r>
              <a:rPr lang="ar-JO" dirty="0" smtClean="0"/>
              <a:t>بشكل افتراضي يحتوي معالج النصوص مايكروسوفت أوفيس "وورد"  على سبع تبويبات ( باستثناء قائمة ملف):</a:t>
            </a:r>
          </a:p>
          <a:p>
            <a:pPr>
              <a:buFont typeface="Wingdings" pitchFamily="2" charset="2"/>
              <a:buChar char="Ø"/>
            </a:pPr>
            <a:r>
              <a:rPr lang="ar-JO" dirty="0" smtClean="0"/>
              <a:t>الصفحة الرئيسة</a:t>
            </a:r>
          </a:p>
          <a:p>
            <a:pPr>
              <a:buFont typeface="Wingdings" pitchFamily="2" charset="2"/>
              <a:buChar char="Ø"/>
            </a:pPr>
            <a:r>
              <a:rPr lang="ar-JO" dirty="0" smtClean="0"/>
              <a:t>إدراج</a:t>
            </a:r>
          </a:p>
          <a:p>
            <a:pPr>
              <a:buFont typeface="Wingdings" pitchFamily="2" charset="2"/>
              <a:buChar char="Ø"/>
            </a:pPr>
            <a:r>
              <a:rPr lang="ar-JO" dirty="0" smtClean="0"/>
              <a:t>تخطيط الصفحة</a:t>
            </a:r>
          </a:p>
          <a:p>
            <a:pPr>
              <a:buFont typeface="Wingdings" pitchFamily="2" charset="2"/>
              <a:buChar char="Ø"/>
            </a:pPr>
            <a:r>
              <a:rPr lang="ar-JO" dirty="0" smtClean="0"/>
              <a:t>مراجع</a:t>
            </a:r>
          </a:p>
          <a:p>
            <a:pPr>
              <a:buFont typeface="Wingdings" pitchFamily="2" charset="2"/>
              <a:buChar char="Ø"/>
            </a:pPr>
            <a:r>
              <a:rPr lang="ar-JO" dirty="0" smtClean="0"/>
              <a:t>مراسلات</a:t>
            </a:r>
          </a:p>
          <a:p>
            <a:pPr>
              <a:buFont typeface="Wingdings" pitchFamily="2" charset="2"/>
              <a:buChar char="Ø"/>
            </a:pPr>
            <a:r>
              <a:rPr lang="ar-JO" dirty="0" smtClean="0"/>
              <a:t>مراجعة</a:t>
            </a:r>
          </a:p>
          <a:p>
            <a:pPr>
              <a:buFont typeface="Wingdings" pitchFamily="2" charset="2"/>
              <a:buChar char="Ø"/>
            </a:pPr>
            <a:r>
              <a:rPr lang="ar-JO" dirty="0" smtClean="0"/>
              <a:t>عرض</a:t>
            </a:r>
            <a:endParaRPr lang="en-US" dirty="0" smtClean="0"/>
          </a:p>
          <a:p>
            <a:endParaRPr lang="ar-SA" dirty="0"/>
          </a:p>
        </p:txBody>
      </p:sp>
      <p:pic>
        <p:nvPicPr>
          <p:cNvPr id="4" name="صورة 34"/>
          <p:cNvPicPr/>
          <p:nvPr/>
        </p:nvPicPr>
        <p:blipFill>
          <a:blip r:embed="rId2" cstate="print"/>
          <a:srcRect/>
          <a:stretch>
            <a:fillRect/>
          </a:stretch>
        </p:blipFill>
        <p:spPr bwMode="auto">
          <a:xfrm>
            <a:off x="609600" y="3429000"/>
            <a:ext cx="5362575" cy="40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533400"/>
          </a:xfrm>
        </p:spPr>
        <p:txBody>
          <a:bodyPr>
            <a:normAutofit/>
          </a:bodyPr>
          <a:lstStyle/>
          <a:p>
            <a:r>
              <a:rPr lang="ar-JO" sz="2800" b="1" dirty="0" smtClean="0"/>
              <a:t>معلومات حول المجموعات</a:t>
            </a:r>
            <a:endParaRPr lang="ar-SA" sz="2800" dirty="0"/>
          </a:p>
        </p:txBody>
      </p:sp>
      <p:sp>
        <p:nvSpPr>
          <p:cNvPr id="3" name="Subtitle 2"/>
          <p:cNvSpPr>
            <a:spLocks noGrp="1"/>
          </p:cNvSpPr>
          <p:nvPr>
            <p:ph type="subTitle" idx="1"/>
          </p:nvPr>
        </p:nvSpPr>
        <p:spPr>
          <a:xfrm>
            <a:off x="1295400" y="990600"/>
            <a:ext cx="7086600" cy="5105400"/>
          </a:xfrm>
        </p:spPr>
        <p:txBody>
          <a:bodyPr>
            <a:normAutofit/>
          </a:bodyPr>
          <a:lstStyle/>
          <a:p>
            <a:r>
              <a:rPr lang="ar-JO" dirty="0" smtClean="0"/>
              <a:t>تتألف كل تبويبة من مجموعة من الأوامر. على سبيل المثال، تحتوي تبويبة الصفحة الرئيسية على الحافظة والخط والفقرة والأنماط وأوامر التحرير.</a:t>
            </a:r>
            <a:endParaRPr lang="en-US" dirty="0" smtClean="0"/>
          </a:p>
          <a:p>
            <a:endParaRPr lang="ar-SA" dirty="0"/>
          </a:p>
        </p:txBody>
      </p:sp>
      <p:pic>
        <p:nvPicPr>
          <p:cNvPr id="4" name="صورة 29"/>
          <p:cNvPicPr/>
          <p:nvPr/>
        </p:nvPicPr>
        <p:blipFill>
          <a:blip r:embed="rId2" cstate="print"/>
          <a:srcRect/>
          <a:stretch>
            <a:fillRect/>
          </a:stretch>
        </p:blipFill>
        <p:spPr bwMode="auto">
          <a:xfrm>
            <a:off x="2286000" y="2743200"/>
            <a:ext cx="5486400" cy="1028700"/>
          </a:xfrm>
          <a:prstGeom prst="rect">
            <a:avLst/>
          </a:prstGeom>
          <a:noFill/>
          <a:ln w="9525">
            <a:noFill/>
            <a:miter lim="800000"/>
            <a:headEnd/>
            <a:tailEnd/>
          </a:ln>
        </p:spPr>
      </p:pic>
      <p:pic>
        <p:nvPicPr>
          <p:cNvPr id="5" name="صورة 1"/>
          <p:cNvPicPr/>
          <p:nvPr/>
        </p:nvPicPr>
        <p:blipFill>
          <a:blip r:embed="rId3" cstate="print"/>
          <a:srcRect/>
          <a:stretch>
            <a:fillRect/>
          </a:stretch>
        </p:blipFill>
        <p:spPr bwMode="auto">
          <a:xfrm>
            <a:off x="3048000" y="4038600"/>
            <a:ext cx="3971925"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962"/>
          </a:xfrm>
        </p:spPr>
        <p:txBody>
          <a:bodyPr>
            <a:normAutofit/>
          </a:bodyPr>
          <a:lstStyle/>
          <a:p>
            <a:r>
              <a:rPr lang="ar-JO" sz="2800" dirty="0" smtClean="0"/>
              <a:t>معلومات حول أزرار الخيارات</a:t>
            </a:r>
            <a:endParaRPr lang="ar-SA" sz="2800" dirty="0"/>
          </a:p>
        </p:txBody>
      </p:sp>
      <p:sp>
        <p:nvSpPr>
          <p:cNvPr id="3" name="Subtitle 2"/>
          <p:cNvSpPr>
            <a:spLocks noGrp="1"/>
          </p:cNvSpPr>
          <p:nvPr>
            <p:ph type="subTitle" idx="1"/>
          </p:nvPr>
        </p:nvSpPr>
        <p:spPr>
          <a:xfrm>
            <a:off x="685800" y="1143000"/>
            <a:ext cx="7772400" cy="4876800"/>
          </a:xfrm>
        </p:spPr>
        <p:txBody>
          <a:bodyPr/>
          <a:lstStyle/>
          <a:p>
            <a:r>
              <a:rPr lang="ar-JO" dirty="0" smtClean="0"/>
              <a:t>كما رأينا من قبل، تحتوي بعض المجموعات على زر صغير في الزاوية من أسفل الإطار:</a:t>
            </a:r>
          </a:p>
          <a:p>
            <a:endParaRPr lang="ar-SA" dirty="0"/>
          </a:p>
        </p:txBody>
      </p:sp>
      <p:pic>
        <p:nvPicPr>
          <p:cNvPr id="4" name="صورة 28"/>
          <p:cNvPicPr/>
          <p:nvPr/>
        </p:nvPicPr>
        <p:blipFill>
          <a:blip r:embed="rId2" cstate="print"/>
          <a:srcRect/>
          <a:stretch>
            <a:fillRect/>
          </a:stretch>
        </p:blipFill>
        <p:spPr bwMode="auto">
          <a:xfrm>
            <a:off x="3200400" y="3581400"/>
            <a:ext cx="3124200" cy="100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610562"/>
          </a:xfrm>
        </p:spPr>
        <p:txBody>
          <a:bodyPr>
            <a:normAutofit/>
          </a:bodyPr>
          <a:lstStyle/>
          <a:p>
            <a:r>
              <a:rPr lang="ar-JO" sz="2800" dirty="0" smtClean="0"/>
              <a:t>تصغير الشريط</a:t>
            </a:r>
            <a:endParaRPr lang="ar-SA" sz="2800" dirty="0"/>
          </a:p>
        </p:txBody>
      </p:sp>
      <p:sp>
        <p:nvSpPr>
          <p:cNvPr id="3" name="Subtitle 2"/>
          <p:cNvSpPr>
            <a:spLocks noGrp="1"/>
          </p:cNvSpPr>
          <p:nvPr>
            <p:ph type="subTitle" idx="1"/>
          </p:nvPr>
        </p:nvSpPr>
        <p:spPr>
          <a:xfrm>
            <a:off x="685800" y="914400"/>
            <a:ext cx="7772400" cy="5105400"/>
          </a:xfrm>
        </p:spPr>
        <p:txBody>
          <a:bodyPr/>
          <a:lstStyle/>
          <a:p>
            <a:r>
              <a:rPr lang="ar-JO" dirty="0" smtClean="0"/>
              <a:t>بإمكانك إخفاء أوامر الشريط إذا كنت تفضل ذلك وترك التبويبات فحسب:</a:t>
            </a:r>
          </a:p>
          <a:p>
            <a:endParaRPr lang="ar-SA" dirty="0"/>
          </a:p>
        </p:txBody>
      </p:sp>
      <p:pic>
        <p:nvPicPr>
          <p:cNvPr id="4" name="صورة 27"/>
          <p:cNvPicPr/>
          <p:nvPr/>
        </p:nvPicPr>
        <p:blipFill>
          <a:blip r:embed="rId2" cstate="print"/>
          <a:srcRect/>
          <a:stretch>
            <a:fillRect/>
          </a:stretch>
        </p:blipFill>
        <p:spPr bwMode="auto">
          <a:xfrm>
            <a:off x="2362200" y="2514600"/>
            <a:ext cx="4752975" cy="97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838199"/>
          </a:xfrm>
        </p:spPr>
        <p:txBody>
          <a:bodyPr>
            <a:normAutofit/>
          </a:bodyPr>
          <a:lstStyle/>
          <a:p>
            <a:pPr algn="ctr"/>
            <a:r>
              <a:rPr lang="en-US" sz="3200" b="1" dirty="0" smtClean="0"/>
              <a:t> </a:t>
            </a:r>
            <a:r>
              <a:rPr lang="ar-JO" sz="3200" b="1" dirty="0" smtClean="0"/>
              <a:t>الدرس 2-4: تبويبة الصفحة الرئيسية</a:t>
            </a:r>
            <a:endParaRPr lang="ar-SA" sz="3200" dirty="0"/>
          </a:p>
        </p:txBody>
      </p:sp>
      <p:sp>
        <p:nvSpPr>
          <p:cNvPr id="3" name="Subtitle 2"/>
          <p:cNvSpPr>
            <a:spLocks noGrp="1"/>
          </p:cNvSpPr>
          <p:nvPr>
            <p:ph type="subTitle" idx="1"/>
          </p:nvPr>
        </p:nvSpPr>
        <p:spPr>
          <a:xfrm>
            <a:off x="685800" y="1295400"/>
            <a:ext cx="7772400" cy="4724400"/>
          </a:xfrm>
        </p:spPr>
        <p:txBody>
          <a:bodyPr>
            <a:normAutofit/>
          </a:bodyPr>
          <a:lstStyle/>
          <a:p>
            <a:r>
              <a:rPr lang="ar-JO" dirty="0" smtClean="0"/>
              <a:t>بما أنك أصبحت الآن على معرفة بمكونات واجهة معالج النصوص "وورد"، حان الوقت للانتقال إلى تبويبة الصفحة الرئيسية. ستستخدم في اغلب الأحيان أوامر هذه التبويبة، وبالرغم من قيامنا بتغطية بعض هذه العناصر في السابق، فلا تقلق إذا وجدت نفسك عاجزا عن فهم وظيفة كل شيء، فسوف نقوم بتغطيتها بشكل مفصل أكثر قبل نهاية هذا الدليل.</a:t>
            </a:r>
            <a:endParaRPr lang="en-US" dirty="0" smtClean="0"/>
          </a:p>
          <a:p>
            <a:endParaRPr lang="ar-SA" dirty="0"/>
          </a:p>
        </p:txBody>
      </p:sp>
      <p:pic>
        <p:nvPicPr>
          <p:cNvPr id="4" name="صورة 25"/>
          <p:cNvPicPr/>
          <p:nvPr/>
        </p:nvPicPr>
        <p:blipFill>
          <a:blip r:embed="rId2" cstate="print"/>
          <a:srcRect/>
          <a:stretch>
            <a:fillRect/>
          </a:stretch>
        </p:blipFill>
        <p:spPr bwMode="auto">
          <a:xfrm>
            <a:off x="1066800" y="4114800"/>
            <a:ext cx="69342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3400"/>
          </a:xfrm>
        </p:spPr>
        <p:txBody>
          <a:bodyPr>
            <a:normAutofit/>
          </a:bodyPr>
          <a:lstStyle/>
          <a:p>
            <a:r>
              <a:rPr lang="ar-JO" sz="2800" dirty="0" smtClean="0"/>
              <a:t>أوامر الحافظة</a:t>
            </a:r>
            <a:endParaRPr lang="ar-SA" sz="2800" dirty="0"/>
          </a:p>
        </p:txBody>
      </p:sp>
      <p:sp>
        <p:nvSpPr>
          <p:cNvPr id="3" name="Subtitle 2"/>
          <p:cNvSpPr>
            <a:spLocks noGrp="1"/>
          </p:cNvSpPr>
          <p:nvPr>
            <p:ph type="subTitle" idx="1"/>
          </p:nvPr>
        </p:nvSpPr>
        <p:spPr>
          <a:xfrm>
            <a:off x="838200" y="990600"/>
            <a:ext cx="7543800" cy="5029200"/>
          </a:xfrm>
        </p:spPr>
        <p:txBody>
          <a:bodyPr>
            <a:normAutofit/>
          </a:bodyPr>
          <a:lstStyle/>
          <a:p>
            <a:r>
              <a:rPr lang="ar-JO" dirty="0" smtClean="0"/>
              <a:t>أول مجموعة من تبويبة الصفحة الرئيسية هي الحافظة:</a:t>
            </a:r>
          </a:p>
          <a:p>
            <a:endParaRPr lang="ar-JO" dirty="0" smtClean="0"/>
          </a:p>
          <a:p>
            <a:endParaRPr lang="ar-JO" dirty="0" smtClean="0"/>
          </a:p>
          <a:p>
            <a:endParaRPr lang="ar-JO" dirty="0" smtClean="0"/>
          </a:p>
          <a:p>
            <a:endParaRPr lang="ar-JO" dirty="0" smtClean="0"/>
          </a:p>
          <a:p>
            <a:r>
              <a:rPr lang="ar-JO" dirty="0" smtClean="0"/>
              <a:t>وهي تقدم خيارات قص ونسخ ولصق النص بالإضافة إلى استخدام نسخ التنسيق. وتحتوي أيضا على  زر خيار لفتح حافظة أوفيس.</a:t>
            </a:r>
          </a:p>
          <a:p>
            <a:endParaRPr lang="ar-SA" dirty="0"/>
          </a:p>
        </p:txBody>
      </p:sp>
      <p:pic>
        <p:nvPicPr>
          <p:cNvPr id="4" name="صورة 24"/>
          <p:cNvPicPr/>
          <p:nvPr/>
        </p:nvPicPr>
        <p:blipFill>
          <a:blip r:embed="rId2" cstate="print"/>
          <a:srcRect/>
          <a:stretch>
            <a:fillRect/>
          </a:stretch>
        </p:blipFill>
        <p:spPr bwMode="auto">
          <a:xfrm>
            <a:off x="3352800" y="2057400"/>
            <a:ext cx="2590800" cy="93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860425"/>
          </a:xfrm>
        </p:spPr>
        <p:txBody>
          <a:bodyPr>
            <a:normAutofit/>
          </a:bodyPr>
          <a:lstStyle/>
          <a:p>
            <a:r>
              <a:rPr lang="ar-JO" sz="2800" dirty="0"/>
              <a:t>بدء تشغيل برنامج معالج النصوص "وورد" </a:t>
            </a:r>
            <a:endParaRPr lang="ar-SA" sz="2800" dirty="0"/>
          </a:p>
        </p:txBody>
      </p:sp>
      <p:sp>
        <p:nvSpPr>
          <p:cNvPr id="3" name="Subtitle 2"/>
          <p:cNvSpPr>
            <a:spLocks noGrp="1"/>
          </p:cNvSpPr>
          <p:nvPr>
            <p:ph type="subTitle" idx="1"/>
          </p:nvPr>
        </p:nvSpPr>
        <p:spPr>
          <a:xfrm>
            <a:off x="609600" y="1371600"/>
            <a:ext cx="8001000" cy="2133600"/>
          </a:xfrm>
        </p:spPr>
        <p:txBody>
          <a:bodyPr>
            <a:normAutofit lnSpcReduction="10000"/>
          </a:bodyPr>
          <a:lstStyle/>
          <a:p>
            <a:r>
              <a:rPr lang="ar-JO" dirty="0"/>
              <a:t>لتشغيل برنامج معالج النصوص "وورد" في مايكروسوفت أوفيس </a:t>
            </a:r>
            <a:r>
              <a:rPr lang="ar-JO" dirty="0" smtClean="0"/>
              <a:t>2010، </a:t>
            </a:r>
            <a:r>
              <a:rPr lang="ar-JO" dirty="0"/>
              <a:t>أُنقر على قائمة ابدأ وقم بوضع المؤشر على كافة البرامج. ينبغي أن ترى مجلد مايكروسوفت أوفيس داخل قائمة ابدأ. قم بالتأشير عليه باستخدام الماوس لعرض القائمة </a:t>
            </a:r>
            <a:r>
              <a:rPr lang="ar-JO" dirty="0" smtClean="0"/>
              <a:t>الفرعية، </a:t>
            </a:r>
            <a:r>
              <a:rPr lang="ar-JO" dirty="0"/>
              <a:t>ثم اضغط على معالج النصوص "وورد" في مايكروسوفت أوفيس 2010.</a:t>
            </a:r>
            <a:endParaRPr lang="en-US" dirty="0"/>
          </a:p>
          <a:p>
            <a:endParaRPr lang="ar-SA" dirty="0"/>
          </a:p>
        </p:txBody>
      </p:sp>
      <p:pic>
        <p:nvPicPr>
          <p:cNvPr id="4" name="صورة 136"/>
          <p:cNvPicPr/>
          <p:nvPr/>
        </p:nvPicPr>
        <p:blipFill>
          <a:blip r:embed="rId2" cstate="print"/>
          <a:srcRect/>
          <a:stretch>
            <a:fillRect/>
          </a:stretch>
        </p:blipFill>
        <p:spPr bwMode="auto">
          <a:xfrm>
            <a:off x="3124200" y="3352800"/>
            <a:ext cx="3514725"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610562"/>
          </a:xfrm>
        </p:spPr>
        <p:txBody>
          <a:bodyPr>
            <a:normAutofit/>
          </a:bodyPr>
          <a:lstStyle/>
          <a:p>
            <a:r>
              <a:rPr lang="ar-JO" sz="2800" dirty="0" smtClean="0"/>
              <a:t>أوامر الخط</a:t>
            </a:r>
            <a:endParaRPr lang="ar-SA" sz="2800" dirty="0"/>
          </a:p>
        </p:txBody>
      </p:sp>
      <p:sp>
        <p:nvSpPr>
          <p:cNvPr id="3" name="Subtitle 2"/>
          <p:cNvSpPr>
            <a:spLocks noGrp="1"/>
          </p:cNvSpPr>
          <p:nvPr>
            <p:ph type="subTitle" idx="1"/>
          </p:nvPr>
        </p:nvSpPr>
        <p:spPr>
          <a:xfrm>
            <a:off x="685800" y="1066800"/>
            <a:ext cx="7772400" cy="4876800"/>
          </a:xfrm>
        </p:spPr>
        <p:txBody>
          <a:bodyPr/>
          <a:lstStyle/>
          <a:p>
            <a:r>
              <a:rPr lang="ar-JO" dirty="0" smtClean="0"/>
              <a:t>المجموعة التالية هي من المجموعات التي قمنا بالفعل بالتعامل معها إلا وهي الخط:</a:t>
            </a:r>
            <a:endParaRPr lang="en-US" dirty="0" smtClean="0"/>
          </a:p>
          <a:p>
            <a:endParaRPr lang="ar-SA" dirty="0"/>
          </a:p>
        </p:txBody>
      </p:sp>
      <p:pic>
        <p:nvPicPr>
          <p:cNvPr id="4" name="صورة 23"/>
          <p:cNvPicPr/>
          <p:nvPr/>
        </p:nvPicPr>
        <p:blipFill>
          <a:blip r:embed="rId2" cstate="print"/>
          <a:srcRect/>
          <a:stretch>
            <a:fillRect/>
          </a:stretch>
        </p:blipFill>
        <p:spPr bwMode="auto">
          <a:xfrm>
            <a:off x="3429000" y="2438400"/>
            <a:ext cx="26670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838200"/>
          </a:xfrm>
        </p:spPr>
        <p:txBody>
          <a:bodyPr>
            <a:normAutofit/>
          </a:bodyPr>
          <a:lstStyle/>
          <a:p>
            <a:r>
              <a:rPr lang="ar-JO" sz="2800" b="1" dirty="0" smtClean="0"/>
              <a:t>أوامر الفقرة</a:t>
            </a:r>
            <a:endParaRPr lang="ar-SA" sz="2800" dirty="0"/>
          </a:p>
        </p:txBody>
      </p:sp>
      <p:sp>
        <p:nvSpPr>
          <p:cNvPr id="3" name="Subtitle 2"/>
          <p:cNvSpPr>
            <a:spLocks noGrp="1"/>
          </p:cNvSpPr>
          <p:nvPr>
            <p:ph type="subTitle" idx="1"/>
          </p:nvPr>
        </p:nvSpPr>
        <p:spPr>
          <a:xfrm>
            <a:off x="762000" y="1219200"/>
            <a:ext cx="7772400" cy="4800600"/>
          </a:xfrm>
        </p:spPr>
        <p:txBody>
          <a:bodyPr/>
          <a:lstStyle/>
          <a:p>
            <a:r>
              <a:rPr lang="ar-JO" dirty="0" smtClean="0"/>
              <a:t>تحتوي المجموعة الثالثة على أدوات الفقرة:</a:t>
            </a:r>
            <a:endParaRPr lang="ar-SA" dirty="0"/>
          </a:p>
        </p:txBody>
      </p:sp>
      <p:pic>
        <p:nvPicPr>
          <p:cNvPr id="4" name="صورة 22"/>
          <p:cNvPicPr/>
          <p:nvPr/>
        </p:nvPicPr>
        <p:blipFill>
          <a:blip r:embed="rId2" cstate="print"/>
          <a:srcRect/>
          <a:stretch>
            <a:fillRect/>
          </a:stretch>
        </p:blipFill>
        <p:spPr bwMode="auto">
          <a:xfrm>
            <a:off x="3124200" y="2743200"/>
            <a:ext cx="3171824" cy="95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JO" sz="2800" dirty="0" smtClean="0"/>
              <a:t>أوامر الأنماط</a:t>
            </a:r>
            <a:endParaRPr lang="ar-SA" sz="2800" dirty="0"/>
          </a:p>
        </p:txBody>
      </p:sp>
      <p:sp>
        <p:nvSpPr>
          <p:cNvPr id="3" name="Subtitle 2"/>
          <p:cNvSpPr>
            <a:spLocks noGrp="1"/>
          </p:cNvSpPr>
          <p:nvPr>
            <p:ph type="subTitle" idx="1"/>
          </p:nvPr>
        </p:nvSpPr>
        <p:spPr>
          <a:xfrm>
            <a:off x="685800" y="1066800"/>
            <a:ext cx="7772400" cy="4953000"/>
          </a:xfrm>
        </p:spPr>
        <p:txBody>
          <a:bodyPr/>
          <a:lstStyle/>
          <a:p>
            <a:r>
              <a:rPr lang="ar-JO" dirty="0" smtClean="0"/>
              <a:t>إن المجموعة الرابعة مخصصة للأنماط المتوفرة في معالج النصوص مايكروسوفت أوفيس "وورد" 2010.</a:t>
            </a:r>
          </a:p>
          <a:p>
            <a:endParaRPr lang="ar-SA" dirty="0"/>
          </a:p>
        </p:txBody>
      </p:sp>
      <p:pic>
        <p:nvPicPr>
          <p:cNvPr id="4" name="صورة 21"/>
          <p:cNvPicPr/>
          <p:nvPr/>
        </p:nvPicPr>
        <p:blipFill>
          <a:blip r:embed="rId2" cstate="print"/>
          <a:srcRect/>
          <a:stretch>
            <a:fillRect/>
          </a:stretch>
        </p:blipFill>
        <p:spPr bwMode="auto">
          <a:xfrm>
            <a:off x="2590800" y="2743200"/>
            <a:ext cx="4591050" cy="89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08025"/>
          </a:xfrm>
        </p:spPr>
        <p:txBody>
          <a:bodyPr>
            <a:normAutofit/>
          </a:bodyPr>
          <a:lstStyle/>
          <a:p>
            <a:r>
              <a:rPr lang="ar-JO" sz="2800" dirty="0" smtClean="0"/>
              <a:t>أوامر التحرير</a:t>
            </a:r>
            <a:endParaRPr lang="ar-SA" sz="2800" dirty="0"/>
          </a:p>
        </p:txBody>
      </p:sp>
      <p:sp>
        <p:nvSpPr>
          <p:cNvPr id="3" name="Subtitle 2"/>
          <p:cNvSpPr>
            <a:spLocks noGrp="1"/>
          </p:cNvSpPr>
          <p:nvPr>
            <p:ph type="subTitle" idx="1"/>
          </p:nvPr>
        </p:nvSpPr>
        <p:spPr>
          <a:xfrm>
            <a:off x="1371600" y="1066800"/>
            <a:ext cx="7010400" cy="4953000"/>
          </a:xfrm>
        </p:spPr>
        <p:txBody>
          <a:bodyPr>
            <a:normAutofit/>
          </a:bodyPr>
          <a:lstStyle/>
          <a:p>
            <a:r>
              <a:rPr lang="ar-JO" dirty="0" smtClean="0"/>
              <a:t>تركز مجموعتنا الأخيرة على التحرير:</a:t>
            </a:r>
          </a:p>
          <a:p>
            <a:endParaRPr lang="ar-JO" dirty="0" smtClean="0"/>
          </a:p>
          <a:p>
            <a:endParaRPr lang="ar-JO" dirty="0" smtClean="0"/>
          </a:p>
          <a:p>
            <a:endParaRPr lang="ar-JO" dirty="0" smtClean="0"/>
          </a:p>
          <a:p>
            <a:r>
              <a:rPr lang="ar-JO" dirty="0" smtClean="0"/>
              <a:t>تمكنك هذه الخيارات من العثور على كلمات أو عبارات معينة، واستبدال المصطلحات بأشياء أخرى (تعتبر مفيدة إذا كنت قد وجدت انك قمت بكتابة اسم شخص ما بشكل خاطئ) وتحديد عناصر معينة في المستند.</a:t>
            </a:r>
            <a:endParaRPr lang="ar-SA" dirty="0"/>
          </a:p>
        </p:txBody>
      </p:sp>
      <p:pic>
        <p:nvPicPr>
          <p:cNvPr id="4" name="صورة 20"/>
          <p:cNvPicPr/>
          <p:nvPr/>
        </p:nvPicPr>
        <p:blipFill>
          <a:blip r:embed="rId2" cstate="print"/>
          <a:srcRect/>
          <a:stretch>
            <a:fillRect/>
          </a:stretch>
        </p:blipFill>
        <p:spPr bwMode="auto">
          <a:xfrm>
            <a:off x="4038600" y="1676400"/>
            <a:ext cx="1467565"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800"/>
          </a:xfrm>
        </p:spPr>
        <p:txBody>
          <a:bodyPr>
            <a:normAutofit/>
          </a:bodyPr>
          <a:lstStyle/>
          <a:p>
            <a:pPr algn="ctr"/>
            <a:r>
              <a:rPr lang="ar-JO" sz="2800" dirty="0" smtClean="0"/>
              <a:t>الدرس 2-5: تبويبة إدراج</a:t>
            </a:r>
            <a:endParaRPr lang="ar-SA" sz="2800" dirty="0"/>
          </a:p>
        </p:txBody>
      </p:sp>
      <p:sp>
        <p:nvSpPr>
          <p:cNvPr id="3" name="Subtitle 2"/>
          <p:cNvSpPr>
            <a:spLocks noGrp="1"/>
          </p:cNvSpPr>
          <p:nvPr>
            <p:ph type="subTitle" idx="1"/>
          </p:nvPr>
        </p:nvSpPr>
        <p:spPr>
          <a:xfrm>
            <a:off x="685800" y="1143000"/>
            <a:ext cx="7772400" cy="4876800"/>
          </a:xfrm>
        </p:spPr>
        <p:txBody>
          <a:bodyPr>
            <a:normAutofit/>
          </a:bodyPr>
          <a:lstStyle/>
          <a:p>
            <a:r>
              <a:rPr lang="ar-JO" dirty="0" smtClean="0"/>
              <a:t>التبويبة التالية التي سنلقي الضوء عليها تبويبة الإدراج. في الوقت الذي تكون فيه قد أتقنت إنشاء مستندات أساسية، ستساعدك هذه التبويبة على إضافة عناصر أخرى للمستندات كالمخططات وصفحة الغلاف والرأس والتذييل.</a:t>
            </a:r>
            <a:endParaRPr lang="en-US" dirty="0" smtClean="0"/>
          </a:p>
          <a:p>
            <a:r>
              <a:rPr lang="ar-JO" dirty="0" smtClean="0"/>
              <a:t>لا تقلق بشأن تطبيقات الأوامر حاليا. سنقوم بممارسة بعض الأساسيات في التمارين التدريجية ولكننا لن نتعمق في كل عنصر إلا لاحقا.</a:t>
            </a:r>
          </a:p>
          <a:p>
            <a:endParaRPr lang="ar-SA" dirty="0"/>
          </a:p>
        </p:txBody>
      </p:sp>
      <p:pic>
        <p:nvPicPr>
          <p:cNvPr id="4" name="صورة 19"/>
          <p:cNvPicPr/>
          <p:nvPr/>
        </p:nvPicPr>
        <p:blipFill>
          <a:blip r:embed="rId2" cstate="print"/>
          <a:srcRect/>
          <a:stretch>
            <a:fillRect/>
          </a:stretch>
        </p:blipFill>
        <p:spPr bwMode="auto">
          <a:xfrm>
            <a:off x="2057400" y="4648200"/>
            <a:ext cx="5143500" cy="63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609600"/>
          </a:xfrm>
        </p:spPr>
        <p:txBody>
          <a:bodyPr>
            <a:normAutofit/>
          </a:bodyPr>
          <a:lstStyle/>
          <a:p>
            <a:r>
              <a:rPr lang="ar-JO" sz="2800" dirty="0" smtClean="0"/>
              <a:t>أوامر الصفحات</a:t>
            </a:r>
            <a:endParaRPr lang="ar-SA" sz="2800" dirty="0"/>
          </a:p>
        </p:txBody>
      </p:sp>
      <p:sp>
        <p:nvSpPr>
          <p:cNvPr id="3" name="Subtitle 2"/>
          <p:cNvSpPr>
            <a:spLocks noGrp="1"/>
          </p:cNvSpPr>
          <p:nvPr>
            <p:ph type="subTitle" idx="1"/>
          </p:nvPr>
        </p:nvSpPr>
        <p:spPr>
          <a:xfrm>
            <a:off x="685800" y="1447800"/>
            <a:ext cx="7772400" cy="4572000"/>
          </a:xfrm>
        </p:spPr>
        <p:txBody>
          <a:bodyPr>
            <a:normAutofit/>
          </a:bodyPr>
          <a:lstStyle/>
          <a:p>
            <a:r>
              <a:rPr lang="ar-JO" dirty="0" smtClean="0"/>
              <a:t>المجموعة الأولى هي الصفحات:</a:t>
            </a:r>
          </a:p>
          <a:p>
            <a:endParaRPr lang="ar-JO" dirty="0" smtClean="0"/>
          </a:p>
          <a:p>
            <a:endParaRPr lang="ar-JO" dirty="0" smtClean="0"/>
          </a:p>
          <a:p>
            <a:endParaRPr lang="ar-JO" dirty="0" smtClean="0"/>
          </a:p>
          <a:p>
            <a:r>
              <a:rPr lang="ar-JO" dirty="0" smtClean="0"/>
              <a:t>وكما توقعت، تمكننا هذه المجموعة من إضافة صفحة غلاف أو إدراج صفحة فارغة أو إضافة أنماط مختلفة من فواصل الصفحات إلى المستند.</a:t>
            </a:r>
            <a:endParaRPr lang="en-US" dirty="0" smtClean="0"/>
          </a:p>
          <a:p>
            <a:endParaRPr lang="ar-SA" dirty="0"/>
          </a:p>
        </p:txBody>
      </p:sp>
      <p:pic>
        <p:nvPicPr>
          <p:cNvPr id="4" name="صورة 18"/>
          <p:cNvPicPr/>
          <p:nvPr/>
        </p:nvPicPr>
        <p:blipFill>
          <a:blip r:embed="rId2" cstate="print"/>
          <a:srcRect/>
          <a:stretch>
            <a:fillRect/>
          </a:stretch>
        </p:blipFill>
        <p:spPr bwMode="auto">
          <a:xfrm>
            <a:off x="3505200" y="2133600"/>
            <a:ext cx="1842801"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31825"/>
          </a:xfrm>
        </p:spPr>
        <p:txBody>
          <a:bodyPr>
            <a:normAutofit fontScale="90000"/>
          </a:bodyPr>
          <a:lstStyle/>
          <a:p>
            <a:r>
              <a:rPr lang="ar-JO" dirty="0" smtClean="0"/>
              <a:t>أوامر الجداول</a:t>
            </a:r>
            <a:endParaRPr lang="ar-SA" dirty="0"/>
          </a:p>
        </p:txBody>
      </p:sp>
      <p:sp>
        <p:nvSpPr>
          <p:cNvPr id="3" name="Subtitle 2"/>
          <p:cNvSpPr>
            <a:spLocks noGrp="1"/>
          </p:cNvSpPr>
          <p:nvPr>
            <p:ph type="subTitle" idx="1"/>
          </p:nvPr>
        </p:nvSpPr>
        <p:spPr>
          <a:xfrm>
            <a:off x="1371600" y="1371600"/>
            <a:ext cx="6400800" cy="4724400"/>
          </a:xfrm>
        </p:spPr>
        <p:txBody>
          <a:bodyPr>
            <a:normAutofit/>
          </a:bodyPr>
          <a:lstStyle/>
          <a:p>
            <a:r>
              <a:rPr lang="ar-JO" dirty="0" smtClean="0"/>
              <a:t>الأمر التالي هو الجداول</a:t>
            </a:r>
          </a:p>
          <a:p>
            <a:endParaRPr lang="ar-JO" dirty="0" smtClean="0"/>
          </a:p>
          <a:p>
            <a:endParaRPr lang="ar-JO" dirty="0" smtClean="0"/>
          </a:p>
          <a:p>
            <a:endParaRPr lang="ar-JO" dirty="0" smtClean="0"/>
          </a:p>
          <a:p>
            <a:r>
              <a:rPr lang="ar-JO" dirty="0" smtClean="0"/>
              <a:t>يتوسع هذا الأمر ليتحول إلى قائمة تمكنك من رسم جدول أو جدول بيانات إكسل أو إضافة جدول معين مسبقا. يتم إضافة الجداول الأساسية عن طريق النقر على جدول ومن ثم تحريك المؤشر فوق عدد معين من المربعات لإنشاء جدول بالحجم المطلوب.</a:t>
            </a:r>
          </a:p>
          <a:p>
            <a:endParaRPr lang="ar-SA" dirty="0"/>
          </a:p>
        </p:txBody>
      </p:sp>
      <p:pic>
        <p:nvPicPr>
          <p:cNvPr id="4" name="صورة 17"/>
          <p:cNvPicPr/>
          <p:nvPr/>
        </p:nvPicPr>
        <p:blipFill>
          <a:blip r:embed="rId2" cstate="print"/>
          <a:srcRect/>
          <a:stretch>
            <a:fillRect/>
          </a:stretch>
        </p:blipFill>
        <p:spPr bwMode="auto">
          <a:xfrm>
            <a:off x="4038600" y="1981200"/>
            <a:ext cx="1126704" cy="94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ar-JO" sz="2800" dirty="0" smtClean="0"/>
              <a:t>أوامر الرسومات التوضيحية</a:t>
            </a:r>
            <a:endParaRPr lang="ar-SA" sz="2800" dirty="0"/>
          </a:p>
        </p:txBody>
      </p:sp>
      <p:sp>
        <p:nvSpPr>
          <p:cNvPr id="3" name="Subtitle 2"/>
          <p:cNvSpPr>
            <a:spLocks noGrp="1"/>
          </p:cNvSpPr>
          <p:nvPr>
            <p:ph type="subTitle" idx="1"/>
          </p:nvPr>
        </p:nvSpPr>
        <p:spPr>
          <a:xfrm>
            <a:off x="685800" y="1066800"/>
            <a:ext cx="7772400" cy="4953000"/>
          </a:xfrm>
        </p:spPr>
        <p:txBody>
          <a:bodyPr/>
          <a:lstStyle/>
          <a:p>
            <a:r>
              <a:rPr lang="ar-JO" dirty="0" smtClean="0"/>
              <a:t>تعتبر المجموعة التالية أكثر المجموعات متعة، فهي تمكنك من إضافة رسومات توضيحية إلى المستند:</a:t>
            </a:r>
          </a:p>
          <a:p>
            <a:endParaRPr lang="ar-SA" dirty="0"/>
          </a:p>
        </p:txBody>
      </p:sp>
      <p:pic>
        <p:nvPicPr>
          <p:cNvPr id="4" name="صورة 15"/>
          <p:cNvPicPr/>
          <p:nvPr/>
        </p:nvPicPr>
        <p:blipFill>
          <a:blip r:embed="rId2" cstate="print"/>
          <a:srcRect/>
          <a:stretch>
            <a:fillRect/>
          </a:stretch>
        </p:blipFill>
        <p:spPr bwMode="auto">
          <a:xfrm>
            <a:off x="3276600" y="2819400"/>
            <a:ext cx="2724150" cy="95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1999"/>
          </a:xfrm>
        </p:spPr>
        <p:txBody>
          <a:bodyPr>
            <a:normAutofit/>
          </a:bodyPr>
          <a:lstStyle/>
          <a:p>
            <a:r>
              <a:rPr lang="ar-JO" sz="2800" dirty="0" smtClean="0"/>
              <a:t>أوامر الارتباطات</a:t>
            </a:r>
            <a:endParaRPr lang="ar-SA" sz="2800" dirty="0"/>
          </a:p>
        </p:txBody>
      </p:sp>
      <p:sp>
        <p:nvSpPr>
          <p:cNvPr id="3" name="Subtitle 2"/>
          <p:cNvSpPr>
            <a:spLocks noGrp="1"/>
          </p:cNvSpPr>
          <p:nvPr>
            <p:ph type="subTitle" idx="1"/>
          </p:nvPr>
        </p:nvSpPr>
        <p:spPr>
          <a:xfrm>
            <a:off x="685800" y="1143000"/>
            <a:ext cx="7772400" cy="4876800"/>
          </a:xfrm>
        </p:spPr>
        <p:txBody>
          <a:bodyPr>
            <a:normAutofit/>
          </a:bodyPr>
          <a:lstStyle/>
          <a:p>
            <a:r>
              <a:rPr lang="ar-JO" dirty="0" smtClean="0"/>
              <a:t>تمكنك المجموعة الرابعة في تبويبة الإدراج من إنشاء ارتباطات مع مواقع على الإنترنت (تسمى ارتباطات تشعبية) بالإضافة إلى أماكن أخرى بالمستند مثل (الإشارات المرجعية والإسناد الترافقي). </a:t>
            </a:r>
          </a:p>
          <a:p>
            <a:endParaRPr lang="ar-SA" dirty="0"/>
          </a:p>
        </p:txBody>
      </p:sp>
      <p:pic>
        <p:nvPicPr>
          <p:cNvPr id="4" name="صورة 14"/>
          <p:cNvPicPr/>
          <p:nvPr/>
        </p:nvPicPr>
        <p:blipFill>
          <a:blip r:embed="rId2" cstate="print"/>
          <a:srcRect/>
          <a:stretch>
            <a:fillRect/>
          </a:stretch>
        </p:blipFill>
        <p:spPr bwMode="auto">
          <a:xfrm>
            <a:off x="3581400" y="3124200"/>
            <a:ext cx="1963986" cy="947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lstStyle/>
          <a:p>
            <a:r>
              <a:rPr lang="ar-JO" dirty="0" smtClean="0"/>
              <a:t>أوامر الرأٍس والتذييل</a:t>
            </a:r>
            <a:endParaRPr lang="ar-SA" dirty="0"/>
          </a:p>
        </p:txBody>
      </p:sp>
      <p:sp>
        <p:nvSpPr>
          <p:cNvPr id="3" name="Subtitle 2"/>
          <p:cNvSpPr>
            <a:spLocks noGrp="1"/>
          </p:cNvSpPr>
          <p:nvPr>
            <p:ph type="subTitle" idx="1"/>
          </p:nvPr>
        </p:nvSpPr>
        <p:spPr>
          <a:xfrm>
            <a:off x="685800" y="1143000"/>
            <a:ext cx="7772400" cy="4876800"/>
          </a:xfrm>
        </p:spPr>
        <p:txBody>
          <a:bodyPr>
            <a:normAutofit/>
          </a:bodyPr>
          <a:lstStyle/>
          <a:p>
            <a:r>
              <a:rPr lang="ar-JO" dirty="0" smtClean="0"/>
              <a:t>إن الرأس والتذييل هما النص الموجود في أعلى أو أسفل كل صفحة على التوالي. وتتيح لك هذه المجموعة إضافة رأس أو تذييل أو أرقام صفحات بسيطة:</a:t>
            </a:r>
            <a:endParaRPr lang="en-US" dirty="0" smtClean="0"/>
          </a:p>
          <a:p>
            <a:endParaRPr lang="ar-SA" dirty="0"/>
          </a:p>
        </p:txBody>
      </p:sp>
      <p:pic>
        <p:nvPicPr>
          <p:cNvPr id="4" name="صورة 13"/>
          <p:cNvPicPr/>
          <p:nvPr/>
        </p:nvPicPr>
        <p:blipFill>
          <a:blip r:embed="rId2" cstate="print"/>
          <a:srcRect/>
          <a:stretch>
            <a:fillRect/>
          </a:stretch>
        </p:blipFill>
        <p:spPr bwMode="auto">
          <a:xfrm>
            <a:off x="3429000" y="3124200"/>
            <a:ext cx="2667000" cy="14478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31825"/>
          </a:xfrm>
        </p:spPr>
        <p:txBody>
          <a:bodyPr>
            <a:normAutofit/>
          </a:bodyPr>
          <a:lstStyle/>
          <a:p>
            <a:r>
              <a:rPr lang="ar-JO" sz="2800" dirty="0"/>
              <a:t>نظرة عامة على واجهة الاستخدام</a:t>
            </a:r>
            <a:endParaRPr lang="ar-SA" sz="2800" dirty="0"/>
          </a:p>
        </p:txBody>
      </p:sp>
      <p:sp>
        <p:nvSpPr>
          <p:cNvPr id="3" name="Subtitle 2"/>
          <p:cNvSpPr>
            <a:spLocks noGrp="1"/>
          </p:cNvSpPr>
          <p:nvPr>
            <p:ph type="subTitle" idx="1"/>
          </p:nvPr>
        </p:nvSpPr>
        <p:spPr>
          <a:xfrm>
            <a:off x="1905000" y="1143000"/>
            <a:ext cx="6400800" cy="4953000"/>
          </a:xfrm>
        </p:spPr>
        <p:txBody>
          <a:bodyPr/>
          <a:lstStyle/>
          <a:p>
            <a:r>
              <a:rPr lang="ar-JO" dirty="0"/>
              <a:t>لنلقي نظرة على الأجزاء المختلفة للإطار </a:t>
            </a:r>
            <a:endParaRPr lang="ar-SA" dirty="0"/>
          </a:p>
        </p:txBody>
      </p:sp>
      <p:pic>
        <p:nvPicPr>
          <p:cNvPr id="4" name="صورة 134"/>
          <p:cNvPicPr/>
          <p:nvPr/>
        </p:nvPicPr>
        <p:blipFill>
          <a:blip r:embed="rId2" cstate="print"/>
          <a:srcRect/>
          <a:stretch>
            <a:fillRect/>
          </a:stretch>
        </p:blipFill>
        <p:spPr bwMode="auto">
          <a:xfrm>
            <a:off x="2133600" y="1752600"/>
            <a:ext cx="5162550" cy="393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09600"/>
          </a:xfrm>
        </p:spPr>
        <p:txBody>
          <a:bodyPr>
            <a:normAutofit/>
          </a:bodyPr>
          <a:lstStyle/>
          <a:p>
            <a:r>
              <a:rPr lang="ar-JO" sz="2800" dirty="0" smtClean="0"/>
              <a:t>أوامر النص</a:t>
            </a:r>
            <a:endParaRPr lang="ar-SA" sz="2800" dirty="0"/>
          </a:p>
        </p:txBody>
      </p:sp>
      <p:sp>
        <p:nvSpPr>
          <p:cNvPr id="3" name="Subtitle 2"/>
          <p:cNvSpPr>
            <a:spLocks noGrp="1"/>
          </p:cNvSpPr>
          <p:nvPr>
            <p:ph type="subTitle" idx="1"/>
          </p:nvPr>
        </p:nvSpPr>
        <p:spPr>
          <a:xfrm>
            <a:off x="1371600" y="1219200"/>
            <a:ext cx="7010400" cy="4876800"/>
          </a:xfrm>
        </p:spPr>
        <p:txBody>
          <a:bodyPr/>
          <a:lstStyle/>
          <a:p>
            <a:r>
              <a:rPr lang="ar-JO" dirty="0" smtClean="0"/>
              <a:t>تحتوي المجموعة التالية على عناصر متنوعة.</a:t>
            </a:r>
          </a:p>
          <a:p>
            <a:pPr algn="r">
              <a:buFont typeface="Wingdings" pitchFamily="2" charset="2"/>
              <a:buChar char="Ø"/>
            </a:pPr>
            <a:r>
              <a:rPr lang="ar-JO" b="1" dirty="0" smtClean="0"/>
              <a:t>مربع النص</a:t>
            </a:r>
          </a:p>
          <a:p>
            <a:pPr algn="r">
              <a:buFont typeface="Wingdings" pitchFamily="2" charset="2"/>
              <a:buChar char="Ø"/>
            </a:pPr>
            <a:r>
              <a:rPr lang="ar-JO" b="1" dirty="0" smtClean="0"/>
              <a:t>الأجزاء السريعة</a:t>
            </a:r>
          </a:p>
          <a:p>
            <a:pPr algn="r">
              <a:buFont typeface="Wingdings" pitchFamily="2" charset="2"/>
              <a:buChar char="Ø"/>
            </a:pPr>
            <a:r>
              <a:rPr lang="en-US" b="1" dirty="0" smtClean="0"/>
              <a:t>WordArt</a:t>
            </a:r>
            <a:endParaRPr lang="ar-JO" b="1" dirty="0" smtClean="0"/>
          </a:p>
          <a:p>
            <a:pPr algn="r">
              <a:buFont typeface="Wingdings" pitchFamily="2" charset="2"/>
              <a:buChar char="Ø"/>
            </a:pPr>
            <a:r>
              <a:rPr lang="ar-JO" b="1" dirty="0" smtClean="0"/>
              <a:t>إسقاط الأحرف الاستهلالية</a:t>
            </a:r>
          </a:p>
          <a:p>
            <a:pPr algn="r">
              <a:buFont typeface="Wingdings" pitchFamily="2" charset="2"/>
              <a:buChar char="Ø"/>
            </a:pPr>
            <a:r>
              <a:rPr lang="ar-JO" b="1" dirty="0" smtClean="0"/>
              <a:t>سطر التوقيع</a:t>
            </a:r>
          </a:p>
          <a:p>
            <a:pPr algn="r">
              <a:buFont typeface="Wingdings" pitchFamily="2" charset="2"/>
              <a:buChar char="Ø"/>
            </a:pPr>
            <a:r>
              <a:rPr lang="ar-JO" b="1" dirty="0" smtClean="0"/>
              <a:t>التاريخ والوقت</a:t>
            </a:r>
          </a:p>
          <a:p>
            <a:pPr algn="r">
              <a:buFont typeface="Wingdings" pitchFamily="2" charset="2"/>
              <a:buChar char="Ø"/>
            </a:pPr>
            <a:r>
              <a:rPr lang="ar-JO" b="1" dirty="0" smtClean="0"/>
              <a:t>الكائن</a:t>
            </a:r>
          </a:p>
          <a:p>
            <a:pPr algn="r"/>
            <a:endParaRPr lang="en-US" dirty="0" smtClean="0"/>
          </a:p>
          <a:p>
            <a:endParaRPr lang="ar-SA" dirty="0"/>
          </a:p>
        </p:txBody>
      </p:sp>
      <p:pic>
        <p:nvPicPr>
          <p:cNvPr id="4" name="صورة 11"/>
          <p:cNvPicPr/>
          <p:nvPr/>
        </p:nvPicPr>
        <p:blipFill>
          <a:blip r:embed="rId2" cstate="print"/>
          <a:srcRect/>
          <a:stretch>
            <a:fillRect/>
          </a:stretch>
        </p:blipFill>
        <p:spPr bwMode="auto">
          <a:xfrm>
            <a:off x="1981200" y="4419600"/>
            <a:ext cx="2981325" cy="10096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800"/>
          </a:xfrm>
        </p:spPr>
        <p:txBody>
          <a:bodyPr>
            <a:normAutofit/>
          </a:bodyPr>
          <a:lstStyle/>
          <a:p>
            <a:r>
              <a:rPr lang="ar-JO" sz="2800" b="1" dirty="0" smtClean="0"/>
              <a:t>أوامر الرموز</a:t>
            </a:r>
            <a:endParaRPr lang="ar-SA" sz="28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يسمح لك الجزء الأخير من تبويبة الإدراج بإضافة معادلات أو رموز للمستند:</a:t>
            </a:r>
            <a:endParaRPr lang="en-US" dirty="0" smtClean="0"/>
          </a:p>
          <a:p>
            <a:r>
              <a:rPr lang="ar-JO" dirty="0" smtClean="0"/>
              <a:t> </a:t>
            </a:r>
            <a:endParaRPr lang="en-US" dirty="0" smtClean="0"/>
          </a:p>
          <a:p>
            <a:r>
              <a:rPr lang="ar-JO" dirty="0" smtClean="0"/>
              <a:t>عندما تقوم بالنقر على إحداها سيعرض لك كل عنصر منهما قائمة من الخيارات، كما ترى فإن إدراج معادلات معقدة أمرٌ سهل عن طريق النقر مرتين</a:t>
            </a:r>
          </a:p>
          <a:p>
            <a:endParaRPr lang="ar-SA" dirty="0"/>
          </a:p>
        </p:txBody>
      </p:sp>
      <p:pic>
        <p:nvPicPr>
          <p:cNvPr id="4" name="صورة 10"/>
          <p:cNvPicPr/>
          <p:nvPr/>
        </p:nvPicPr>
        <p:blipFill>
          <a:blip r:embed="rId2" cstate="print"/>
          <a:srcRect/>
          <a:stretch>
            <a:fillRect/>
          </a:stretch>
        </p:blipFill>
        <p:spPr bwMode="auto">
          <a:xfrm>
            <a:off x="3810000" y="4038600"/>
            <a:ext cx="1468227" cy="94745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761999"/>
          </a:xfrm>
        </p:spPr>
        <p:txBody>
          <a:bodyPr>
            <a:normAutofit/>
          </a:bodyPr>
          <a:lstStyle/>
          <a:p>
            <a:pPr algn="ctr"/>
            <a:r>
              <a:rPr lang="ar-JO" sz="3200" dirty="0" smtClean="0"/>
              <a:t>الدرس 2-6: تبويبة العرض</a:t>
            </a:r>
            <a:endParaRPr lang="ar-SA" sz="32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التبويبة الأخيرة التي سنتعرف عليها في هذا الجزء هي تبويبة العرض. وكما يمكن أن تتخيل، ستسمح لك هذه التبويبة بعرض المستند بعدة طرق. </a:t>
            </a:r>
            <a:endParaRPr lang="en-US" dirty="0" smtClean="0"/>
          </a:p>
          <a:p>
            <a:endParaRPr lang="ar-SA" dirty="0"/>
          </a:p>
        </p:txBody>
      </p:sp>
      <p:pic>
        <p:nvPicPr>
          <p:cNvPr id="4" name="صورة 8"/>
          <p:cNvPicPr/>
          <p:nvPr/>
        </p:nvPicPr>
        <p:blipFill>
          <a:blip r:embed="rId2" cstate="print"/>
          <a:srcRect/>
          <a:stretch>
            <a:fillRect/>
          </a:stretch>
        </p:blipFill>
        <p:spPr bwMode="auto">
          <a:xfrm>
            <a:off x="2209800" y="4038600"/>
            <a:ext cx="5086350" cy="73342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533400"/>
          </a:xfrm>
        </p:spPr>
        <p:txBody>
          <a:bodyPr>
            <a:normAutofit/>
          </a:bodyPr>
          <a:lstStyle/>
          <a:p>
            <a:r>
              <a:rPr lang="ar-JO" sz="2800" dirty="0" smtClean="0"/>
              <a:t>أوامر طرق عرض المستندات</a:t>
            </a:r>
            <a:endParaRPr lang="ar-SA" sz="2800" dirty="0"/>
          </a:p>
        </p:txBody>
      </p:sp>
      <p:sp>
        <p:nvSpPr>
          <p:cNvPr id="3" name="Subtitle 2"/>
          <p:cNvSpPr>
            <a:spLocks noGrp="1"/>
          </p:cNvSpPr>
          <p:nvPr>
            <p:ph type="subTitle" idx="1"/>
          </p:nvPr>
        </p:nvSpPr>
        <p:spPr>
          <a:xfrm>
            <a:off x="1066800" y="1066800"/>
            <a:ext cx="7315200" cy="4953000"/>
          </a:xfrm>
        </p:spPr>
        <p:txBody>
          <a:bodyPr>
            <a:normAutofit/>
          </a:bodyPr>
          <a:lstStyle/>
          <a:p>
            <a:r>
              <a:rPr lang="ar-JO" dirty="0" smtClean="0"/>
              <a:t>يقدم لك هذا الجزء من التبويبة طرق مختلفة لعرض المستند.</a:t>
            </a:r>
          </a:p>
          <a:p>
            <a:pPr algn="r"/>
            <a:endParaRPr lang="ar-JO" dirty="0" smtClean="0"/>
          </a:p>
          <a:p>
            <a:pPr algn="r"/>
            <a:endParaRPr lang="ar-JO" dirty="0" smtClean="0"/>
          </a:p>
          <a:p>
            <a:pPr algn="r"/>
            <a:r>
              <a:rPr lang="ar-JO" dirty="0" smtClean="0"/>
              <a:t>كل ما عليك فعله هو النقر على طريقة العرض التي تريدها. وتشرح كل طريقة عرض نفسها بطريقة رائعة. </a:t>
            </a:r>
          </a:p>
          <a:p>
            <a:pPr algn="r"/>
            <a:r>
              <a:rPr lang="ar-JO" dirty="0" smtClean="0"/>
              <a:t>فيمكن أن ترى المستند كما سيظهر على الورقة (تخطيط الطباعة) أو القراءة في وضع ملء الشاشة أو كما ستظهر على صفحة الويب أو في صيغة المخطط التفصيلي أو في صيغة المسودة (التي ستعرض سمات اقل). وتتوفر أوامر طرق العرض أيضا في شريط المعلومات</a:t>
            </a:r>
          </a:p>
          <a:p>
            <a:pPr algn="r"/>
            <a:endParaRPr lang="ar-JO" dirty="0" smtClean="0"/>
          </a:p>
          <a:p>
            <a:endParaRPr lang="ar-SA" dirty="0"/>
          </a:p>
        </p:txBody>
      </p:sp>
      <p:pic>
        <p:nvPicPr>
          <p:cNvPr id="4" name="صورة 7"/>
          <p:cNvPicPr/>
          <p:nvPr/>
        </p:nvPicPr>
        <p:blipFill>
          <a:blip r:embed="rId2" cstate="print"/>
          <a:srcRect/>
          <a:stretch>
            <a:fillRect/>
          </a:stretch>
        </p:blipFill>
        <p:spPr bwMode="auto">
          <a:xfrm>
            <a:off x="3657600" y="1600200"/>
            <a:ext cx="2428875" cy="904875"/>
          </a:xfrm>
          <a:prstGeom prst="rect">
            <a:avLst/>
          </a:prstGeom>
          <a:noFill/>
          <a:ln w="9525">
            <a:noFill/>
            <a:miter lim="800000"/>
            <a:headEnd/>
            <a:tailEnd/>
          </a:ln>
        </p:spPr>
      </p:pic>
      <p:pic>
        <p:nvPicPr>
          <p:cNvPr id="5" name="صورة 6"/>
          <p:cNvPicPr/>
          <p:nvPr/>
        </p:nvPicPr>
        <p:blipFill>
          <a:blip r:embed="rId3" cstate="print"/>
          <a:srcRect/>
          <a:stretch>
            <a:fillRect/>
          </a:stretch>
        </p:blipFill>
        <p:spPr bwMode="auto">
          <a:xfrm>
            <a:off x="3962400" y="5334000"/>
            <a:ext cx="1595966" cy="4953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3401"/>
          </a:xfrm>
        </p:spPr>
        <p:txBody>
          <a:bodyPr>
            <a:normAutofit/>
          </a:bodyPr>
          <a:lstStyle/>
          <a:p>
            <a:r>
              <a:rPr lang="ar-JO" sz="2800" dirty="0" smtClean="0"/>
              <a:t>أوامر الإظهار</a:t>
            </a:r>
            <a:endParaRPr lang="ar-SA" sz="2800" dirty="0"/>
          </a:p>
        </p:txBody>
      </p:sp>
      <p:sp>
        <p:nvSpPr>
          <p:cNvPr id="3" name="Subtitle 2"/>
          <p:cNvSpPr>
            <a:spLocks noGrp="1"/>
          </p:cNvSpPr>
          <p:nvPr>
            <p:ph type="subTitle" idx="1"/>
          </p:nvPr>
        </p:nvSpPr>
        <p:spPr>
          <a:xfrm>
            <a:off x="1143000" y="838200"/>
            <a:ext cx="7162800" cy="1295400"/>
          </a:xfrm>
        </p:spPr>
        <p:txBody>
          <a:bodyPr/>
          <a:lstStyle/>
          <a:p>
            <a:r>
              <a:rPr lang="ar-JO" dirty="0" smtClean="0"/>
              <a:t>تمكنك هذه المجموعة من إضافة أو حذف العناصر التي تريدها من شاشة معالج النصوص "وورد":</a:t>
            </a:r>
          </a:p>
          <a:p>
            <a:pPr algn="r"/>
            <a:endParaRPr lang="en-US" dirty="0" smtClean="0"/>
          </a:p>
          <a:p>
            <a:endParaRPr lang="ar-SA" dirty="0"/>
          </a:p>
        </p:txBody>
      </p:sp>
      <p:pic>
        <p:nvPicPr>
          <p:cNvPr id="4" name="صورة 5"/>
          <p:cNvPicPr/>
          <p:nvPr/>
        </p:nvPicPr>
        <p:blipFill>
          <a:blip r:embed="rId2" cstate="print"/>
          <a:srcRect/>
          <a:stretch>
            <a:fillRect/>
          </a:stretch>
        </p:blipFill>
        <p:spPr bwMode="auto">
          <a:xfrm>
            <a:off x="3810000" y="1752600"/>
            <a:ext cx="1545346" cy="947450"/>
          </a:xfrm>
          <a:prstGeom prst="rect">
            <a:avLst/>
          </a:prstGeom>
          <a:noFill/>
          <a:ln w="9525">
            <a:noFill/>
            <a:miter lim="800000"/>
            <a:headEnd/>
            <a:tailEnd/>
          </a:ln>
        </p:spPr>
      </p:pic>
      <p:sp>
        <p:nvSpPr>
          <p:cNvPr id="5" name="Title 1"/>
          <p:cNvSpPr txBox="1">
            <a:spLocks/>
          </p:cNvSpPr>
          <p:nvPr/>
        </p:nvSpPr>
        <p:spPr>
          <a:xfrm>
            <a:off x="685800" y="3048000"/>
            <a:ext cx="7772400" cy="533399"/>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أوامر التكبير/التصغير</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609600" y="3657600"/>
            <a:ext cx="7772400" cy="21336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smtClean="0">
                <a:ln>
                  <a:noFill/>
                </a:ln>
                <a:solidFill>
                  <a:schemeClr val="tx2"/>
                </a:solidFill>
                <a:effectLst/>
                <a:uLnTx/>
                <a:uFillTx/>
                <a:latin typeface="+mn-lt"/>
                <a:ea typeface="+mn-ea"/>
                <a:cs typeface="+mn-cs"/>
              </a:rPr>
              <a:t>تمكننا مجموعتنا التالية من تكبير وتصغير الصفحة</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صورة 4"/>
          <p:cNvPicPr/>
          <p:nvPr/>
        </p:nvPicPr>
        <p:blipFill>
          <a:blip r:embed="rId3" cstate="print"/>
          <a:srcRect/>
          <a:stretch>
            <a:fillRect/>
          </a:stretch>
        </p:blipFill>
        <p:spPr bwMode="auto">
          <a:xfrm>
            <a:off x="4038600" y="4572000"/>
            <a:ext cx="2181224" cy="1076326"/>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10562"/>
          </a:xfrm>
        </p:spPr>
        <p:txBody>
          <a:bodyPr>
            <a:normAutofit/>
          </a:bodyPr>
          <a:lstStyle/>
          <a:p>
            <a:r>
              <a:rPr lang="ar-JO" sz="2800" dirty="0" smtClean="0"/>
              <a:t>أوامر النافذة</a:t>
            </a:r>
            <a:endParaRPr lang="ar-SA" sz="2800" dirty="0"/>
          </a:p>
        </p:txBody>
      </p:sp>
      <p:sp>
        <p:nvSpPr>
          <p:cNvPr id="3" name="Subtitle 2"/>
          <p:cNvSpPr>
            <a:spLocks noGrp="1"/>
          </p:cNvSpPr>
          <p:nvPr>
            <p:ph type="subTitle" idx="1"/>
          </p:nvPr>
        </p:nvSpPr>
        <p:spPr>
          <a:xfrm>
            <a:off x="609600" y="990600"/>
            <a:ext cx="7772400" cy="5029200"/>
          </a:xfrm>
        </p:spPr>
        <p:txBody>
          <a:bodyPr/>
          <a:lstStyle/>
          <a:p>
            <a:r>
              <a:rPr lang="ar-JO" dirty="0" smtClean="0"/>
              <a:t>يتحكم هذا الجزء من تبويبة العرض في كيفية ترتيب الإطارات:</a:t>
            </a:r>
            <a:endParaRPr lang="en-US" dirty="0" smtClean="0"/>
          </a:p>
          <a:p>
            <a:endParaRPr lang="ar-SA" dirty="0"/>
          </a:p>
        </p:txBody>
      </p:sp>
      <p:pic>
        <p:nvPicPr>
          <p:cNvPr id="4" name="صورة 2"/>
          <p:cNvPicPr/>
          <p:nvPr/>
        </p:nvPicPr>
        <p:blipFill>
          <a:blip r:embed="rId2" cstate="print"/>
          <a:srcRect/>
          <a:stretch>
            <a:fillRect/>
          </a:stretch>
        </p:blipFill>
        <p:spPr bwMode="auto">
          <a:xfrm>
            <a:off x="2819400" y="2667000"/>
            <a:ext cx="3400425" cy="9144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85800"/>
          </a:xfrm>
        </p:spPr>
        <p:txBody>
          <a:bodyPr>
            <a:normAutofit/>
          </a:bodyPr>
          <a:lstStyle/>
          <a:p>
            <a:r>
              <a:rPr lang="ar-JO" sz="2800" dirty="0" smtClean="0"/>
              <a:t>أوامر وحدات الماكرو</a:t>
            </a:r>
            <a:endParaRPr lang="ar-SA" sz="2800" dirty="0"/>
          </a:p>
        </p:txBody>
      </p:sp>
      <p:sp>
        <p:nvSpPr>
          <p:cNvPr id="3" name="Subtitle 2"/>
          <p:cNvSpPr>
            <a:spLocks noGrp="1"/>
          </p:cNvSpPr>
          <p:nvPr>
            <p:ph type="subTitle" idx="1"/>
          </p:nvPr>
        </p:nvSpPr>
        <p:spPr>
          <a:xfrm>
            <a:off x="914400" y="1066800"/>
            <a:ext cx="7467600" cy="5029200"/>
          </a:xfrm>
        </p:spPr>
        <p:txBody>
          <a:bodyPr>
            <a:normAutofit/>
          </a:bodyPr>
          <a:lstStyle/>
          <a:p>
            <a:r>
              <a:rPr lang="ar-JO" dirty="0" smtClean="0"/>
              <a:t>يفتح لك الزر الأخير في تبويبة العرض مربع حوار وحدات الماكرو. فإذا قمت بالنقر على سهم الإسدال سترى قائمة تتعلق بوحدات الماكرو.</a:t>
            </a:r>
          </a:p>
          <a:p>
            <a:endParaRPr lang="ar-JO" dirty="0" smtClean="0"/>
          </a:p>
          <a:p>
            <a:endParaRPr lang="ar-JO" dirty="0" smtClean="0"/>
          </a:p>
          <a:p>
            <a:endParaRPr lang="ar-JO" dirty="0" smtClean="0"/>
          </a:p>
          <a:p>
            <a:pPr algn="r"/>
            <a:r>
              <a:rPr lang="ar-JO" dirty="0" smtClean="0"/>
              <a:t>وحدات الماكرو هي عبارة عن حلقات مسجلة من الأوامر التي بإمكانك استخدامها مرة تلو الأخرى. وهي تمكنك من أداء أكثر من وظيفة عن طريق بعض النقرات.</a:t>
            </a:r>
          </a:p>
          <a:p>
            <a:endParaRPr lang="ar-SA" dirty="0"/>
          </a:p>
        </p:txBody>
      </p:sp>
      <p:pic>
        <p:nvPicPr>
          <p:cNvPr id="4" name="صورة 1"/>
          <p:cNvPicPr/>
          <p:nvPr/>
        </p:nvPicPr>
        <p:blipFill>
          <a:blip r:embed="rId2" cstate="print"/>
          <a:srcRect/>
          <a:stretch>
            <a:fillRect/>
          </a:stretch>
        </p:blipFill>
        <p:spPr bwMode="auto">
          <a:xfrm>
            <a:off x="3352800" y="2133600"/>
            <a:ext cx="2456669" cy="1344058"/>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066800"/>
          </a:xfrm>
        </p:spPr>
        <p:txBody>
          <a:bodyPr>
            <a:normAutofit/>
          </a:bodyPr>
          <a:lstStyle/>
          <a:p>
            <a:pPr algn="ctr"/>
            <a:r>
              <a:rPr lang="en-US" b="1" dirty="0" smtClean="0"/>
              <a:t> </a:t>
            </a:r>
            <a:r>
              <a:rPr lang="ar-JO" b="1" dirty="0" smtClean="0"/>
              <a:t>القسم 3: التبويبات المتقدمة والتخصيص</a:t>
            </a:r>
            <a:endParaRPr lang="ar-SA" dirty="0"/>
          </a:p>
        </p:txBody>
      </p:sp>
      <p:sp>
        <p:nvSpPr>
          <p:cNvPr id="3" name="Subtitle 2"/>
          <p:cNvSpPr>
            <a:spLocks noGrp="1"/>
          </p:cNvSpPr>
          <p:nvPr>
            <p:ph type="subTitle" idx="1"/>
          </p:nvPr>
        </p:nvSpPr>
        <p:spPr>
          <a:xfrm>
            <a:off x="685800" y="1524000"/>
            <a:ext cx="7772400" cy="4495800"/>
          </a:xfrm>
        </p:spPr>
        <p:txBody>
          <a:bodyPr>
            <a:normAutofit/>
          </a:bodyPr>
          <a:lstStyle/>
          <a:p>
            <a:r>
              <a:rPr lang="ar-JO" dirty="0" smtClean="0"/>
              <a:t>في هذا القسم سوف تتعلم كيفية:</a:t>
            </a:r>
            <a:endParaRPr lang="en-US" dirty="0" smtClean="0"/>
          </a:p>
          <a:p>
            <a:pPr lvl="0">
              <a:buFont typeface="Wingdings" pitchFamily="2" charset="2"/>
              <a:buChar char="Ø"/>
            </a:pPr>
            <a:r>
              <a:rPr lang="ar-JO" dirty="0" smtClean="0"/>
              <a:t>استخدام تبويبة تخطيط الصفحة</a:t>
            </a:r>
            <a:endParaRPr lang="en-US" dirty="0" smtClean="0"/>
          </a:p>
          <a:p>
            <a:pPr lvl="0">
              <a:buFont typeface="Wingdings" pitchFamily="2" charset="2"/>
              <a:buChar char="Ø"/>
            </a:pPr>
            <a:r>
              <a:rPr lang="ar-JO" dirty="0" smtClean="0"/>
              <a:t>استخدام تبويبة المراجع</a:t>
            </a:r>
            <a:endParaRPr lang="en-US" dirty="0" smtClean="0"/>
          </a:p>
          <a:p>
            <a:pPr lvl="0">
              <a:buFont typeface="Wingdings" pitchFamily="2" charset="2"/>
              <a:buChar char="Ø"/>
            </a:pPr>
            <a:r>
              <a:rPr lang="ar-JO" dirty="0" smtClean="0"/>
              <a:t>استخدام تبويبة المراسلات</a:t>
            </a:r>
            <a:endParaRPr lang="en-US" dirty="0" smtClean="0"/>
          </a:p>
          <a:p>
            <a:pPr lvl="0">
              <a:buFont typeface="Wingdings" pitchFamily="2" charset="2"/>
              <a:buChar char="Ø"/>
            </a:pPr>
            <a:r>
              <a:rPr lang="ar-JO" dirty="0" smtClean="0"/>
              <a:t>استخدام تبويبة المراجعة</a:t>
            </a:r>
            <a:endParaRPr lang="en-US" dirty="0" smtClean="0"/>
          </a:p>
          <a:p>
            <a:pPr lvl="0">
              <a:buFont typeface="Wingdings" pitchFamily="2" charset="2"/>
              <a:buChar char="Ø"/>
            </a:pPr>
            <a:r>
              <a:rPr lang="ar-JO" dirty="0" smtClean="0"/>
              <a:t>استخدام التبويبات السياقية</a:t>
            </a:r>
            <a:endParaRPr lang="en-US" dirty="0" smtClean="0"/>
          </a:p>
          <a:p>
            <a:pPr>
              <a:buFont typeface="Wingdings" pitchFamily="2" charset="2"/>
              <a:buChar char="Ø"/>
            </a:pPr>
            <a:r>
              <a:rPr lang="ar-JO" dirty="0" smtClean="0"/>
              <a:t>تخصيص الشريط</a:t>
            </a:r>
            <a:endParaRPr lang="ar-SA"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lstStyle/>
          <a:p>
            <a:pPr algn="ctr"/>
            <a:r>
              <a:rPr lang="ar-JO" dirty="0" smtClean="0"/>
              <a:t>الدرس 3-1: تبويبة تخطيط الصفحة</a:t>
            </a:r>
            <a:endParaRPr lang="ar-SA" dirty="0"/>
          </a:p>
        </p:txBody>
      </p:sp>
      <p:sp>
        <p:nvSpPr>
          <p:cNvPr id="3" name="Subtitle 2"/>
          <p:cNvSpPr>
            <a:spLocks noGrp="1"/>
          </p:cNvSpPr>
          <p:nvPr>
            <p:ph type="subTitle" idx="1"/>
          </p:nvPr>
        </p:nvSpPr>
        <p:spPr>
          <a:xfrm>
            <a:off x="914400" y="1143000"/>
            <a:ext cx="7543800" cy="4876800"/>
          </a:xfrm>
        </p:spPr>
        <p:txBody>
          <a:bodyPr>
            <a:normAutofit/>
          </a:bodyPr>
          <a:lstStyle/>
          <a:p>
            <a:r>
              <a:rPr lang="ar-JO" dirty="0" smtClean="0"/>
              <a:t>في هذا الجزء الأخير، لقد مررنا على أساسيات واجهة معالج النصوص "وورد" وناقشنا ثلاث تبويبات ستستخدمها على الأرجح في أغلب الأحيان. أما في هذا الجزء سنتعرف على التبويبات الأربعة الأخرى ومعرفة ما هي الأوامر التي تقدمها  بدءا بتبويبة تخطيط الصفحة.</a:t>
            </a:r>
            <a:endParaRPr lang="ar-SA" dirty="0"/>
          </a:p>
        </p:txBody>
      </p:sp>
      <p:pic>
        <p:nvPicPr>
          <p:cNvPr id="4" name="Picture 3"/>
          <p:cNvPicPr/>
          <p:nvPr/>
        </p:nvPicPr>
        <p:blipFill>
          <a:blip r:embed="rId2" cstate="print"/>
          <a:srcRect/>
          <a:stretch>
            <a:fillRect/>
          </a:stretch>
        </p:blipFill>
        <p:spPr bwMode="auto">
          <a:xfrm>
            <a:off x="1371600" y="3810000"/>
            <a:ext cx="6400800" cy="11430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4362"/>
          </a:xfrm>
        </p:spPr>
        <p:txBody>
          <a:bodyPr>
            <a:normAutofit/>
          </a:bodyPr>
          <a:lstStyle/>
          <a:p>
            <a:r>
              <a:rPr lang="ar-JO" sz="2800" dirty="0" smtClean="0"/>
              <a:t>أوامر النسق</a:t>
            </a:r>
            <a:endParaRPr lang="ar-SA" sz="2800" dirty="0"/>
          </a:p>
        </p:txBody>
      </p:sp>
      <p:sp>
        <p:nvSpPr>
          <p:cNvPr id="3" name="Subtitle 2"/>
          <p:cNvSpPr>
            <a:spLocks noGrp="1"/>
          </p:cNvSpPr>
          <p:nvPr>
            <p:ph type="subTitle" idx="1"/>
          </p:nvPr>
        </p:nvSpPr>
        <p:spPr>
          <a:xfrm>
            <a:off x="685800" y="838200"/>
            <a:ext cx="7772400" cy="1828800"/>
          </a:xfrm>
        </p:spPr>
        <p:txBody>
          <a:bodyPr>
            <a:normAutofit/>
          </a:bodyPr>
          <a:lstStyle/>
          <a:p>
            <a:r>
              <a:rPr lang="ar-JO" dirty="0" smtClean="0"/>
              <a:t>لقد تم تنسيق لون الخلفيات من قبل بالإضافة إلى مخططات الخط التي يمكنك أن تطبقها على جميع أجزاء المستند. ستمكنك مجموعة تخطيط الصفحة من اختيار خلفية شاملة للمستند أو اختيار لون أو نوع خط بالإضافة إلى تأثيرات الخلفية المنفصلة:</a:t>
            </a:r>
          </a:p>
          <a:p>
            <a:endParaRPr lang="ar-SA" dirty="0"/>
          </a:p>
        </p:txBody>
      </p:sp>
      <p:pic>
        <p:nvPicPr>
          <p:cNvPr id="4" name="Picture 3"/>
          <p:cNvPicPr/>
          <p:nvPr/>
        </p:nvPicPr>
        <p:blipFill>
          <a:blip r:embed="rId2" cstate="print"/>
          <a:srcRect/>
          <a:stretch>
            <a:fillRect/>
          </a:stretch>
        </p:blipFill>
        <p:spPr bwMode="auto">
          <a:xfrm>
            <a:off x="3886200" y="2895600"/>
            <a:ext cx="1443198" cy="838200"/>
          </a:xfrm>
          <a:prstGeom prst="rect">
            <a:avLst/>
          </a:prstGeom>
          <a:noFill/>
        </p:spPr>
      </p:pic>
      <p:sp>
        <p:nvSpPr>
          <p:cNvPr id="5" name="Title 1"/>
          <p:cNvSpPr txBox="1">
            <a:spLocks/>
          </p:cNvSpPr>
          <p:nvPr/>
        </p:nvSpPr>
        <p:spPr>
          <a:xfrm>
            <a:off x="838200" y="3886200"/>
            <a:ext cx="7772400" cy="609601"/>
          </a:xfrm>
          <a:prstGeom prst="rect">
            <a:avLst/>
          </a:prstGeom>
        </p:spPr>
        <p:txBody>
          <a:bodyPr vert="horz" anchor="b">
            <a:no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SA"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أوامر إعداد الصفحة</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685800" y="4495800"/>
            <a:ext cx="7772400" cy="1199704"/>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smtClean="0">
                <a:ln>
                  <a:noFill/>
                </a:ln>
                <a:solidFill>
                  <a:schemeClr val="tx2"/>
                </a:solidFill>
                <a:effectLst/>
                <a:uLnTx/>
                <a:uFillTx/>
                <a:latin typeface="+mn-lt"/>
                <a:ea typeface="+mn-ea"/>
                <a:cs typeface="+mn-cs"/>
              </a:rPr>
              <a:t>ستمكنك هذه المجموعة من التحكم بالجوانب المادية للصفحة:</a:t>
            </a:r>
            <a:endParaRPr kumimoji="0" lang="en-US" sz="2700" b="0" i="0" u="none" strike="noStrike" kern="1200" cap="none" spc="0" normalizeH="0" baseline="0" noProof="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Picture 6"/>
          <p:cNvPicPr/>
          <p:nvPr/>
        </p:nvPicPr>
        <p:blipFill>
          <a:blip r:embed="rId3" cstate="print"/>
          <a:srcRect/>
          <a:stretch>
            <a:fillRect/>
          </a:stretch>
        </p:blipFill>
        <p:spPr bwMode="auto">
          <a:xfrm>
            <a:off x="3124200" y="5029200"/>
            <a:ext cx="2835274" cy="100584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990600"/>
          </a:xfrm>
        </p:spPr>
        <p:txBody>
          <a:bodyPr>
            <a:normAutofit/>
          </a:bodyPr>
          <a:lstStyle/>
          <a:p>
            <a:r>
              <a:rPr lang="ar-JO" sz="2800" b="1" dirty="0"/>
              <a:t>التفاعل مع معالج النصوص "وورد" </a:t>
            </a:r>
            <a:r>
              <a:rPr lang="en-US" sz="2800" b="1" dirty="0"/>
              <a:t/>
            </a:r>
            <a:br>
              <a:rPr lang="en-US" sz="2800" b="1" dirty="0"/>
            </a:br>
            <a:endParaRPr lang="ar-SA" sz="2800" dirty="0"/>
          </a:p>
        </p:txBody>
      </p:sp>
      <p:sp>
        <p:nvSpPr>
          <p:cNvPr id="3" name="Subtitle 2"/>
          <p:cNvSpPr>
            <a:spLocks noGrp="1"/>
          </p:cNvSpPr>
          <p:nvPr>
            <p:ph type="subTitle" idx="1"/>
          </p:nvPr>
        </p:nvSpPr>
        <p:spPr>
          <a:xfrm>
            <a:off x="685800" y="1143000"/>
            <a:ext cx="7772400" cy="4876800"/>
          </a:xfrm>
        </p:spPr>
        <p:txBody>
          <a:bodyPr>
            <a:normAutofit/>
          </a:bodyPr>
          <a:lstStyle/>
          <a:p>
            <a:pPr algn="r">
              <a:buFont typeface="Arial" pitchFamily="34" charset="0"/>
              <a:buChar char="•"/>
            </a:pPr>
            <a:r>
              <a:rPr lang="ar-JO" dirty="0" smtClean="0"/>
              <a:t>الرموز</a:t>
            </a:r>
          </a:p>
          <a:p>
            <a:pPr algn="r">
              <a:buFont typeface="Arial" pitchFamily="34" charset="0"/>
              <a:buChar char="•"/>
            </a:pPr>
            <a:r>
              <a:rPr lang="ar-JO" dirty="0" smtClean="0"/>
              <a:t>القوائم المنسدلة وصندوق التحريروالسرد</a:t>
            </a:r>
          </a:p>
          <a:p>
            <a:pPr algn="r">
              <a:buFont typeface="Arial" pitchFamily="34" charset="0"/>
              <a:buChar char="•"/>
            </a:pPr>
            <a:r>
              <a:rPr lang="ar-JO" dirty="0" smtClean="0"/>
              <a:t>توسيع عناصر القائمة</a:t>
            </a:r>
          </a:p>
          <a:p>
            <a:pPr algn="r">
              <a:buFont typeface="Arial" pitchFamily="34" charset="0"/>
              <a:buChar char="•"/>
            </a:pPr>
            <a:r>
              <a:rPr lang="ar-JO" dirty="0" smtClean="0"/>
              <a:t>عناصر خانة الإختيار</a:t>
            </a:r>
            <a:endParaRPr lang="ar-SA"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962"/>
          </a:xfrm>
        </p:spPr>
        <p:txBody>
          <a:bodyPr>
            <a:normAutofit/>
          </a:bodyPr>
          <a:lstStyle/>
          <a:p>
            <a:r>
              <a:rPr lang="ar-JO" sz="2800" dirty="0" smtClean="0"/>
              <a:t>أوامر خلفية الصفحة </a:t>
            </a:r>
            <a:endParaRPr lang="ar-SA" sz="2800" dirty="0"/>
          </a:p>
        </p:txBody>
      </p:sp>
      <p:sp>
        <p:nvSpPr>
          <p:cNvPr id="3" name="Subtitle 2"/>
          <p:cNvSpPr>
            <a:spLocks noGrp="1"/>
          </p:cNvSpPr>
          <p:nvPr>
            <p:ph type="subTitle" idx="1"/>
          </p:nvPr>
        </p:nvSpPr>
        <p:spPr>
          <a:xfrm>
            <a:off x="685800" y="1143000"/>
            <a:ext cx="7772400" cy="4876800"/>
          </a:xfrm>
        </p:spPr>
        <p:txBody>
          <a:bodyPr>
            <a:normAutofit/>
          </a:bodyPr>
          <a:lstStyle/>
          <a:p>
            <a:r>
              <a:rPr lang="ar-JO" dirty="0" smtClean="0"/>
              <a:t>كما توقعت، تتحكم هذه المجموعة بما يجري في الصفحة خلف النص.</a:t>
            </a:r>
          </a:p>
          <a:p>
            <a:endParaRPr lang="ar-JO" dirty="0" smtClean="0"/>
          </a:p>
          <a:p>
            <a:r>
              <a:rPr lang="ar-JO" dirty="0" smtClean="0"/>
              <a:t>يمكنك أن تختار علامة مائية أو لون الصفحة أو حدود الصفحة. </a:t>
            </a:r>
          </a:p>
          <a:p>
            <a:endParaRPr lang="ar-SA" dirty="0"/>
          </a:p>
        </p:txBody>
      </p:sp>
      <p:pic>
        <p:nvPicPr>
          <p:cNvPr id="4" name="Picture 3"/>
          <p:cNvPicPr/>
          <p:nvPr/>
        </p:nvPicPr>
        <p:blipFill>
          <a:blip r:embed="rId2" cstate="print"/>
          <a:srcRect/>
          <a:stretch>
            <a:fillRect/>
          </a:stretch>
        </p:blipFill>
        <p:spPr bwMode="auto">
          <a:xfrm>
            <a:off x="3733800" y="2971800"/>
            <a:ext cx="1797050" cy="9144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609600"/>
          </a:xfrm>
        </p:spPr>
        <p:txBody>
          <a:bodyPr>
            <a:normAutofit/>
          </a:bodyPr>
          <a:lstStyle/>
          <a:p>
            <a:r>
              <a:rPr lang="ar-JO" sz="2800" dirty="0" smtClean="0"/>
              <a:t>أوامر الفقرة</a:t>
            </a:r>
            <a:endParaRPr lang="ar-SA" sz="2800" dirty="0"/>
          </a:p>
        </p:txBody>
      </p:sp>
      <p:sp>
        <p:nvSpPr>
          <p:cNvPr id="3" name="Subtitle 2"/>
          <p:cNvSpPr>
            <a:spLocks noGrp="1"/>
          </p:cNvSpPr>
          <p:nvPr>
            <p:ph type="subTitle" idx="1"/>
          </p:nvPr>
        </p:nvSpPr>
        <p:spPr>
          <a:xfrm>
            <a:off x="838200" y="1371600"/>
            <a:ext cx="7543800" cy="4267200"/>
          </a:xfrm>
        </p:spPr>
        <p:txBody>
          <a:bodyPr>
            <a:normAutofit/>
          </a:bodyPr>
          <a:lstStyle/>
          <a:p>
            <a:r>
              <a:rPr lang="ar-JO" dirty="0" smtClean="0"/>
              <a:t>تشبه هذه المجموعة مجموعة الفقرة الموجودة في تبويبة الصفحة الرئيسية إلا أنها تحتوي على خيارات اقل.</a:t>
            </a:r>
          </a:p>
          <a:p>
            <a:endParaRPr lang="ar-JO" dirty="0" smtClean="0"/>
          </a:p>
          <a:p>
            <a:endParaRPr lang="ar-JO" dirty="0" smtClean="0"/>
          </a:p>
          <a:p>
            <a:r>
              <a:rPr lang="ar-JO" dirty="0" smtClean="0"/>
              <a:t> </a:t>
            </a:r>
          </a:p>
          <a:p>
            <a:r>
              <a:rPr lang="ar-JO" dirty="0" smtClean="0"/>
              <a:t>تتحكم هذه الأوامر بالمسافة البادئة أو التباعد الخاص بالفقرة. ويفتح زر الخيار هذا  مربع حوار الفقرة الذي يتيح تحكما أفضل بالتباعد بين الفقرات.</a:t>
            </a:r>
          </a:p>
          <a:p>
            <a:endParaRPr lang="ar-SA" dirty="0"/>
          </a:p>
        </p:txBody>
      </p:sp>
      <p:pic>
        <p:nvPicPr>
          <p:cNvPr id="4" name="Picture 3"/>
          <p:cNvPicPr/>
          <p:nvPr/>
        </p:nvPicPr>
        <p:blipFill>
          <a:blip r:embed="rId2" cstate="print"/>
          <a:srcRect/>
          <a:stretch>
            <a:fillRect/>
          </a:stretch>
        </p:blipFill>
        <p:spPr bwMode="auto">
          <a:xfrm>
            <a:off x="3352800" y="2514600"/>
            <a:ext cx="2692924" cy="885825"/>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762000"/>
          </a:xfrm>
        </p:spPr>
        <p:txBody>
          <a:bodyPr>
            <a:normAutofit/>
          </a:bodyPr>
          <a:lstStyle/>
          <a:p>
            <a:r>
              <a:rPr lang="ar-JO" sz="2800" dirty="0" smtClean="0"/>
              <a:t>أوامر الترتيب </a:t>
            </a:r>
            <a:endParaRPr lang="ar-SA" sz="2800" dirty="0"/>
          </a:p>
        </p:txBody>
      </p:sp>
      <p:sp>
        <p:nvSpPr>
          <p:cNvPr id="3" name="Subtitle 2"/>
          <p:cNvSpPr>
            <a:spLocks noGrp="1"/>
          </p:cNvSpPr>
          <p:nvPr>
            <p:ph type="subTitle" idx="1"/>
          </p:nvPr>
        </p:nvSpPr>
        <p:spPr>
          <a:xfrm>
            <a:off x="914400" y="990600"/>
            <a:ext cx="7467600" cy="5029200"/>
          </a:xfrm>
        </p:spPr>
        <p:txBody>
          <a:bodyPr>
            <a:normAutofit/>
          </a:bodyPr>
          <a:lstStyle/>
          <a:p>
            <a:r>
              <a:rPr lang="ar-JO" dirty="0" smtClean="0"/>
              <a:t>تسمح لنا المجموعة الأخيرة بترتيب العناصر على الصفحة.</a:t>
            </a:r>
          </a:p>
          <a:p>
            <a:endParaRPr lang="ar-JO" dirty="0" smtClean="0"/>
          </a:p>
          <a:p>
            <a:endParaRPr lang="ar-JO" dirty="0" smtClean="0"/>
          </a:p>
          <a:p>
            <a:endParaRPr lang="ar-JO" dirty="0" smtClean="0"/>
          </a:p>
          <a:p>
            <a:r>
              <a:rPr lang="ar-JO" dirty="0" smtClean="0"/>
              <a:t>ونعني بالعناصر الصور والقصاصات الفنية </a:t>
            </a:r>
            <a:r>
              <a:rPr lang="ar-JO" dirty="0" err="1" smtClean="0"/>
              <a:t>و</a:t>
            </a:r>
            <a:r>
              <a:rPr lang="ar-JO" dirty="0" smtClean="0"/>
              <a:t> </a:t>
            </a:r>
            <a:r>
              <a:rPr lang="en-US" dirty="0" smtClean="0"/>
              <a:t>WordArt</a:t>
            </a:r>
            <a:r>
              <a:rPr lang="ar-JO" dirty="0" smtClean="0"/>
              <a:t> وصناديق النص... وأي شيء تقريبا ماعدا النص الاعتيادي. ويفتح جزء التحديد جزء جديدا داخل إطار معالج النصوص "وورد" ويسمح لك بتحديد أو إظهار أو إخفاء العناصر في المستند. </a:t>
            </a:r>
            <a:endParaRPr lang="en-US" dirty="0" smtClean="0"/>
          </a:p>
          <a:p>
            <a:endParaRPr lang="ar-SA" dirty="0"/>
          </a:p>
        </p:txBody>
      </p:sp>
      <p:pic>
        <p:nvPicPr>
          <p:cNvPr id="4" name="Picture 3"/>
          <p:cNvPicPr/>
          <p:nvPr/>
        </p:nvPicPr>
        <p:blipFill>
          <a:blip r:embed="rId2" cstate="print"/>
          <a:srcRect/>
          <a:stretch>
            <a:fillRect/>
          </a:stretch>
        </p:blipFill>
        <p:spPr bwMode="auto">
          <a:xfrm>
            <a:off x="3352800" y="1828800"/>
            <a:ext cx="3035935" cy="89027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28600"/>
            <a:ext cx="7772400" cy="686762"/>
          </a:xfrm>
        </p:spPr>
        <p:txBody>
          <a:bodyPr>
            <a:normAutofit/>
          </a:bodyPr>
          <a:lstStyle/>
          <a:p>
            <a:pPr algn="ctr"/>
            <a:r>
              <a:rPr lang="ar-JO" sz="3200" dirty="0" smtClean="0"/>
              <a:t>الدرس 3-2: تبويبة المراجع</a:t>
            </a:r>
            <a:endParaRPr lang="ar-SA" sz="32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تعتبر تبويبة المراجع هي التالية على قائمتنا. وتحتوي هذه التبويبة على أدوات متقدمة لن يتم تغطيتها في هذا البرنامج. غير انه من الجيد التعرف على هذه الأدوات وما تقوم به، لذلك سنحاول التركيز على الفكرة العامة لكل مجموعة.</a:t>
            </a:r>
            <a:endParaRPr lang="en-US" dirty="0" smtClean="0"/>
          </a:p>
          <a:p>
            <a:endParaRPr lang="ar-SA" dirty="0"/>
          </a:p>
        </p:txBody>
      </p:sp>
      <p:pic>
        <p:nvPicPr>
          <p:cNvPr id="4" name="Picture 3"/>
          <p:cNvPicPr/>
          <p:nvPr/>
        </p:nvPicPr>
        <p:blipFill>
          <a:blip r:embed="rId2" cstate="print"/>
          <a:srcRect/>
          <a:stretch>
            <a:fillRect/>
          </a:stretch>
        </p:blipFill>
        <p:spPr bwMode="auto">
          <a:xfrm>
            <a:off x="1752600" y="3352800"/>
            <a:ext cx="6019800" cy="12192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533400"/>
          </a:xfrm>
        </p:spPr>
        <p:txBody>
          <a:bodyPr>
            <a:normAutofit/>
          </a:bodyPr>
          <a:lstStyle/>
          <a:p>
            <a:r>
              <a:rPr lang="ar-JO" sz="2800" dirty="0" smtClean="0"/>
              <a:t>أوامر جدول المحتويات </a:t>
            </a:r>
            <a:endParaRPr lang="ar-SA" sz="2800" dirty="0"/>
          </a:p>
        </p:txBody>
      </p:sp>
      <p:sp>
        <p:nvSpPr>
          <p:cNvPr id="3" name="Subtitle 2"/>
          <p:cNvSpPr>
            <a:spLocks noGrp="1"/>
          </p:cNvSpPr>
          <p:nvPr>
            <p:ph type="subTitle" idx="1"/>
          </p:nvPr>
        </p:nvSpPr>
        <p:spPr>
          <a:xfrm>
            <a:off x="685800" y="609600"/>
            <a:ext cx="7772400" cy="1447800"/>
          </a:xfrm>
        </p:spPr>
        <p:txBody>
          <a:bodyPr>
            <a:normAutofit/>
          </a:bodyPr>
          <a:lstStyle/>
          <a:p>
            <a:r>
              <a:rPr lang="ar-JO" dirty="0" smtClean="0"/>
              <a:t>تتعامل المجموعة الأولى مع جدول المحتويات. وجدول المحتويات عبارة عن قائمة بالفصول والعناوين الهامة الأخرى في المستند. فعلى سبيل المثال، ستجد جدول المحتويات في بداية هذا الدليل. </a:t>
            </a:r>
            <a:endParaRPr lang="en-US" dirty="0" smtClean="0"/>
          </a:p>
          <a:p>
            <a:endParaRPr lang="ar-SA" dirty="0"/>
          </a:p>
        </p:txBody>
      </p:sp>
      <p:pic>
        <p:nvPicPr>
          <p:cNvPr id="4" name="Picture 3"/>
          <p:cNvPicPr/>
          <p:nvPr/>
        </p:nvPicPr>
        <p:blipFill>
          <a:blip r:embed="rId2" cstate="print"/>
          <a:srcRect/>
          <a:stretch>
            <a:fillRect/>
          </a:stretch>
        </p:blipFill>
        <p:spPr bwMode="auto">
          <a:xfrm>
            <a:off x="3352800" y="1905000"/>
            <a:ext cx="2297894" cy="800100"/>
          </a:xfrm>
          <a:prstGeom prst="rect">
            <a:avLst/>
          </a:prstGeom>
          <a:noFill/>
        </p:spPr>
      </p:pic>
      <p:sp>
        <p:nvSpPr>
          <p:cNvPr id="5" name="Title 1"/>
          <p:cNvSpPr txBox="1">
            <a:spLocks/>
          </p:cNvSpPr>
          <p:nvPr/>
        </p:nvSpPr>
        <p:spPr>
          <a:xfrm>
            <a:off x="762000" y="2667000"/>
            <a:ext cx="7772400" cy="534362"/>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أوامر الحواشي السفلية </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685800" y="3200400"/>
            <a:ext cx="7772400" cy="2362200"/>
          </a:xfrm>
          <a:prstGeom prst="rect">
            <a:avLst/>
          </a:prstGeom>
        </p:spPr>
        <p:txBody>
          <a:bodyPr vert="horz" lIns="45720" rIns="45720">
            <a:no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500" b="0" i="0" u="none" strike="noStrike" kern="1200" cap="none" spc="0" normalizeH="0" baseline="0" noProof="0" dirty="0" smtClean="0">
                <a:ln>
                  <a:noFill/>
                </a:ln>
                <a:solidFill>
                  <a:schemeClr val="tx2"/>
                </a:solidFill>
                <a:effectLst/>
                <a:uLnTx/>
                <a:uFillTx/>
                <a:latin typeface="+mn-lt"/>
                <a:ea typeface="+mn-ea"/>
                <a:cs typeface="+mn-cs"/>
              </a:rPr>
              <a:t>إذا قرأت في يوم أو قمت بإعداد تقرير رسمي، مثل مقالة أو مشروع دراسي، فلا بد انك تعرف الحواشي السفلي والتعليقات الختامية. أولا، تقوم بوضع أرقام منخفضة في المستند. ثم يتم إضافة الحواشي المرقمة في نهاية كل صفحة (في حالة الحواشي السفلية) أو في نهاية المستند (في حالة التعليقات الختامية). وستساعدك هذه الأدوات على إضافة الحواشي السفلية والتعليقات الختامية</a:t>
            </a:r>
            <a:endParaRPr kumimoji="0" lang="ar-SA" sz="25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Picture 6"/>
          <p:cNvPicPr/>
          <p:nvPr/>
        </p:nvPicPr>
        <p:blipFill>
          <a:blip r:embed="rId3" cstate="print"/>
          <a:srcRect/>
          <a:stretch>
            <a:fillRect/>
          </a:stretch>
        </p:blipFill>
        <p:spPr bwMode="auto">
          <a:xfrm>
            <a:off x="2971800" y="5181600"/>
            <a:ext cx="2774758" cy="85725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3400"/>
          </a:xfrm>
        </p:spPr>
        <p:txBody>
          <a:bodyPr>
            <a:normAutofit/>
          </a:bodyPr>
          <a:lstStyle/>
          <a:p>
            <a:r>
              <a:rPr lang="ar-JO" sz="2800" dirty="0" smtClean="0"/>
              <a:t>أوامر المراجع والاقتباسات </a:t>
            </a:r>
            <a:endParaRPr lang="ar-SA" sz="2800" dirty="0"/>
          </a:p>
        </p:txBody>
      </p:sp>
      <p:sp>
        <p:nvSpPr>
          <p:cNvPr id="3" name="Subtitle 2"/>
          <p:cNvSpPr>
            <a:spLocks noGrp="1"/>
          </p:cNvSpPr>
          <p:nvPr>
            <p:ph type="subTitle" idx="1"/>
          </p:nvPr>
        </p:nvSpPr>
        <p:spPr>
          <a:xfrm>
            <a:off x="685800" y="762000"/>
            <a:ext cx="7772400" cy="1295400"/>
          </a:xfrm>
        </p:spPr>
        <p:txBody>
          <a:bodyPr>
            <a:normAutofit lnSpcReduction="10000"/>
          </a:bodyPr>
          <a:lstStyle/>
          <a:p>
            <a:r>
              <a:rPr lang="ar-JO" dirty="0" smtClean="0"/>
              <a:t>المراجع والاقتباسات عبارة عن عنصر آخر موجود في التقارير أو الأوراق الرسمية. وتسمى المعلومات حول الإصدار بالاقتباسات وتشكل مجموعة الاقتباسات المراجع.</a:t>
            </a:r>
            <a:endParaRPr lang="en-US" dirty="0" smtClean="0"/>
          </a:p>
          <a:p>
            <a:endParaRPr lang="ar-SA" dirty="0"/>
          </a:p>
        </p:txBody>
      </p:sp>
      <p:pic>
        <p:nvPicPr>
          <p:cNvPr id="4" name="Picture 3"/>
          <p:cNvPicPr/>
          <p:nvPr/>
        </p:nvPicPr>
        <p:blipFill>
          <a:blip r:embed="rId2" cstate="print"/>
          <a:srcRect/>
          <a:stretch>
            <a:fillRect/>
          </a:stretch>
        </p:blipFill>
        <p:spPr bwMode="auto">
          <a:xfrm>
            <a:off x="2362200" y="1752600"/>
            <a:ext cx="2336120" cy="904875"/>
          </a:xfrm>
          <a:prstGeom prst="rect">
            <a:avLst/>
          </a:prstGeom>
          <a:noFill/>
        </p:spPr>
      </p:pic>
      <p:sp>
        <p:nvSpPr>
          <p:cNvPr id="5" name="Title 1"/>
          <p:cNvSpPr txBox="1">
            <a:spLocks/>
          </p:cNvSpPr>
          <p:nvPr/>
        </p:nvSpPr>
        <p:spPr>
          <a:xfrm>
            <a:off x="685800" y="2971800"/>
            <a:ext cx="7772400" cy="610562"/>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SA"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أوامر التسميات التوضيحية </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685800" y="3611607"/>
            <a:ext cx="7772400" cy="1199704"/>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التسميات التوضيحية عبارة عن نص أسفل الرسوم البيانية (مثل الصور والجداول) تساعد في تعريف أو تحديد حجم العنصر. </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Picture 6"/>
          <p:cNvPicPr/>
          <p:nvPr/>
        </p:nvPicPr>
        <p:blipFill>
          <a:blip r:embed="rId3" cstate="print"/>
          <a:srcRect/>
          <a:stretch>
            <a:fillRect/>
          </a:stretch>
        </p:blipFill>
        <p:spPr bwMode="auto">
          <a:xfrm>
            <a:off x="2514600" y="4953000"/>
            <a:ext cx="2310964" cy="790575"/>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599"/>
          </a:xfrm>
        </p:spPr>
        <p:txBody>
          <a:bodyPr>
            <a:normAutofit/>
          </a:bodyPr>
          <a:lstStyle/>
          <a:p>
            <a:r>
              <a:rPr lang="ar-JO" sz="2800" dirty="0" smtClean="0"/>
              <a:t>أوامر الفهرس </a:t>
            </a:r>
            <a:endParaRPr lang="ar-SA" sz="28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الفهرس عبارة عن قائمة بالمواضيع التي يحتويها المستند وأرقام الصفحات التي توجد فيها تلك المواضيع. ومثل المجموعات الأخرى، تسمح لك مجموعة الفهرس بوضع علامة على كلمة في الفهرس وإدراج فهرس وتحديث الفهرس. </a:t>
            </a:r>
            <a:endParaRPr lang="en-US" dirty="0" smtClean="0"/>
          </a:p>
          <a:p>
            <a:endParaRPr lang="ar-SA" dirty="0"/>
          </a:p>
        </p:txBody>
      </p:sp>
      <p:pic>
        <p:nvPicPr>
          <p:cNvPr id="4" name="Picture 3"/>
          <p:cNvPicPr/>
          <p:nvPr/>
        </p:nvPicPr>
        <p:blipFill>
          <a:blip r:embed="rId2" cstate="print"/>
          <a:srcRect/>
          <a:stretch>
            <a:fillRect/>
          </a:stretch>
        </p:blipFill>
        <p:spPr bwMode="auto">
          <a:xfrm>
            <a:off x="3657600" y="2971800"/>
            <a:ext cx="1924050" cy="869381"/>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609600"/>
          </a:xfrm>
        </p:spPr>
        <p:txBody>
          <a:bodyPr>
            <a:normAutofit/>
          </a:bodyPr>
          <a:lstStyle/>
          <a:p>
            <a:r>
              <a:rPr lang="ar-JO" sz="2800" dirty="0" smtClean="0"/>
              <a:t>أوامر جدول المرجعيات </a:t>
            </a:r>
            <a:endParaRPr lang="ar-SA" sz="2800" dirty="0"/>
          </a:p>
        </p:txBody>
      </p:sp>
      <p:sp>
        <p:nvSpPr>
          <p:cNvPr id="3" name="Subtitle 2"/>
          <p:cNvSpPr>
            <a:spLocks noGrp="1"/>
          </p:cNvSpPr>
          <p:nvPr>
            <p:ph type="subTitle" idx="1"/>
          </p:nvPr>
        </p:nvSpPr>
        <p:spPr>
          <a:xfrm>
            <a:off x="1295400" y="1219200"/>
            <a:ext cx="7086600" cy="4876800"/>
          </a:xfrm>
        </p:spPr>
        <p:txBody>
          <a:bodyPr>
            <a:normAutofit/>
          </a:bodyPr>
          <a:lstStyle/>
          <a:p>
            <a:r>
              <a:rPr lang="ar-JO" dirty="0" smtClean="0"/>
              <a:t>يوجد جدول المرجعيات عادة في المستندات القانونية، حيث انه يشير إلى القضايا والقوانين. وتساعد مجموعة جدول المرجعيات في إنشاء هذا النوع من الصفحات المرجعية.</a:t>
            </a:r>
          </a:p>
          <a:p>
            <a:endParaRPr lang="ar-JO" dirty="0" smtClean="0"/>
          </a:p>
          <a:p>
            <a:r>
              <a:rPr lang="ar-JO" dirty="0" smtClean="0"/>
              <a:t>وتشمل الأوامر وضع علامة </a:t>
            </a:r>
            <a:r>
              <a:rPr lang="ar-JO" dirty="0" err="1" smtClean="0"/>
              <a:t>لإقتباس</a:t>
            </a:r>
            <a:r>
              <a:rPr lang="ar-JO" dirty="0" smtClean="0"/>
              <a:t> وإنشاء جدول المصادر وتحديث الجدول</a:t>
            </a:r>
            <a:endParaRPr lang="en-US" dirty="0" smtClean="0"/>
          </a:p>
          <a:p>
            <a:endParaRPr lang="ar-SA" dirty="0"/>
          </a:p>
        </p:txBody>
      </p:sp>
      <p:pic>
        <p:nvPicPr>
          <p:cNvPr id="4" name="Picture 3"/>
          <p:cNvPicPr/>
          <p:nvPr/>
        </p:nvPicPr>
        <p:blipFill>
          <a:blip r:embed="rId2" cstate="print"/>
          <a:srcRect/>
          <a:stretch>
            <a:fillRect/>
          </a:stretch>
        </p:blipFill>
        <p:spPr bwMode="auto">
          <a:xfrm>
            <a:off x="3581400" y="3962400"/>
            <a:ext cx="2179904" cy="9906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pPr algn="ctr"/>
            <a:r>
              <a:rPr lang="ar-JO" sz="3200" dirty="0" smtClean="0"/>
              <a:t>الدرس 3-3: تبويبة المراسلات</a:t>
            </a:r>
            <a:endParaRPr lang="ar-SA" sz="32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تركز تبويبة المراسلات على إنشاء مستندات يمكنك إرسالها بالبريد مثل المغلفات والرسائل والتسميات. وتركز الأوامر فيها على دمج المراسلات، وهي عملية تأخذ شكل رسالة وقائمة بجهات الاتصال وتقوم بإنشاء رسالة شخصية لكل مستلم. وهي عملية مفيدة جدا، ومن الجيد معرفة مكان وجود هذه الأوامر .</a:t>
            </a:r>
            <a:endParaRPr lang="ar-SA" dirty="0"/>
          </a:p>
        </p:txBody>
      </p:sp>
      <p:pic>
        <p:nvPicPr>
          <p:cNvPr id="4" name="Picture 3"/>
          <p:cNvPicPr/>
          <p:nvPr/>
        </p:nvPicPr>
        <p:blipFill>
          <a:blip r:embed="rId2" cstate="print"/>
          <a:srcRect/>
          <a:stretch>
            <a:fillRect/>
          </a:stretch>
        </p:blipFill>
        <p:spPr bwMode="auto">
          <a:xfrm>
            <a:off x="1981200" y="3429000"/>
            <a:ext cx="5486400" cy="12954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533400"/>
          </a:xfrm>
        </p:spPr>
        <p:txBody>
          <a:bodyPr>
            <a:normAutofit/>
          </a:bodyPr>
          <a:lstStyle/>
          <a:p>
            <a:r>
              <a:rPr lang="ar-JO" sz="2800" dirty="0" smtClean="0"/>
              <a:t>أوامر الإنشاء </a:t>
            </a:r>
            <a:endParaRPr lang="ar-SA" sz="2800" dirty="0"/>
          </a:p>
        </p:txBody>
      </p:sp>
      <p:sp>
        <p:nvSpPr>
          <p:cNvPr id="3" name="Subtitle 2"/>
          <p:cNvSpPr>
            <a:spLocks noGrp="1"/>
          </p:cNvSpPr>
          <p:nvPr>
            <p:ph type="subTitle" idx="1"/>
          </p:nvPr>
        </p:nvSpPr>
        <p:spPr>
          <a:xfrm>
            <a:off x="685800" y="609601"/>
            <a:ext cx="7772400" cy="990599"/>
          </a:xfrm>
        </p:spPr>
        <p:txBody>
          <a:bodyPr/>
          <a:lstStyle/>
          <a:p>
            <a:r>
              <a:rPr lang="ar-JO" dirty="0" smtClean="0"/>
              <a:t>المجموعة الأولى في تبويبة المراسلات هي الوحيدة غير المخصصة لدمج المراسلات</a:t>
            </a:r>
          </a:p>
          <a:p>
            <a:endParaRPr lang="ar-SA" dirty="0"/>
          </a:p>
        </p:txBody>
      </p:sp>
      <p:pic>
        <p:nvPicPr>
          <p:cNvPr id="4" name="Picture 3"/>
          <p:cNvPicPr/>
          <p:nvPr/>
        </p:nvPicPr>
        <p:blipFill>
          <a:blip r:embed="rId2" cstate="print"/>
          <a:srcRect/>
          <a:stretch>
            <a:fillRect/>
          </a:stretch>
        </p:blipFill>
        <p:spPr bwMode="auto">
          <a:xfrm>
            <a:off x="1828800" y="1219200"/>
            <a:ext cx="1828800" cy="990600"/>
          </a:xfrm>
          <a:prstGeom prst="rect">
            <a:avLst/>
          </a:prstGeom>
          <a:noFill/>
        </p:spPr>
      </p:pic>
      <p:sp>
        <p:nvSpPr>
          <p:cNvPr id="5" name="Title 1"/>
          <p:cNvSpPr txBox="1">
            <a:spLocks/>
          </p:cNvSpPr>
          <p:nvPr/>
        </p:nvSpPr>
        <p:spPr>
          <a:xfrm>
            <a:off x="685800" y="2743200"/>
            <a:ext cx="7772400" cy="533400"/>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أوامر بدء تشغيل دمج المراسلات</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609600" y="3505200"/>
            <a:ext cx="7772400" cy="6096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كما توقعت، تقوم هذه المجموعة بإنشاء دمج المراسلات.</a:t>
            </a:r>
            <a:endParaRPr kumimoji="0" lang="en-US" sz="2700" b="0" i="0" u="none" strike="noStrike" kern="1200" cap="none" spc="0" normalizeH="0" baseline="0" noProof="0" dirty="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Picture 6"/>
          <p:cNvPicPr/>
          <p:nvPr/>
        </p:nvPicPr>
        <p:blipFill>
          <a:blip r:embed="rId3" cstate="print"/>
          <a:srcRect/>
          <a:stretch>
            <a:fillRect/>
          </a:stretch>
        </p:blipFill>
        <p:spPr bwMode="auto">
          <a:xfrm>
            <a:off x="1752600" y="4038600"/>
            <a:ext cx="2438400" cy="1143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860425"/>
          </a:xfrm>
        </p:spPr>
        <p:txBody>
          <a:bodyPr>
            <a:normAutofit/>
          </a:bodyPr>
          <a:lstStyle/>
          <a:p>
            <a:r>
              <a:rPr lang="ar-JO" sz="2800" b="1" dirty="0"/>
              <a:t>الشروع في العمل على </a:t>
            </a:r>
            <a:r>
              <a:rPr lang="en-US" sz="2800" b="1" dirty="0"/>
              <a:t>Office.com </a:t>
            </a:r>
            <a:endParaRPr lang="ar-SA" sz="2800" dirty="0"/>
          </a:p>
        </p:txBody>
      </p:sp>
      <p:sp>
        <p:nvSpPr>
          <p:cNvPr id="3" name="Subtitle 2"/>
          <p:cNvSpPr>
            <a:spLocks noGrp="1"/>
          </p:cNvSpPr>
          <p:nvPr>
            <p:ph type="subTitle" idx="1"/>
          </p:nvPr>
        </p:nvSpPr>
        <p:spPr>
          <a:xfrm>
            <a:off x="838200" y="1447800"/>
            <a:ext cx="7543800" cy="1981200"/>
          </a:xfrm>
        </p:spPr>
        <p:txBody>
          <a:bodyPr>
            <a:normAutofit fontScale="92500"/>
          </a:bodyPr>
          <a:lstStyle/>
          <a:p>
            <a:pPr algn="r"/>
            <a:r>
              <a:rPr lang="ar-JO" dirty="0"/>
              <a:t>إذا كان لديك اتصال </a:t>
            </a:r>
            <a:r>
              <a:rPr lang="ar-JO" dirty="0" smtClean="0"/>
              <a:t>بالإنترنت، </a:t>
            </a:r>
            <a:r>
              <a:rPr lang="ar-JO" dirty="0"/>
              <a:t>بإمكانك التحقق من أساسيات معالج النصوص "وورد"  وتعلم المزيد عن السمات الجديدة باستخدام أمر معين في قائمة الخلفية.</a:t>
            </a:r>
            <a:endParaRPr lang="en-US" dirty="0"/>
          </a:p>
          <a:p>
            <a:pPr algn="r"/>
            <a:r>
              <a:rPr lang="ar-JO" dirty="0"/>
              <a:t>اتبع الخطوات التالية، أُنقر على ملف </a:t>
            </a:r>
            <a:r>
              <a:rPr lang="ar-JO" dirty="0" smtClean="0"/>
              <a:t>– </a:t>
            </a:r>
            <a:r>
              <a:rPr lang="ar-JO" dirty="0"/>
              <a:t>تعليمات </a:t>
            </a:r>
            <a:r>
              <a:rPr lang="ar-JO" dirty="0" smtClean="0"/>
              <a:t>-  </a:t>
            </a:r>
            <a:r>
              <a:rPr lang="ar-JO" dirty="0"/>
              <a:t>الشروع في العمل</a:t>
            </a:r>
            <a:endParaRPr lang="ar-SA" dirty="0"/>
          </a:p>
        </p:txBody>
      </p:sp>
      <p:pic>
        <p:nvPicPr>
          <p:cNvPr id="4" name="صورة 133"/>
          <p:cNvPicPr/>
          <p:nvPr/>
        </p:nvPicPr>
        <p:blipFill>
          <a:blip r:embed="rId2" cstate="print"/>
          <a:srcRect/>
          <a:stretch>
            <a:fillRect/>
          </a:stretch>
        </p:blipFill>
        <p:spPr bwMode="auto">
          <a:xfrm>
            <a:off x="3429000" y="3048000"/>
            <a:ext cx="3476625"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686762"/>
          </a:xfrm>
        </p:spPr>
        <p:txBody>
          <a:bodyPr>
            <a:normAutofit/>
          </a:bodyPr>
          <a:lstStyle/>
          <a:p>
            <a:r>
              <a:rPr lang="ar-JO" sz="2800" dirty="0" smtClean="0"/>
              <a:t>أوامر كتابة الحقول وإدراجها</a:t>
            </a:r>
            <a:endParaRPr lang="ar-SA" sz="2800" dirty="0"/>
          </a:p>
        </p:txBody>
      </p:sp>
      <p:sp>
        <p:nvSpPr>
          <p:cNvPr id="3" name="Subtitle 2"/>
          <p:cNvSpPr>
            <a:spLocks noGrp="1"/>
          </p:cNvSpPr>
          <p:nvPr>
            <p:ph type="subTitle" idx="1"/>
          </p:nvPr>
        </p:nvSpPr>
        <p:spPr>
          <a:xfrm>
            <a:off x="609600" y="990600"/>
            <a:ext cx="7772400" cy="1199704"/>
          </a:xfrm>
        </p:spPr>
        <p:txBody>
          <a:bodyPr/>
          <a:lstStyle/>
          <a:p>
            <a:r>
              <a:rPr lang="ar-JO" dirty="0" smtClean="0"/>
              <a:t>تعتبر هذه المجموعة الخطوة الثانية في دمج المراسلات.</a:t>
            </a:r>
            <a:endParaRPr lang="en-US" dirty="0" smtClean="0"/>
          </a:p>
          <a:p>
            <a:endParaRPr lang="ar-SA" dirty="0"/>
          </a:p>
        </p:txBody>
      </p:sp>
      <p:pic>
        <p:nvPicPr>
          <p:cNvPr id="4" name="Picture 3"/>
          <p:cNvPicPr/>
          <p:nvPr/>
        </p:nvPicPr>
        <p:blipFill>
          <a:blip r:embed="rId2" cstate="print"/>
          <a:srcRect/>
          <a:stretch>
            <a:fillRect/>
          </a:stretch>
        </p:blipFill>
        <p:spPr bwMode="auto">
          <a:xfrm>
            <a:off x="3200400" y="1524000"/>
            <a:ext cx="2895600" cy="871855"/>
          </a:xfrm>
          <a:prstGeom prst="rect">
            <a:avLst/>
          </a:prstGeom>
          <a:noFill/>
        </p:spPr>
      </p:pic>
      <p:sp>
        <p:nvSpPr>
          <p:cNvPr id="5" name="Title 1"/>
          <p:cNvSpPr txBox="1">
            <a:spLocks/>
          </p:cNvSpPr>
          <p:nvPr/>
        </p:nvSpPr>
        <p:spPr>
          <a:xfrm>
            <a:off x="685800" y="3048000"/>
            <a:ext cx="7772400" cy="534362"/>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أوامر معاينة النتائج</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685800" y="3611607"/>
            <a:ext cx="7772400" cy="884193"/>
          </a:xfrm>
          <a:prstGeom prst="rect">
            <a:avLst/>
          </a:prstGeom>
        </p:spPr>
        <p:txBody>
          <a:bodyPr vert="horz" lIns="45720" rIns="45720">
            <a:normAutofit lnSpcReduction="10000"/>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smtClean="0">
                <a:ln>
                  <a:noFill/>
                </a:ln>
                <a:solidFill>
                  <a:schemeClr val="tx2"/>
                </a:solidFill>
                <a:effectLst/>
                <a:uLnTx/>
                <a:uFillTx/>
                <a:latin typeface="+mn-lt"/>
                <a:ea typeface="+mn-ea"/>
                <a:cs typeface="+mn-cs"/>
              </a:rPr>
              <a:t>تسمح لك المجموعة الرابعة من تبويبة المراسلات بمعاينة النتائج قبل إنشاء الدمج.</a:t>
            </a:r>
            <a:endParaRPr kumimoji="0" lang="en-US" sz="2700" b="0" i="0" u="none" strike="noStrike" kern="1200" cap="none" spc="0" normalizeH="0" baseline="0" noProof="0" smtClean="0">
              <a:ln>
                <a:noFill/>
              </a:ln>
              <a:solidFill>
                <a:schemeClr val="tx2"/>
              </a:solidFill>
              <a:effectLst/>
              <a:uLnTx/>
              <a:uFillTx/>
              <a:latin typeface="+mn-lt"/>
              <a:ea typeface="+mn-ea"/>
              <a:cs typeface="+mn-cs"/>
            </a:endParaRP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Picture 6"/>
          <p:cNvPicPr/>
          <p:nvPr/>
        </p:nvPicPr>
        <p:blipFill>
          <a:blip r:embed="rId3" cstate="print"/>
          <a:srcRect/>
          <a:stretch>
            <a:fillRect/>
          </a:stretch>
        </p:blipFill>
        <p:spPr bwMode="auto">
          <a:xfrm>
            <a:off x="3581400" y="4572000"/>
            <a:ext cx="2362200" cy="85344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r>
              <a:rPr lang="ar-JO" sz="2800" dirty="0" smtClean="0"/>
              <a:t>أوامر الإنهاء </a:t>
            </a:r>
            <a:endParaRPr lang="ar-SA" sz="2800" dirty="0"/>
          </a:p>
        </p:txBody>
      </p:sp>
      <p:sp>
        <p:nvSpPr>
          <p:cNvPr id="3" name="Subtitle 2"/>
          <p:cNvSpPr>
            <a:spLocks noGrp="1"/>
          </p:cNvSpPr>
          <p:nvPr>
            <p:ph type="subTitle" idx="1"/>
          </p:nvPr>
        </p:nvSpPr>
        <p:spPr>
          <a:xfrm>
            <a:off x="685800" y="1143000"/>
            <a:ext cx="7772400" cy="1199704"/>
          </a:xfrm>
        </p:spPr>
        <p:txBody>
          <a:bodyPr/>
          <a:lstStyle/>
          <a:p>
            <a:r>
              <a:rPr lang="ar-JO" dirty="0" smtClean="0"/>
              <a:t>يفتح الزر الأخير قائمة تعطيك خيارات لإنهاء الدمج.</a:t>
            </a:r>
          </a:p>
          <a:p>
            <a:endParaRPr lang="ar-SA" dirty="0"/>
          </a:p>
        </p:txBody>
      </p:sp>
      <p:pic>
        <p:nvPicPr>
          <p:cNvPr id="4" name="Picture 3"/>
          <p:cNvPicPr/>
          <p:nvPr/>
        </p:nvPicPr>
        <p:blipFill>
          <a:blip r:embed="rId2" cstate="print"/>
          <a:srcRect/>
          <a:stretch>
            <a:fillRect/>
          </a:stretch>
        </p:blipFill>
        <p:spPr bwMode="auto">
          <a:xfrm>
            <a:off x="3657600" y="1828800"/>
            <a:ext cx="2042160" cy="1383665"/>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000"/>
          </a:xfrm>
        </p:spPr>
        <p:txBody>
          <a:bodyPr>
            <a:normAutofit/>
          </a:bodyPr>
          <a:lstStyle/>
          <a:p>
            <a:pPr algn="ctr"/>
            <a:r>
              <a:rPr lang="ar-JO" sz="3200" dirty="0" smtClean="0"/>
              <a:t>الدرس 3-4: تبويبة المراجعة</a:t>
            </a:r>
            <a:endParaRPr lang="ar-SA" sz="3200" dirty="0"/>
          </a:p>
        </p:txBody>
      </p:sp>
      <p:sp>
        <p:nvSpPr>
          <p:cNvPr id="3" name="Subtitle 2"/>
          <p:cNvSpPr>
            <a:spLocks noGrp="1"/>
          </p:cNvSpPr>
          <p:nvPr>
            <p:ph type="subTitle" idx="1"/>
          </p:nvPr>
        </p:nvSpPr>
        <p:spPr>
          <a:xfrm>
            <a:off x="609600" y="1143000"/>
            <a:ext cx="7772400" cy="4876800"/>
          </a:xfrm>
        </p:spPr>
        <p:txBody>
          <a:bodyPr>
            <a:normAutofit/>
          </a:bodyPr>
          <a:lstStyle/>
          <a:p>
            <a:r>
              <a:rPr lang="ar-JO" dirty="0" smtClean="0"/>
              <a:t>آخر التبويبات الافتراضية هي تبويبة المراجعة. وبالرغم من أن بعض الأوامر في هذه التبويبة متقدمة جدا (مثل التدقيق الإملائي والتدقيق اللغوي)، فإن الأوامر الأخرى سهلة الاستخدام. وهذه هي الأوامر التي سنركز عليها</a:t>
            </a:r>
          </a:p>
          <a:p>
            <a:endParaRPr lang="ar-SA" dirty="0"/>
          </a:p>
        </p:txBody>
      </p:sp>
      <p:pic>
        <p:nvPicPr>
          <p:cNvPr id="4" name="Picture 3"/>
          <p:cNvPicPr/>
          <p:nvPr/>
        </p:nvPicPr>
        <p:blipFill>
          <a:blip r:embed="rId2" cstate="print"/>
          <a:srcRect/>
          <a:stretch>
            <a:fillRect/>
          </a:stretch>
        </p:blipFill>
        <p:spPr bwMode="auto">
          <a:xfrm>
            <a:off x="1600200" y="3352800"/>
            <a:ext cx="6324600" cy="12954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09599"/>
          </a:xfrm>
        </p:spPr>
        <p:txBody>
          <a:bodyPr>
            <a:normAutofit/>
          </a:bodyPr>
          <a:lstStyle/>
          <a:p>
            <a:r>
              <a:rPr lang="ar-JO" sz="2800" dirty="0" smtClean="0"/>
              <a:t>أوامر التدقيق</a:t>
            </a:r>
            <a:endParaRPr lang="ar-SA" sz="2800" dirty="0"/>
          </a:p>
        </p:txBody>
      </p:sp>
      <p:sp>
        <p:nvSpPr>
          <p:cNvPr id="3" name="Subtitle 2"/>
          <p:cNvSpPr>
            <a:spLocks noGrp="1"/>
          </p:cNvSpPr>
          <p:nvPr>
            <p:ph type="subTitle" idx="1"/>
          </p:nvPr>
        </p:nvSpPr>
        <p:spPr>
          <a:xfrm>
            <a:off x="990600" y="990600"/>
            <a:ext cx="7239000" cy="5029200"/>
          </a:xfrm>
        </p:spPr>
        <p:txBody>
          <a:bodyPr>
            <a:normAutofit/>
          </a:bodyPr>
          <a:lstStyle/>
          <a:p>
            <a:r>
              <a:rPr lang="ar-JO" dirty="0" smtClean="0"/>
              <a:t>القسم الأول من تبويبة المراجعة هو القسم الذي ستستخدمه اكثر من غيره.</a:t>
            </a:r>
          </a:p>
          <a:p>
            <a:endParaRPr lang="ar-JO" dirty="0" smtClean="0"/>
          </a:p>
          <a:p>
            <a:endParaRPr lang="ar-JO" dirty="0" smtClean="0"/>
          </a:p>
          <a:p>
            <a:r>
              <a:rPr lang="ar-JO" dirty="0" smtClean="0"/>
              <a:t>وهو يحتوي على أوامر التدقيق الإملائي وعمل الأبحاث والبحث عن الكلمات في قاموس المرادفات وترجمة الكلمات وإعداد اللغة وتعداد الكلمات. وسنتطلع على أكثر هذه الأوامر في الدليل المتقدم.</a:t>
            </a:r>
            <a:endParaRPr lang="en-US" dirty="0" smtClean="0"/>
          </a:p>
          <a:p>
            <a:endParaRPr lang="ar-JO" dirty="0" smtClean="0"/>
          </a:p>
          <a:p>
            <a:endParaRPr lang="ar-SA" dirty="0"/>
          </a:p>
        </p:txBody>
      </p:sp>
      <p:pic>
        <p:nvPicPr>
          <p:cNvPr id="4" name="Picture 3"/>
          <p:cNvPicPr/>
          <p:nvPr/>
        </p:nvPicPr>
        <p:blipFill>
          <a:blip r:embed="rId2" cstate="print"/>
          <a:srcRect/>
          <a:stretch>
            <a:fillRect/>
          </a:stretch>
        </p:blipFill>
        <p:spPr bwMode="auto">
          <a:xfrm>
            <a:off x="3505200" y="1676400"/>
            <a:ext cx="2190750" cy="816168"/>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1999"/>
          </a:xfrm>
        </p:spPr>
        <p:txBody>
          <a:bodyPr>
            <a:normAutofit/>
          </a:bodyPr>
          <a:lstStyle/>
          <a:p>
            <a:r>
              <a:rPr lang="ar-JO" sz="2800" b="1" dirty="0" smtClean="0"/>
              <a:t>أوامر اللغة </a:t>
            </a:r>
            <a:endParaRPr lang="ar-SA" sz="28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المجموعة التالية هي مجموعة اللغة:</a:t>
            </a:r>
          </a:p>
          <a:p>
            <a:endParaRPr lang="ar-JO" dirty="0" smtClean="0"/>
          </a:p>
          <a:p>
            <a:endParaRPr lang="en-US" dirty="0" smtClean="0"/>
          </a:p>
          <a:p>
            <a:endParaRPr lang="ar-JO" dirty="0" smtClean="0"/>
          </a:p>
          <a:p>
            <a:r>
              <a:rPr lang="ar-JO" dirty="0" smtClean="0"/>
              <a:t>تسمح لك هذه الأوامر بترجمة كلمة أو عبارة أو مستند بالكامل إلى لغة أخرى، شريطة أن تكون لديك حزم اللغات المطلوبة مثبتة على الكمبيوتر. </a:t>
            </a:r>
            <a:endParaRPr lang="ar-SA" dirty="0"/>
          </a:p>
        </p:txBody>
      </p:sp>
      <p:pic>
        <p:nvPicPr>
          <p:cNvPr id="4" name="Picture 3"/>
          <p:cNvPicPr/>
          <p:nvPr/>
        </p:nvPicPr>
        <p:blipFill>
          <a:blip r:embed="rId2" cstate="print"/>
          <a:srcRect/>
          <a:stretch>
            <a:fillRect/>
          </a:stretch>
        </p:blipFill>
        <p:spPr bwMode="auto">
          <a:xfrm>
            <a:off x="4191000" y="1752600"/>
            <a:ext cx="1073892" cy="866775"/>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r>
              <a:rPr lang="ar-JO" sz="2800" dirty="0" smtClean="0"/>
              <a:t>أوامر التعليقات</a:t>
            </a:r>
            <a:endParaRPr lang="ar-SA" sz="28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smtClean="0"/>
              <a:t>القسم التالي من تبويبة المراجعة هو التعليقات. والتعليقات عبارة عن أجزاء من النص تظهر في مربعات منفصلة عن المستند الرئيسي. ويسمح هذا الأمر للشخص بإضافة أفكار محددة وتصحيحات على المستند بكل سهولة.</a:t>
            </a:r>
            <a:endParaRPr lang="en-US" dirty="0" smtClean="0"/>
          </a:p>
          <a:p>
            <a:endParaRPr lang="ar-SA" dirty="0"/>
          </a:p>
        </p:txBody>
      </p:sp>
      <p:pic>
        <p:nvPicPr>
          <p:cNvPr id="4" name="Picture 3"/>
          <p:cNvPicPr/>
          <p:nvPr/>
        </p:nvPicPr>
        <p:blipFill>
          <a:blip r:embed="rId2" cstate="print"/>
          <a:srcRect/>
          <a:stretch>
            <a:fillRect/>
          </a:stretch>
        </p:blipFill>
        <p:spPr bwMode="auto">
          <a:xfrm>
            <a:off x="1676400" y="2514600"/>
            <a:ext cx="2209800" cy="936934"/>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801"/>
          </a:xfrm>
        </p:spPr>
        <p:txBody>
          <a:bodyPr>
            <a:normAutofit/>
          </a:bodyPr>
          <a:lstStyle/>
          <a:p>
            <a:r>
              <a:rPr lang="ar-JO" sz="2800" b="1" dirty="0" smtClean="0"/>
              <a:t>أوامر التعقب</a:t>
            </a:r>
            <a:endParaRPr lang="ar-SA" sz="2800" dirty="0"/>
          </a:p>
        </p:txBody>
      </p:sp>
      <p:sp>
        <p:nvSpPr>
          <p:cNvPr id="3" name="Subtitle 2"/>
          <p:cNvSpPr>
            <a:spLocks noGrp="1"/>
          </p:cNvSpPr>
          <p:nvPr>
            <p:ph type="subTitle" idx="1"/>
          </p:nvPr>
        </p:nvSpPr>
        <p:spPr>
          <a:xfrm>
            <a:off x="1371600" y="990600"/>
            <a:ext cx="7086600" cy="5105400"/>
          </a:xfrm>
        </p:spPr>
        <p:txBody>
          <a:bodyPr>
            <a:normAutofit/>
          </a:bodyPr>
          <a:lstStyle/>
          <a:p>
            <a:r>
              <a:rPr lang="ar-JO" dirty="0" smtClean="0"/>
              <a:t>إذا قام آخرون بمراجعة المستند بصورة متكررة، فقد ترغب باستخدام سمات تعقب التغييرات.</a:t>
            </a:r>
          </a:p>
          <a:p>
            <a:endParaRPr lang="ar-JO" dirty="0" smtClean="0"/>
          </a:p>
          <a:p>
            <a:endParaRPr lang="ar-JO" dirty="0" smtClean="0"/>
          </a:p>
          <a:p>
            <a:endParaRPr lang="ar-JO" dirty="0" smtClean="0"/>
          </a:p>
          <a:p>
            <a:r>
              <a:rPr lang="ar-JO" dirty="0" smtClean="0"/>
              <a:t>وتسمح لك هذه السمة بتسجيل كل تغيير على المستند. وهي مفيدة جدا لغايات التحرير. وتتيح لك هذه المجموعة تفعيل وإلغاء تفعيل والتحكم بتلك السمة. يمكنك أيضا فتح جزء المراجعة، والذي يلخص التغييرات والتعليقات التي تم تعقبها.</a:t>
            </a:r>
            <a:endParaRPr lang="en-US" dirty="0" smtClean="0"/>
          </a:p>
          <a:p>
            <a:endParaRPr lang="en-US" dirty="0" smtClean="0"/>
          </a:p>
          <a:p>
            <a:endParaRPr lang="ar-SA" dirty="0"/>
          </a:p>
        </p:txBody>
      </p:sp>
      <p:pic>
        <p:nvPicPr>
          <p:cNvPr id="4" name="Picture 3"/>
          <p:cNvPicPr/>
          <p:nvPr/>
        </p:nvPicPr>
        <p:blipFill>
          <a:blip r:embed="rId2" cstate="print"/>
          <a:srcRect/>
          <a:stretch>
            <a:fillRect/>
          </a:stretch>
        </p:blipFill>
        <p:spPr bwMode="auto">
          <a:xfrm>
            <a:off x="2971800" y="2209800"/>
            <a:ext cx="3171824" cy="836619"/>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599"/>
          </a:xfrm>
        </p:spPr>
        <p:txBody>
          <a:bodyPr>
            <a:normAutofit/>
          </a:bodyPr>
          <a:lstStyle/>
          <a:p>
            <a:r>
              <a:rPr lang="ar-JO" sz="2800" dirty="0" smtClean="0"/>
              <a:t>أوامر التغييرات </a:t>
            </a:r>
            <a:endParaRPr lang="ar-SA" sz="2800" dirty="0"/>
          </a:p>
        </p:txBody>
      </p:sp>
      <p:sp>
        <p:nvSpPr>
          <p:cNvPr id="3" name="Subtitle 2"/>
          <p:cNvSpPr>
            <a:spLocks noGrp="1"/>
          </p:cNvSpPr>
          <p:nvPr>
            <p:ph type="subTitle" idx="1"/>
          </p:nvPr>
        </p:nvSpPr>
        <p:spPr>
          <a:xfrm>
            <a:off x="762000" y="990600"/>
            <a:ext cx="7772400" cy="1199704"/>
          </a:xfrm>
        </p:spPr>
        <p:txBody>
          <a:bodyPr/>
          <a:lstStyle/>
          <a:p>
            <a:r>
              <a:rPr lang="ar-JO" dirty="0" smtClean="0"/>
              <a:t>تسمح لك مجموعة التغييرات بقبول التغييرات التي تم تعقبها التي قمت بها على المستند ورفضها والتنقل بينها. </a:t>
            </a:r>
            <a:endParaRPr lang="en-US" dirty="0" smtClean="0"/>
          </a:p>
          <a:p>
            <a:endParaRPr lang="ar-SA" dirty="0"/>
          </a:p>
        </p:txBody>
      </p:sp>
      <p:pic>
        <p:nvPicPr>
          <p:cNvPr id="4" name="Picture 3"/>
          <p:cNvPicPr/>
          <p:nvPr/>
        </p:nvPicPr>
        <p:blipFill>
          <a:blip r:embed="rId2" cstate="print"/>
          <a:srcRect/>
          <a:stretch>
            <a:fillRect/>
          </a:stretch>
        </p:blipFill>
        <p:spPr bwMode="auto">
          <a:xfrm>
            <a:off x="914400" y="1676400"/>
            <a:ext cx="1893474" cy="771525"/>
          </a:xfrm>
          <a:prstGeom prst="rect">
            <a:avLst/>
          </a:prstGeom>
          <a:noFill/>
        </p:spPr>
      </p:pic>
      <p:sp>
        <p:nvSpPr>
          <p:cNvPr id="5" name="Title 1"/>
          <p:cNvSpPr txBox="1">
            <a:spLocks/>
          </p:cNvSpPr>
          <p:nvPr/>
        </p:nvSpPr>
        <p:spPr>
          <a:xfrm>
            <a:off x="685800" y="2743200"/>
            <a:ext cx="7772400" cy="686762"/>
          </a:xfrm>
          <a:prstGeom prst="rect">
            <a:avLst/>
          </a:prstGeom>
        </p:spPr>
        <p:txBody>
          <a:bodyPr vert="horz" anchor="b">
            <a:normAutofit/>
            <a:scene3d>
              <a:camera prst="orthographicFront"/>
              <a:lightRig rig="soft" dir="t"/>
            </a:scene3d>
            <a:sp3d prstMaterial="softEdge">
              <a:bevelT w="25400" h="25400"/>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JO" sz="2800" b="1" i="0" u="sng"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أوامر المقارنة </a:t>
            </a:r>
            <a:endParaRPr kumimoji="0" lang="ar-SA" sz="2800" b="1" i="0" u="sng"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 name="Subtitle 2"/>
          <p:cNvSpPr txBox="1">
            <a:spLocks/>
          </p:cNvSpPr>
          <p:nvPr/>
        </p:nvSpPr>
        <p:spPr>
          <a:xfrm>
            <a:off x="685800" y="3505200"/>
            <a:ext cx="7772400" cy="2133600"/>
          </a:xfrm>
          <a:prstGeom prst="rect">
            <a:avLst/>
          </a:prstGeom>
        </p:spPr>
        <p:txBody>
          <a:bodyPr vert="horz" lIns="45720" rIns="45720">
            <a:normAutofit/>
          </a:bodyPr>
          <a:lstStyle/>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تسمح لك هذه المجموعة بمقارنة ودمج المستندات</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r>
              <a:rPr kumimoji="0" lang="ar-JO" sz="2700" b="0" i="0" u="none" strike="noStrike" kern="1200" cap="none" spc="0" normalizeH="0" baseline="0" noProof="0" dirty="0" smtClean="0">
                <a:ln>
                  <a:noFill/>
                </a:ln>
                <a:solidFill>
                  <a:schemeClr val="tx2"/>
                </a:solidFill>
                <a:effectLst/>
                <a:uLnTx/>
                <a:uFillTx/>
                <a:latin typeface="+mn-lt"/>
                <a:ea typeface="+mn-ea"/>
                <a:cs typeface="+mn-cs"/>
              </a:rPr>
              <a:t>وهذا الأمر مفيد جدا عندما يكون لديك عدة نسخ من المستند وترغب في جمعها في مستند واحد. </a:t>
            </a:r>
          </a:p>
          <a:p>
            <a:pPr marL="0" marR="64008" lvl="0" indent="0" algn="r" defTabSz="914400" rtl="1" eaLnBrk="1" fontAlgn="auto" latinLnBrk="0" hangingPunct="1">
              <a:lnSpc>
                <a:spcPct val="100000"/>
              </a:lnSpc>
              <a:spcBef>
                <a:spcPts val="400"/>
              </a:spcBef>
              <a:spcAft>
                <a:spcPts val="0"/>
              </a:spcAft>
              <a:buClr>
                <a:schemeClr val="accent1"/>
              </a:buClr>
              <a:buSzPct val="68000"/>
              <a:buFont typeface="Wingdings 3"/>
              <a:buNone/>
              <a:tabLst/>
              <a:defRPr/>
            </a:pPr>
            <a:endParaRPr kumimoji="0" lang="ar-SA" sz="27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Picture 6"/>
          <p:cNvPicPr/>
          <p:nvPr/>
        </p:nvPicPr>
        <p:blipFill>
          <a:blip r:embed="rId3" cstate="print"/>
          <a:srcRect/>
          <a:stretch>
            <a:fillRect/>
          </a:stretch>
        </p:blipFill>
        <p:spPr bwMode="auto">
          <a:xfrm>
            <a:off x="762000" y="4648200"/>
            <a:ext cx="2052954" cy="137160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r>
              <a:rPr lang="ar-JO" sz="2800" dirty="0" smtClean="0"/>
              <a:t>أوامر الحماية </a:t>
            </a:r>
            <a:endParaRPr lang="ar-SA" sz="2800" dirty="0"/>
          </a:p>
        </p:txBody>
      </p:sp>
      <p:sp>
        <p:nvSpPr>
          <p:cNvPr id="3" name="Subtitle 2"/>
          <p:cNvSpPr>
            <a:spLocks noGrp="1"/>
          </p:cNvSpPr>
          <p:nvPr>
            <p:ph type="subTitle" idx="1"/>
          </p:nvPr>
        </p:nvSpPr>
        <p:spPr>
          <a:xfrm>
            <a:off x="609600" y="1066800"/>
            <a:ext cx="7772400" cy="4953000"/>
          </a:xfrm>
        </p:spPr>
        <p:txBody>
          <a:bodyPr>
            <a:normAutofit/>
          </a:bodyPr>
          <a:lstStyle/>
          <a:p>
            <a:r>
              <a:rPr lang="ar-JO" dirty="0" smtClean="0"/>
              <a:t>المجموعة الأخيرة هي الحماية</a:t>
            </a:r>
          </a:p>
          <a:p>
            <a:endParaRPr lang="ar-JO" dirty="0" smtClean="0"/>
          </a:p>
          <a:p>
            <a:r>
              <a:rPr lang="ar-JO" dirty="0" smtClean="0"/>
              <a:t>وتقيد هذه الأوامر الوصول وعمل التغييرات على المستند</a:t>
            </a:r>
          </a:p>
          <a:p>
            <a:endParaRPr lang="ar-SA" dirty="0"/>
          </a:p>
        </p:txBody>
      </p:sp>
      <p:pic>
        <p:nvPicPr>
          <p:cNvPr id="4" name="Picture 3"/>
          <p:cNvPicPr/>
          <p:nvPr/>
        </p:nvPicPr>
        <p:blipFill>
          <a:blip r:embed="rId2" cstate="print"/>
          <a:srcRect/>
          <a:stretch>
            <a:fillRect/>
          </a:stretch>
        </p:blipFill>
        <p:spPr bwMode="auto">
          <a:xfrm>
            <a:off x="3733800" y="2743200"/>
            <a:ext cx="1344068" cy="81915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599"/>
          </a:xfrm>
        </p:spPr>
        <p:txBody>
          <a:bodyPr>
            <a:normAutofit/>
          </a:bodyPr>
          <a:lstStyle/>
          <a:p>
            <a:pPr algn="ctr"/>
            <a:r>
              <a:rPr lang="ar-JO" sz="3200" dirty="0" smtClean="0"/>
              <a:t>الدرس 3-5: التبويبات السياقية</a:t>
            </a:r>
            <a:endParaRPr lang="ar-SA" sz="3200" dirty="0"/>
          </a:p>
        </p:txBody>
      </p:sp>
      <p:sp>
        <p:nvSpPr>
          <p:cNvPr id="3" name="Subtitle 2"/>
          <p:cNvSpPr>
            <a:spLocks noGrp="1"/>
          </p:cNvSpPr>
          <p:nvPr>
            <p:ph type="subTitle" idx="1"/>
          </p:nvPr>
        </p:nvSpPr>
        <p:spPr>
          <a:xfrm>
            <a:off x="685800" y="990600"/>
            <a:ext cx="7772400" cy="5029200"/>
          </a:xfrm>
        </p:spPr>
        <p:txBody>
          <a:bodyPr>
            <a:normAutofit/>
          </a:bodyPr>
          <a:lstStyle/>
          <a:p>
            <a:endParaRPr lang="ar-JO" dirty="0" smtClean="0"/>
          </a:p>
          <a:p>
            <a:r>
              <a:rPr lang="ar-JO" dirty="0" smtClean="0"/>
              <a:t>إذا كنت تذكر تعرفنا أول مرة على التبويبات، فقد تعلمت ان بعض التبويبات تظهر فقط عندما تقوم بإنشاء عناصر معينة أو العمل عليها. وقد اطلعنا بشكل موجز على بعض تلك التبويبات في واحد من تمرينات صقل المهارات.</a:t>
            </a:r>
            <a:endParaRPr lang="en-US" dirty="0" smtClean="0"/>
          </a:p>
          <a:p>
            <a:endParaRPr lang="ar-SA"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1942</TotalTime>
  <Words>11423</Words>
  <Application>Microsoft Office PowerPoint</Application>
  <PresentationFormat>On-screen Show (4:3)</PresentationFormat>
  <Paragraphs>971</Paragraphs>
  <Slides>262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262</vt:i4>
      </vt:variant>
    </vt:vector>
  </HeadingPairs>
  <TitlesOfParts>
    <vt:vector size="264" baseType="lpstr">
      <vt:lpstr>Concourse</vt:lpstr>
      <vt:lpstr>Document</vt:lpstr>
      <vt:lpstr>Slide 1</vt:lpstr>
      <vt:lpstr>القسم 1: البداية</vt:lpstr>
      <vt:lpstr> الدرس 1-1: التعرف على معالج النصوص "وورد" في مايكروسوفت أوفيس 2010 </vt:lpstr>
      <vt:lpstr>ما هو معالج النصوص "وورد" في مايكروسوفت أوفيس 2010 ؟</vt:lpstr>
      <vt:lpstr>ما هو الجديد في معالج النصوص "وورد" في مايكروسوفت 2010 ؟</vt:lpstr>
      <vt:lpstr>بدء تشغيل برنامج معالج النصوص "وورد" </vt:lpstr>
      <vt:lpstr>نظرة عامة على واجهة الاستخدام</vt:lpstr>
      <vt:lpstr>التفاعل مع معالج النصوص "وورد"  </vt:lpstr>
      <vt:lpstr>الشروع في العمل على Office.com </vt:lpstr>
      <vt:lpstr>إغلاق برنامج معالج النصوص "وورد"</vt:lpstr>
      <vt:lpstr>الدرس 1-2: إنشاء ملف</vt:lpstr>
      <vt:lpstr>إنشاء مستند جديد</vt:lpstr>
      <vt:lpstr>كتابة نص</vt:lpstr>
      <vt:lpstr>حذف النص </vt:lpstr>
      <vt:lpstr>أساسيات تحديد النص</vt:lpstr>
      <vt:lpstr> الدرس 1-3: التنقل في المستند</vt:lpstr>
      <vt:lpstr>التنقل باستخدام الماوس</vt:lpstr>
      <vt:lpstr>التنقل باستخدام أشرطة التمرير </vt:lpstr>
      <vt:lpstr>الانتقال باستخدام لوحة المفاتيح</vt:lpstr>
      <vt:lpstr>استخدام حوار الانتقال إلى </vt:lpstr>
      <vt:lpstr>الدرس 1-4: القيام بالمزيد من الأمور في مستندك</vt:lpstr>
      <vt:lpstr>استخدام التنسيق الأساسي</vt:lpstr>
      <vt:lpstr>استخدام التنسيق المتقدم </vt:lpstr>
      <vt:lpstr>استخدام تراجع وتكرار/الإعادة</vt:lpstr>
      <vt:lpstr>إزالة التنسيق</vt:lpstr>
      <vt:lpstr>الدرس 1-5: العمل على مستندك</vt:lpstr>
      <vt:lpstr>حفظ الملفات</vt:lpstr>
      <vt:lpstr>فتح الملفات</vt:lpstr>
      <vt:lpstr>استخدام قائمة المستندات الأخيرة</vt:lpstr>
      <vt:lpstr>التبديل بين الملفات المفتوحة</vt:lpstr>
      <vt:lpstr>إغلاق الملفات</vt:lpstr>
      <vt:lpstr> الدرس 1-6: الحصول على تعليمات في برنامج معالج النصوص "وورد"</vt:lpstr>
      <vt:lpstr>فتح التعليمات</vt:lpstr>
      <vt:lpstr>استخدام شاشة التعليمات </vt:lpstr>
      <vt:lpstr>شريط أدوات التعليمات</vt:lpstr>
      <vt:lpstr>البحث عن التعليمات</vt:lpstr>
      <vt:lpstr>التعليمات عبر الإنترنت مقابل التعليمات دون اتصال بالإنترنت</vt:lpstr>
      <vt:lpstr>استخدام جدول المحتويات</vt:lpstr>
      <vt:lpstr>الحصول على التعليمات في مربع حوار </vt:lpstr>
      <vt:lpstr>القسم 2: واجهة استخدام معالج النصوص "وورد"</vt:lpstr>
      <vt:lpstr>الدرس 2-1: التعرف والإطلاع</vt:lpstr>
      <vt:lpstr>استخدام قائمة ملف Backstage</vt:lpstr>
      <vt:lpstr>استخدام شريط المعلومات</vt:lpstr>
      <vt:lpstr>استخدام شريط الأدوات المُصغر</vt:lpstr>
      <vt:lpstr>استخدام مربعات الحوار</vt:lpstr>
      <vt:lpstr>استخدام قوائم الزر الأيمن</vt:lpstr>
      <vt:lpstr>اختصارات لوحة المفاتيح</vt:lpstr>
      <vt:lpstr> الدرس 2-2: شريط أدوات الوصول السريع</vt:lpstr>
      <vt:lpstr>معلومات عن شريط الأدوات </vt:lpstr>
      <vt:lpstr>إضافة وإزالة الأزرار</vt:lpstr>
      <vt:lpstr>نقل شريط أدوات الوصول السريع</vt:lpstr>
      <vt:lpstr>تخصيص شريط الأدوات</vt:lpstr>
      <vt:lpstr>الدرس 2-3 التبويبات والمجموعات</vt:lpstr>
      <vt:lpstr>معلومات حول التبويبات</vt:lpstr>
      <vt:lpstr>معلومات حول المجموعات</vt:lpstr>
      <vt:lpstr>معلومات حول أزرار الخيارات</vt:lpstr>
      <vt:lpstr>تصغير الشريط</vt:lpstr>
      <vt:lpstr> الدرس 2-4: تبويبة الصفحة الرئيسية</vt:lpstr>
      <vt:lpstr>أوامر الحافظة</vt:lpstr>
      <vt:lpstr>أوامر الخط</vt:lpstr>
      <vt:lpstr>أوامر الفقرة</vt:lpstr>
      <vt:lpstr>أوامر الأنماط</vt:lpstr>
      <vt:lpstr>أوامر التحرير</vt:lpstr>
      <vt:lpstr>الدرس 2-5: تبويبة إدراج</vt:lpstr>
      <vt:lpstr>أوامر الصفحات</vt:lpstr>
      <vt:lpstr>أوامر الجداول</vt:lpstr>
      <vt:lpstr>أوامر الرسومات التوضيحية</vt:lpstr>
      <vt:lpstr>أوامر الارتباطات</vt:lpstr>
      <vt:lpstr>أوامر الرأٍس والتذييل</vt:lpstr>
      <vt:lpstr>أوامر النص</vt:lpstr>
      <vt:lpstr>أوامر الرموز</vt:lpstr>
      <vt:lpstr>الدرس 2-6: تبويبة العرض</vt:lpstr>
      <vt:lpstr>أوامر طرق عرض المستندات</vt:lpstr>
      <vt:lpstr>أوامر الإظهار</vt:lpstr>
      <vt:lpstr>أوامر النافذة</vt:lpstr>
      <vt:lpstr>أوامر وحدات الماكرو</vt:lpstr>
      <vt:lpstr> القسم 3: التبويبات المتقدمة والتخصيص</vt:lpstr>
      <vt:lpstr>الدرس 3-1: تبويبة تخطيط الصفحة</vt:lpstr>
      <vt:lpstr>أوامر النسق</vt:lpstr>
      <vt:lpstr>أوامر خلفية الصفحة </vt:lpstr>
      <vt:lpstr>أوامر الفقرة</vt:lpstr>
      <vt:lpstr>أوامر الترتيب </vt:lpstr>
      <vt:lpstr>الدرس 3-2: تبويبة المراجع</vt:lpstr>
      <vt:lpstr>أوامر جدول المحتويات </vt:lpstr>
      <vt:lpstr>أوامر المراجع والاقتباسات </vt:lpstr>
      <vt:lpstr>أوامر الفهرس </vt:lpstr>
      <vt:lpstr>أوامر جدول المرجعيات </vt:lpstr>
      <vt:lpstr>الدرس 3-3: تبويبة المراسلات</vt:lpstr>
      <vt:lpstr>أوامر الإنشاء </vt:lpstr>
      <vt:lpstr>أوامر كتابة الحقول وإدراجها</vt:lpstr>
      <vt:lpstr>أوامر الإنهاء </vt:lpstr>
      <vt:lpstr>الدرس 3-4: تبويبة المراجعة</vt:lpstr>
      <vt:lpstr>أوامر التدقيق</vt:lpstr>
      <vt:lpstr>أوامر اللغة </vt:lpstr>
      <vt:lpstr>أوامر التعليقات</vt:lpstr>
      <vt:lpstr>أوامر التعقب</vt:lpstr>
      <vt:lpstr>أوامر التغييرات </vt:lpstr>
      <vt:lpstr>أوامر الحماية </vt:lpstr>
      <vt:lpstr>الدرس 3-5: التبويبات السياقية</vt:lpstr>
      <vt:lpstr>أدوات الرسم </vt:lpstr>
      <vt:lpstr>أدوات المعادلة</vt:lpstr>
      <vt:lpstr>أدوات SmartArt </vt:lpstr>
      <vt:lpstr>أدوات الجدول </vt:lpstr>
      <vt:lpstr>أدوات المخطط</vt:lpstr>
      <vt:lpstr>أدوات الصورة </vt:lpstr>
      <vt:lpstr>أدوات الرأس والتذييل </vt:lpstr>
      <vt:lpstr>أدوات المطور </vt:lpstr>
      <vt:lpstr>الدرس 3-6: تخصيص الشريط</vt:lpstr>
      <vt:lpstr>الشروع في العمل </vt:lpstr>
      <vt:lpstr>إضافة أو إزالة التبويبات </vt:lpstr>
      <vt:lpstr>ترتيب التبويبات والمجموعات </vt:lpstr>
      <vt:lpstr>إنشاء تبويبات ومجموعات جديدة</vt:lpstr>
      <vt:lpstr>تخصيص أوامر المجموعة </vt:lpstr>
      <vt:lpstr>إعادة تعيين كافة التخصيصات </vt:lpstr>
      <vt:lpstr> القسم 4: إنشاء مستندات </vt:lpstr>
      <vt:lpstr>الدرس 4-1: إنشاء مستند جديد</vt:lpstr>
      <vt:lpstr>إنشاء مستند فارغ</vt:lpstr>
      <vt:lpstr>إنشاء مستند من القوالب المحلية </vt:lpstr>
      <vt:lpstr>إنشاء مستند من القوالب على الإنترنت </vt:lpstr>
      <vt:lpstr>إنشاء مستند من مستند موجود</vt:lpstr>
      <vt:lpstr>إستخدام منطقة القوالب المستخدمة مؤخرا </vt:lpstr>
      <vt:lpstr>الدرس 4-2: تحديد النص </vt:lpstr>
      <vt:lpstr>تحديد النص عن طريق الماوس </vt:lpstr>
      <vt:lpstr>تحديد النص والكائنات من تبويبة الصفحة الرئيسية</vt:lpstr>
      <vt:lpstr>تلميحات وخدع</vt:lpstr>
      <vt:lpstr>Slide 126</vt:lpstr>
      <vt:lpstr>الدرس 4-3: نقل النص</vt:lpstr>
      <vt:lpstr>قص ونسخ ولصق النص</vt:lpstr>
      <vt:lpstr>إستخدام حافظة أوفيس</vt:lpstr>
      <vt:lpstr>سحب وإفلات النص</vt:lpstr>
      <vt:lpstr>نقل النص باستخدام جزء التنقل</vt:lpstr>
      <vt:lpstr>البحث عن نص</vt:lpstr>
      <vt:lpstr>استبدال النص</vt:lpstr>
      <vt:lpstr> الدرس 4-4: تطبيق تأثيرات النص المتقدمة </vt:lpstr>
      <vt:lpstr>استخدام نسخ التنسيق </vt:lpstr>
      <vt:lpstr>إسقاط الأحرف الاستهلالية</vt:lpstr>
      <vt:lpstr>تطبيق الأنماط السريعة</vt:lpstr>
      <vt:lpstr>محاذاة وضبط النص</vt:lpstr>
      <vt:lpstr> القسم 5: القيام بالمزيد من الأمور في النص</vt:lpstr>
      <vt:lpstr>  الدرس 5-1: الخطوط في تبويبة الصفحة الرئيسية</vt:lpstr>
      <vt:lpstr>اختيار واجهة الخط </vt:lpstr>
      <vt:lpstr>تغيير حجم الخط</vt:lpstr>
      <vt:lpstr>تطبيق لون الخط</vt:lpstr>
      <vt:lpstr>تطبيق لون تمييز النص</vt:lpstr>
      <vt:lpstr>تطبيق التسطير المتقدم</vt:lpstr>
      <vt:lpstr>تغيير حالة الأحرف (باللغة الإنجليزية)</vt:lpstr>
      <vt:lpstr>تطبيق تأثيرات النص</vt:lpstr>
      <vt:lpstr> الدرس 5-2 مربع حوار الخط</vt:lpstr>
      <vt:lpstr>فتح مربع حوار الخط</vt:lpstr>
      <vt:lpstr>استخدام علامة تبويب الخيارات المتقدمة</vt:lpstr>
      <vt:lpstr>تحديد الخط الافتراضي الخاص بك</vt:lpstr>
      <vt:lpstr>الخطوط المتضمنة</vt:lpstr>
      <vt:lpstr> الدرس 5-3: استخدام علامات التبويب</vt:lpstr>
      <vt:lpstr>أنواع علامات التبويب</vt:lpstr>
      <vt:lpstr>إستخدام علامات التبويب</vt:lpstr>
      <vt:lpstr>إعداد علامات التبويب</vt:lpstr>
      <vt:lpstr>نقل أو إزالة علامات التبويب </vt:lpstr>
      <vt:lpstr> الدرس 5-4: خيارات الفقرة</vt:lpstr>
      <vt:lpstr>مسافة البادئة باستخدام المسطرة</vt:lpstr>
      <vt:lpstr>المسافة البادئة باستخدام علامة تبويب الصفحة الرئيسية</vt:lpstr>
      <vt:lpstr>تباعد بين الفقرة</vt:lpstr>
      <vt:lpstr>إضافة الحدود والتظليل باستخدام علامة تبويب الصفحة الرئيسية</vt:lpstr>
      <vt:lpstr>استخدام مربع حوار الحدود والتظليل</vt:lpstr>
      <vt:lpstr> القسم 6: طباعة وعرض المستند</vt:lpstr>
      <vt:lpstr>Slide 165</vt:lpstr>
      <vt:lpstr> الدرس6-1: استخدام تخطيطات الصفحة وطرق العرض</vt:lpstr>
      <vt:lpstr>استخدام تخطيط الطباعة</vt:lpstr>
      <vt:lpstr>استخدام القراءة في وضع ملء الشاشة</vt:lpstr>
      <vt:lpstr>استخدام طريقة عرض المخطط التفصيلي</vt:lpstr>
      <vt:lpstr>إستخدام طريقة عرض المسودة</vt:lpstr>
      <vt:lpstr> الدرس 6-2: أدوات العرض الأساسية</vt:lpstr>
      <vt:lpstr>استخدام التصغير والتكبير والاستعادة إلى الأسفل</vt:lpstr>
      <vt:lpstr>استخدام التكبير/التصغير في شريط العرض</vt:lpstr>
      <vt:lpstr>استخدام أدوات التحكم بالعرض على شريط المعلومات </vt:lpstr>
      <vt:lpstr>استخدام مربع حوار تكبير/تصغير </vt:lpstr>
      <vt:lpstr> الدرس 6-3: أدوات عرض متقدمة</vt:lpstr>
      <vt:lpstr>استخدام متصفح المستند</vt:lpstr>
      <vt:lpstr>Slide 178</vt:lpstr>
      <vt:lpstr>عناصر عرض وإخفاء الشاشة</vt:lpstr>
      <vt:lpstr>إستخدام لوحة التصفح.</vt:lpstr>
      <vt:lpstr>عرض الأحرف الخاصة</vt:lpstr>
      <vt:lpstr> الدرس 6-4: إعداد المستند الخاص</vt:lpstr>
      <vt:lpstr>إعداد المستند الخاص</vt:lpstr>
      <vt:lpstr>إستخدام مربع حوار إعداد الصفحة </vt:lpstr>
      <vt:lpstr> الدرس 6-5: طباعة المستند </vt:lpstr>
      <vt:lpstr>معاينة قبل الطباعة</vt:lpstr>
      <vt:lpstr>استخدام خيارات الطباعة الأساسية</vt:lpstr>
      <vt:lpstr>خيارات الطباعة الأخرى</vt:lpstr>
      <vt:lpstr>إعداد خصائص الطابعة</vt:lpstr>
      <vt:lpstr> القسم 7 : إدارة المستندات</vt:lpstr>
      <vt:lpstr>التنقل باستخدام نظام تشغيل ويندوز إكسبلورر</vt:lpstr>
      <vt:lpstr>استخدام أمر عرض في نظام تشغيل ويندوز إكسبلورر</vt:lpstr>
      <vt:lpstr>إستخدام جزء ملاحة نظام تشغيل ويندوز إكسبلورر</vt:lpstr>
      <vt:lpstr> الدرس7-2: عرض ملفاتك</vt:lpstr>
      <vt:lpstr>فتح نسخة من مستندك</vt:lpstr>
      <vt:lpstr>ترتيب الإطارات</vt:lpstr>
      <vt:lpstr>مقارنة المستندات جنبا إلى جنب</vt:lpstr>
      <vt:lpstr>تقسيم المستند</vt:lpstr>
      <vt:lpstr> الدرس7-3: التعامل مع القوالب</vt:lpstr>
      <vt:lpstr>حفظ القالب</vt:lpstr>
      <vt:lpstr>استخدام القالب</vt:lpstr>
      <vt:lpstr>تحرير القالب</vt:lpstr>
      <vt:lpstr>إرفاق قالب لهذا المستند</vt:lpstr>
      <vt:lpstr> القسم 8: إنشاء الرأس والتذييل</vt:lpstr>
      <vt:lpstr>  الدرس 8-1 إنشاء الرأس والتذييل الأساسيين</vt:lpstr>
      <vt:lpstr>استخدام رأس و تذييل تم إعدادهما مسبقاً</vt:lpstr>
      <vt:lpstr>تحرير الرأس والتذييل</vt:lpstr>
      <vt:lpstr>إضافة الرأس والتذييل إلى المعرض</vt:lpstr>
      <vt:lpstr>التنقل بين الرأس والتذييل</vt:lpstr>
      <vt:lpstr> الدرس8-2: إدراج أرقام الصفحات</vt:lpstr>
      <vt:lpstr>إدراج أرقام الصفحات</vt:lpstr>
      <vt:lpstr>تغيير أرقام الصفحات</vt:lpstr>
      <vt:lpstr>تنسيق أرقام الصفحات</vt:lpstr>
      <vt:lpstr>إزالة أرقام الصفحات </vt:lpstr>
      <vt:lpstr> القسم 9: إنشاء دمج المراسلات الدرس 9-1: استخدام معالج دمج المراسلات</vt:lpstr>
      <vt:lpstr>أساسيات دمج المراسلات</vt:lpstr>
      <vt:lpstr>تشغيل المعالج واختيار المستند</vt:lpstr>
      <vt:lpstr>Slide 218</vt:lpstr>
      <vt:lpstr>تحديد مستند البداية </vt:lpstr>
      <vt:lpstr>تحديد المستلمين</vt:lpstr>
      <vt:lpstr>Slide 221</vt:lpstr>
      <vt:lpstr>Slide 222</vt:lpstr>
      <vt:lpstr>إنشاء مستندك</vt:lpstr>
      <vt:lpstr>Slide 224</vt:lpstr>
      <vt:lpstr>معاينة المستند </vt:lpstr>
      <vt:lpstr>إتمام الدمج</vt:lpstr>
      <vt:lpstr> القسم 10: إدراج الصور والأشكال والجداول الدرس 10-1: إدراج الصور</vt:lpstr>
      <vt:lpstr>إدراج صورة من ملف</vt:lpstr>
      <vt:lpstr>إدراج قصاصة فنية</vt:lpstr>
      <vt:lpstr>إضافة لقطة شاشة</vt:lpstr>
      <vt:lpstr>نظرة عامة على تبويبة تنسيق أدوات الصورة</vt:lpstr>
      <vt:lpstr>مجموعة الضبط</vt:lpstr>
      <vt:lpstr>مجموعة أنماط الصور</vt:lpstr>
      <vt:lpstr>مجموعة الحجم</vt:lpstr>
      <vt:lpstr>نظرة عامة على شريط أدوات الصور المصغر</vt:lpstr>
      <vt:lpstr>العمل مع الصور</vt:lpstr>
      <vt:lpstr>الدرس10-2: رسم الأشكال</vt:lpstr>
      <vt:lpstr>إضافة وحذف الأشكال</vt:lpstr>
      <vt:lpstr>استخدام أدوات الرسم- تبويبة تنسيق </vt:lpstr>
      <vt:lpstr>مجموعة أنماط الأشكال</vt:lpstr>
      <vt:lpstr>مجموعة أنماط WordArt</vt:lpstr>
      <vt:lpstr>مجموعة النص</vt:lpstr>
      <vt:lpstr>مجموعة الترتيب</vt:lpstr>
      <vt:lpstr>مجموعة الحجم</vt:lpstr>
      <vt:lpstr>تنسيق الأشكال بالأنماط</vt:lpstr>
      <vt:lpstr>تنسيق الأشكال يدوياً</vt:lpstr>
      <vt:lpstr>التحكم بحجم الأشكال</vt:lpstr>
      <vt:lpstr> الدرس 10-3: إدراج الجداول</vt:lpstr>
      <vt:lpstr>تفاصيل تخطيط الجدول</vt:lpstr>
      <vt:lpstr>إدراج الجدول</vt:lpstr>
      <vt:lpstr>رسم الجدول</vt:lpstr>
      <vt:lpstr>نظرة عامة على تبويبة أدوات الجداول  </vt:lpstr>
      <vt:lpstr>مجموعة أنماط الجدول</vt:lpstr>
      <vt:lpstr>التبويبة الثانية:التخطيط  مجموعة الجدول</vt:lpstr>
      <vt:lpstr>مجموعة الدمج</vt:lpstr>
      <vt:lpstr>مجموعة المحاذاة</vt:lpstr>
      <vt:lpstr>إدراج جدول سريع</vt:lpstr>
      <vt:lpstr> الدرس 10-4: تحرير الجداول</vt:lpstr>
      <vt:lpstr>تحديد بيانات الجدول</vt:lpstr>
      <vt:lpstr>إضافة وحذف الصفوف والأعمدة</vt:lpstr>
      <vt:lpstr>التحكم بحجم الصفوف والأعمدة والجداول</vt:lpstr>
      <vt:lpstr>تقسيم الجدول</vt:lpstr>
    </vt:vector>
  </TitlesOfParts>
  <Company>tago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القسم 1: البداية</dc:title>
  <dc:creator>Oday Al-Qasem</dc:creator>
  <cp:lastModifiedBy>Oday Al-Qasem</cp:lastModifiedBy>
  <cp:revision>192</cp:revision>
  <dcterms:created xsi:type="dcterms:W3CDTF">2011-12-11T15:08:42Z</dcterms:created>
  <dcterms:modified xsi:type="dcterms:W3CDTF">2012-07-24T09:04:04Z</dcterms:modified>
</cp:coreProperties>
</file>